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9" r:id="rId4"/>
    <p:sldId id="270" r:id="rId5"/>
    <p:sldId id="271" r:id="rId6"/>
    <p:sldId id="272"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EF39B6B-4347-4443-AD5F-55B8301B43FC}" type="datetimeFigureOut">
              <a:rPr lang="en-GB" smtClean="0"/>
              <a:t>02/06/2017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5CA870-7292-4466-A1C2-EE0E72807F9C}" type="slidenum">
              <a:rPr lang="en-GB" smtClean="0"/>
              <a:t>‹#›</a:t>
            </a:fld>
            <a:endParaRPr lang="en-GB"/>
          </a:p>
        </p:txBody>
      </p:sp>
    </p:spTree>
    <p:extLst>
      <p:ext uri="{BB962C8B-B14F-4D97-AF65-F5344CB8AC3E}">
        <p14:creationId xmlns:p14="http://schemas.microsoft.com/office/powerpoint/2010/main" val="737520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EF39B6B-4347-4443-AD5F-55B8301B43FC}" type="datetimeFigureOut">
              <a:rPr lang="en-GB" smtClean="0"/>
              <a:t>02/06/2017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5CA870-7292-4466-A1C2-EE0E72807F9C}" type="slidenum">
              <a:rPr lang="en-GB" smtClean="0"/>
              <a:t>‹#›</a:t>
            </a:fld>
            <a:endParaRPr lang="en-GB"/>
          </a:p>
        </p:txBody>
      </p:sp>
    </p:spTree>
    <p:extLst>
      <p:ext uri="{BB962C8B-B14F-4D97-AF65-F5344CB8AC3E}">
        <p14:creationId xmlns:p14="http://schemas.microsoft.com/office/powerpoint/2010/main" val="2119116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EF39B6B-4347-4443-AD5F-55B8301B43FC}" type="datetimeFigureOut">
              <a:rPr lang="en-GB" smtClean="0"/>
              <a:t>02/06/2017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5CA870-7292-4466-A1C2-EE0E72807F9C}" type="slidenum">
              <a:rPr lang="en-GB" smtClean="0"/>
              <a:t>‹#›</a:t>
            </a:fld>
            <a:endParaRPr lang="en-GB"/>
          </a:p>
        </p:txBody>
      </p:sp>
    </p:spTree>
    <p:extLst>
      <p:ext uri="{BB962C8B-B14F-4D97-AF65-F5344CB8AC3E}">
        <p14:creationId xmlns:p14="http://schemas.microsoft.com/office/powerpoint/2010/main" val="3058131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EF39B6B-4347-4443-AD5F-55B8301B43FC}" type="datetimeFigureOut">
              <a:rPr lang="en-GB" smtClean="0"/>
              <a:t>02/06/2017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5CA870-7292-4466-A1C2-EE0E72807F9C}" type="slidenum">
              <a:rPr lang="en-GB" smtClean="0"/>
              <a:t>‹#›</a:t>
            </a:fld>
            <a:endParaRPr lang="en-GB"/>
          </a:p>
        </p:txBody>
      </p:sp>
    </p:spTree>
    <p:extLst>
      <p:ext uri="{BB962C8B-B14F-4D97-AF65-F5344CB8AC3E}">
        <p14:creationId xmlns:p14="http://schemas.microsoft.com/office/powerpoint/2010/main" val="1277535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F39B6B-4347-4443-AD5F-55B8301B43FC}" type="datetimeFigureOut">
              <a:rPr lang="en-GB" smtClean="0"/>
              <a:t>02/06/2017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5CA870-7292-4466-A1C2-EE0E72807F9C}" type="slidenum">
              <a:rPr lang="en-GB" smtClean="0"/>
              <a:t>‹#›</a:t>
            </a:fld>
            <a:endParaRPr lang="en-GB"/>
          </a:p>
        </p:txBody>
      </p:sp>
    </p:spTree>
    <p:extLst>
      <p:ext uri="{BB962C8B-B14F-4D97-AF65-F5344CB8AC3E}">
        <p14:creationId xmlns:p14="http://schemas.microsoft.com/office/powerpoint/2010/main" val="3874013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EF39B6B-4347-4443-AD5F-55B8301B43FC}" type="datetimeFigureOut">
              <a:rPr lang="en-GB" smtClean="0"/>
              <a:t>02/06/2017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5CA870-7292-4466-A1C2-EE0E72807F9C}" type="slidenum">
              <a:rPr lang="en-GB" smtClean="0"/>
              <a:t>‹#›</a:t>
            </a:fld>
            <a:endParaRPr lang="en-GB"/>
          </a:p>
        </p:txBody>
      </p:sp>
    </p:spTree>
    <p:extLst>
      <p:ext uri="{BB962C8B-B14F-4D97-AF65-F5344CB8AC3E}">
        <p14:creationId xmlns:p14="http://schemas.microsoft.com/office/powerpoint/2010/main" val="3033285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EF39B6B-4347-4443-AD5F-55B8301B43FC}" type="datetimeFigureOut">
              <a:rPr lang="en-GB" smtClean="0"/>
              <a:t>02/06/2017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5CA870-7292-4466-A1C2-EE0E72807F9C}" type="slidenum">
              <a:rPr lang="en-GB" smtClean="0"/>
              <a:t>‹#›</a:t>
            </a:fld>
            <a:endParaRPr lang="en-GB"/>
          </a:p>
        </p:txBody>
      </p:sp>
    </p:spTree>
    <p:extLst>
      <p:ext uri="{BB962C8B-B14F-4D97-AF65-F5344CB8AC3E}">
        <p14:creationId xmlns:p14="http://schemas.microsoft.com/office/powerpoint/2010/main" val="3355487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F39B6B-4347-4443-AD5F-55B8301B43FC}" type="datetimeFigureOut">
              <a:rPr lang="en-GB" smtClean="0"/>
              <a:t>02/06/2017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5CA870-7292-4466-A1C2-EE0E72807F9C}" type="slidenum">
              <a:rPr lang="en-GB" smtClean="0"/>
              <a:t>‹#›</a:t>
            </a:fld>
            <a:endParaRPr lang="en-GB"/>
          </a:p>
        </p:txBody>
      </p:sp>
    </p:spTree>
    <p:extLst>
      <p:ext uri="{BB962C8B-B14F-4D97-AF65-F5344CB8AC3E}">
        <p14:creationId xmlns:p14="http://schemas.microsoft.com/office/powerpoint/2010/main" val="2114543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F39B6B-4347-4443-AD5F-55B8301B43FC}" type="datetimeFigureOut">
              <a:rPr lang="en-GB" smtClean="0"/>
              <a:t>02/06/2017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5CA870-7292-4466-A1C2-EE0E72807F9C}" type="slidenum">
              <a:rPr lang="en-GB" smtClean="0"/>
              <a:t>‹#›</a:t>
            </a:fld>
            <a:endParaRPr lang="en-GB"/>
          </a:p>
        </p:txBody>
      </p:sp>
    </p:spTree>
    <p:extLst>
      <p:ext uri="{BB962C8B-B14F-4D97-AF65-F5344CB8AC3E}">
        <p14:creationId xmlns:p14="http://schemas.microsoft.com/office/powerpoint/2010/main" val="1417602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EF39B6B-4347-4443-AD5F-55B8301B43FC}" type="datetimeFigureOut">
              <a:rPr lang="en-GB" smtClean="0"/>
              <a:t>02/06/2017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5CA870-7292-4466-A1C2-EE0E72807F9C}" type="slidenum">
              <a:rPr lang="en-GB" smtClean="0"/>
              <a:t>‹#›</a:t>
            </a:fld>
            <a:endParaRPr lang="en-GB"/>
          </a:p>
        </p:txBody>
      </p:sp>
    </p:spTree>
    <p:extLst>
      <p:ext uri="{BB962C8B-B14F-4D97-AF65-F5344CB8AC3E}">
        <p14:creationId xmlns:p14="http://schemas.microsoft.com/office/powerpoint/2010/main" val="2361403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EF39B6B-4347-4443-AD5F-55B8301B43FC}" type="datetimeFigureOut">
              <a:rPr lang="en-GB" smtClean="0"/>
              <a:t>02/06/2017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5CA870-7292-4466-A1C2-EE0E72807F9C}" type="slidenum">
              <a:rPr lang="en-GB" smtClean="0"/>
              <a:t>‹#›</a:t>
            </a:fld>
            <a:endParaRPr lang="en-GB"/>
          </a:p>
        </p:txBody>
      </p:sp>
    </p:spTree>
    <p:extLst>
      <p:ext uri="{BB962C8B-B14F-4D97-AF65-F5344CB8AC3E}">
        <p14:creationId xmlns:p14="http://schemas.microsoft.com/office/powerpoint/2010/main" val="1679723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F39B6B-4347-4443-AD5F-55B8301B43FC}" type="datetimeFigureOut">
              <a:rPr lang="en-GB" smtClean="0"/>
              <a:t>02/06/2017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CA870-7292-4466-A1C2-EE0E72807F9C}" type="slidenum">
              <a:rPr lang="en-GB" smtClean="0"/>
              <a:t>‹#›</a:t>
            </a:fld>
            <a:endParaRPr lang="en-GB"/>
          </a:p>
        </p:txBody>
      </p:sp>
    </p:spTree>
    <p:extLst>
      <p:ext uri="{BB962C8B-B14F-4D97-AF65-F5344CB8AC3E}">
        <p14:creationId xmlns:p14="http://schemas.microsoft.com/office/powerpoint/2010/main" val="2808892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CRR/PTP Trading Restrictions</a:t>
            </a:r>
          </a:p>
        </p:txBody>
      </p:sp>
      <p:sp>
        <p:nvSpPr>
          <p:cNvPr id="3" name="Subtitle 2"/>
          <p:cNvSpPr>
            <a:spLocks noGrp="1"/>
          </p:cNvSpPr>
          <p:nvPr>
            <p:ph type="subTitle" idx="1"/>
          </p:nvPr>
        </p:nvSpPr>
        <p:spPr/>
        <p:txBody>
          <a:bodyPr/>
          <a:lstStyle/>
          <a:p>
            <a:r>
              <a:rPr lang="en-GB" dirty="0"/>
              <a:t>As proposed by NPRR 832</a:t>
            </a:r>
          </a:p>
        </p:txBody>
      </p:sp>
    </p:spTree>
    <p:extLst>
      <p:ext uri="{BB962C8B-B14F-4D97-AF65-F5344CB8AC3E}">
        <p14:creationId xmlns:p14="http://schemas.microsoft.com/office/powerpoint/2010/main" val="990373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PUN Contingency Definitions</a:t>
            </a:r>
          </a:p>
        </p:txBody>
      </p:sp>
      <p:sp>
        <p:nvSpPr>
          <p:cNvPr id="3" name="Content Placeholder 2"/>
          <p:cNvSpPr>
            <a:spLocks noGrp="1"/>
          </p:cNvSpPr>
          <p:nvPr>
            <p:ph idx="1"/>
          </p:nvPr>
        </p:nvSpPr>
        <p:spPr/>
        <p:txBody>
          <a:bodyPr/>
          <a:lstStyle/>
          <a:p>
            <a:pPr marL="0" indent="0">
              <a:buNone/>
            </a:pPr>
            <a:r>
              <a:rPr lang="en-GB" dirty="0"/>
              <a:t>Contingencies at a PUN bus do not consider </a:t>
            </a:r>
          </a:p>
          <a:p>
            <a:pPr marL="0" indent="0">
              <a:buNone/>
            </a:pPr>
            <a:r>
              <a:rPr lang="en-GB" dirty="0"/>
              <a:t>1.  PUN operator response, or</a:t>
            </a:r>
          </a:p>
          <a:p>
            <a:pPr marL="514350" indent="-514350">
              <a:buAutoNum type="arabicPeriod" startAt="2"/>
            </a:pPr>
            <a:r>
              <a:rPr lang="en-GB" dirty="0"/>
              <a:t>Load-Resource dependencies (e.g. process steam) </a:t>
            </a:r>
          </a:p>
          <a:p>
            <a:pPr marL="514350" indent="-514350">
              <a:buAutoNum type="arabicPeriod" startAt="2"/>
            </a:pPr>
            <a:endParaRPr lang="en-GB" dirty="0"/>
          </a:p>
          <a:p>
            <a:pPr marL="0" indent="0" algn="ctr">
              <a:buNone/>
            </a:pPr>
            <a:r>
              <a:rPr lang="en-GB" dirty="0"/>
              <a:t>For example, G-1 contingencies, that may be managed by the PUN, are not adequately considered in constraint definitions.</a:t>
            </a:r>
          </a:p>
        </p:txBody>
      </p:sp>
    </p:spTree>
    <p:extLst>
      <p:ext uri="{BB962C8B-B14F-4D97-AF65-F5344CB8AC3E}">
        <p14:creationId xmlns:p14="http://schemas.microsoft.com/office/powerpoint/2010/main" val="2235710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PUN Contingency Definitions Example</a:t>
            </a:r>
          </a:p>
        </p:txBody>
      </p:sp>
      <p:grpSp>
        <p:nvGrpSpPr>
          <p:cNvPr id="28" name="Group 27"/>
          <p:cNvGrpSpPr/>
          <p:nvPr/>
        </p:nvGrpSpPr>
        <p:grpSpPr>
          <a:xfrm>
            <a:off x="1828800" y="1371600"/>
            <a:ext cx="5562600" cy="3715696"/>
            <a:chOff x="1828800" y="2514600"/>
            <a:chExt cx="5562600" cy="3715696"/>
          </a:xfrm>
        </p:grpSpPr>
        <p:sp>
          <p:nvSpPr>
            <p:cNvPr id="4" name="Oval 3"/>
            <p:cNvSpPr/>
            <p:nvPr/>
          </p:nvSpPr>
          <p:spPr>
            <a:xfrm>
              <a:off x="3581400" y="3581400"/>
              <a:ext cx="2133600" cy="1981200"/>
            </a:xfrm>
            <a:prstGeom prst="ellipse">
              <a:avLst/>
            </a:prstGeom>
            <a:solidFill>
              <a:schemeClr val="accent1">
                <a:alpha val="5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PUN</a:t>
              </a:r>
            </a:p>
          </p:txBody>
        </p:sp>
        <p:cxnSp>
          <p:nvCxnSpPr>
            <p:cNvPr id="6" name="Straight Connector 5"/>
            <p:cNvCxnSpPr/>
            <p:nvPr/>
          </p:nvCxnSpPr>
          <p:spPr>
            <a:xfrm>
              <a:off x="4076700" y="4724400"/>
              <a:ext cx="1143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191000" y="4724400"/>
              <a:ext cx="0" cy="3048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4019550" y="5029200"/>
              <a:ext cx="3429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t>
              </a:r>
            </a:p>
          </p:txBody>
        </p:sp>
        <p:cxnSp>
          <p:nvCxnSpPr>
            <p:cNvPr id="10" name="Straight Connector 9"/>
            <p:cNvCxnSpPr/>
            <p:nvPr/>
          </p:nvCxnSpPr>
          <p:spPr>
            <a:xfrm>
              <a:off x="5105400" y="4724400"/>
              <a:ext cx="0" cy="3048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Isosceles Triangle 10"/>
            <p:cNvSpPr/>
            <p:nvPr/>
          </p:nvSpPr>
          <p:spPr>
            <a:xfrm rot="10800000">
              <a:off x="4953000" y="5029200"/>
              <a:ext cx="304800" cy="381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Connector 13"/>
            <p:cNvCxnSpPr/>
            <p:nvPr/>
          </p:nvCxnSpPr>
          <p:spPr>
            <a:xfrm flipV="1">
              <a:off x="5219700" y="2514600"/>
              <a:ext cx="1562100" cy="22098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flipV="1">
              <a:off x="3048000" y="2514600"/>
              <a:ext cx="1028700" cy="22098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1828800" y="2847201"/>
              <a:ext cx="1219200" cy="923330"/>
            </a:xfrm>
            <a:prstGeom prst="rect">
              <a:avLst/>
            </a:prstGeom>
            <a:noFill/>
          </p:spPr>
          <p:txBody>
            <a:bodyPr wrap="square" rtlCol="0">
              <a:spAutoFit/>
            </a:bodyPr>
            <a:lstStyle/>
            <a:p>
              <a:r>
                <a:rPr lang="en-GB" dirty="0"/>
                <a:t>Outage on 100MVA Line</a:t>
              </a:r>
            </a:p>
          </p:txBody>
        </p:sp>
        <p:sp>
          <p:nvSpPr>
            <p:cNvPr id="24" name="TextBox 23"/>
            <p:cNvSpPr txBox="1"/>
            <p:nvPr/>
          </p:nvSpPr>
          <p:spPr>
            <a:xfrm>
              <a:off x="6400800" y="3124200"/>
              <a:ext cx="990600" cy="646331"/>
            </a:xfrm>
            <a:prstGeom prst="rect">
              <a:avLst/>
            </a:prstGeom>
            <a:noFill/>
          </p:spPr>
          <p:txBody>
            <a:bodyPr wrap="square" rtlCol="0">
              <a:spAutoFit/>
            </a:bodyPr>
            <a:lstStyle/>
            <a:p>
              <a:r>
                <a:rPr lang="en-GB" dirty="0"/>
                <a:t>100MVA Line</a:t>
              </a:r>
            </a:p>
          </p:txBody>
        </p:sp>
        <p:sp>
          <p:nvSpPr>
            <p:cNvPr id="25" name="TextBox 24"/>
            <p:cNvSpPr txBox="1"/>
            <p:nvPr/>
          </p:nvSpPr>
          <p:spPr>
            <a:xfrm>
              <a:off x="5076913" y="5583965"/>
              <a:ext cx="990600" cy="646331"/>
            </a:xfrm>
            <a:prstGeom prst="rect">
              <a:avLst/>
            </a:prstGeom>
            <a:noFill/>
          </p:spPr>
          <p:txBody>
            <a:bodyPr wrap="square" rtlCol="0">
              <a:spAutoFit/>
            </a:bodyPr>
            <a:lstStyle/>
            <a:p>
              <a:r>
                <a:rPr lang="en-GB" dirty="0"/>
                <a:t>125MW Load</a:t>
              </a:r>
            </a:p>
          </p:txBody>
        </p:sp>
        <p:sp>
          <p:nvSpPr>
            <p:cNvPr id="26" name="TextBox 25"/>
            <p:cNvSpPr txBox="1"/>
            <p:nvPr/>
          </p:nvSpPr>
          <p:spPr>
            <a:xfrm>
              <a:off x="3465142" y="5552630"/>
              <a:ext cx="1123950" cy="646331"/>
            </a:xfrm>
            <a:prstGeom prst="rect">
              <a:avLst/>
            </a:prstGeom>
            <a:noFill/>
          </p:spPr>
          <p:txBody>
            <a:bodyPr wrap="square" rtlCol="0">
              <a:spAutoFit/>
            </a:bodyPr>
            <a:lstStyle/>
            <a:p>
              <a:r>
                <a:rPr lang="en-GB" dirty="0"/>
                <a:t>100 MW Resource</a:t>
              </a:r>
            </a:p>
          </p:txBody>
        </p:sp>
      </p:grpSp>
      <p:sp>
        <p:nvSpPr>
          <p:cNvPr id="29" name="TextBox 28"/>
          <p:cNvSpPr txBox="1"/>
          <p:nvPr/>
        </p:nvSpPr>
        <p:spPr>
          <a:xfrm>
            <a:off x="304800" y="5181600"/>
            <a:ext cx="8915400" cy="1477328"/>
          </a:xfrm>
          <a:prstGeom prst="rect">
            <a:avLst/>
          </a:prstGeom>
          <a:noFill/>
        </p:spPr>
        <p:txBody>
          <a:bodyPr wrap="square" rtlCol="0">
            <a:spAutoFit/>
          </a:bodyPr>
          <a:lstStyle/>
          <a:p>
            <a:r>
              <a:rPr lang="en-GB" dirty="0"/>
              <a:t>In this example (which occurred, and contributed to RENA), the PUN is radial to the ERCOT system due to a scheduled outage.  ERCOT enforced a G-1 contingency on the PUN resource to recognize, on a post-contingent basis, the PUN load could not be served by the radial line connecting the PUN to the ERCOT system.  The Bus was priced at the shadow price cap, and did not impact the load zone price (LDF = 0.)  </a:t>
            </a:r>
          </a:p>
        </p:txBody>
      </p:sp>
    </p:spTree>
    <p:extLst>
      <p:ext uri="{BB962C8B-B14F-4D97-AF65-F5344CB8AC3E}">
        <p14:creationId xmlns:p14="http://schemas.microsoft.com/office/powerpoint/2010/main" val="3169116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PUN Contingency Definitions Example</a:t>
            </a:r>
          </a:p>
        </p:txBody>
      </p:sp>
      <p:grpSp>
        <p:nvGrpSpPr>
          <p:cNvPr id="28" name="Group 27"/>
          <p:cNvGrpSpPr/>
          <p:nvPr/>
        </p:nvGrpSpPr>
        <p:grpSpPr>
          <a:xfrm>
            <a:off x="1828800" y="1371600"/>
            <a:ext cx="5562600" cy="3715696"/>
            <a:chOff x="1828800" y="2514600"/>
            <a:chExt cx="5562600" cy="3715696"/>
          </a:xfrm>
        </p:grpSpPr>
        <p:sp>
          <p:nvSpPr>
            <p:cNvPr id="4" name="Oval 3"/>
            <p:cNvSpPr/>
            <p:nvPr/>
          </p:nvSpPr>
          <p:spPr>
            <a:xfrm>
              <a:off x="3581400" y="3581400"/>
              <a:ext cx="2133600" cy="1981200"/>
            </a:xfrm>
            <a:prstGeom prst="ellipse">
              <a:avLst/>
            </a:prstGeom>
            <a:solidFill>
              <a:schemeClr val="accent1">
                <a:alpha val="5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PUN</a:t>
              </a:r>
            </a:p>
          </p:txBody>
        </p:sp>
        <p:cxnSp>
          <p:nvCxnSpPr>
            <p:cNvPr id="6" name="Straight Connector 5"/>
            <p:cNvCxnSpPr/>
            <p:nvPr/>
          </p:nvCxnSpPr>
          <p:spPr>
            <a:xfrm>
              <a:off x="4076700" y="4724400"/>
              <a:ext cx="1143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191000" y="4724400"/>
              <a:ext cx="0" cy="3048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4019550" y="5029200"/>
              <a:ext cx="3429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t>
              </a:r>
            </a:p>
          </p:txBody>
        </p:sp>
        <p:cxnSp>
          <p:nvCxnSpPr>
            <p:cNvPr id="10" name="Straight Connector 9"/>
            <p:cNvCxnSpPr/>
            <p:nvPr/>
          </p:nvCxnSpPr>
          <p:spPr>
            <a:xfrm>
              <a:off x="5105400" y="4724400"/>
              <a:ext cx="0" cy="3048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Isosceles Triangle 10"/>
            <p:cNvSpPr/>
            <p:nvPr/>
          </p:nvSpPr>
          <p:spPr>
            <a:xfrm rot="10800000">
              <a:off x="4953000" y="5029200"/>
              <a:ext cx="304800" cy="381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Connector 13"/>
            <p:cNvCxnSpPr/>
            <p:nvPr/>
          </p:nvCxnSpPr>
          <p:spPr>
            <a:xfrm flipV="1">
              <a:off x="5219700" y="2514600"/>
              <a:ext cx="1562100" cy="22098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flipV="1">
              <a:off x="3048000" y="2514600"/>
              <a:ext cx="1028700" cy="22098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1828800" y="2847201"/>
              <a:ext cx="1219200" cy="923330"/>
            </a:xfrm>
            <a:prstGeom prst="rect">
              <a:avLst/>
            </a:prstGeom>
            <a:noFill/>
          </p:spPr>
          <p:txBody>
            <a:bodyPr wrap="square" rtlCol="0">
              <a:spAutoFit/>
            </a:bodyPr>
            <a:lstStyle/>
            <a:p>
              <a:r>
                <a:rPr lang="en-GB" dirty="0"/>
                <a:t>Outage on 100MVA Line</a:t>
              </a:r>
            </a:p>
          </p:txBody>
        </p:sp>
        <p:sp>
          <p:nvSpPr>
            <p:cNvPr id="24" name="TextBox 23"/>
            <p:cNvSpPr txBox="1"/>
            <p:nvPr/>
          </p:nvSpPr>
          <p:spPr>
            <a:xfrm>
              <a:off x="6400800" y="3124200"/>
              <a:ext cx="990600" cy="646331"/>
            </a:xfrm>
            <a:prstGeom prst="rect">
              <a:avLst/>
            </a:prstGeom>
            <a:noFill/>
          </p:spPr>
          <p:txBody>
            <a:bodyPr wrap="square" rtlCol="0">
              <a:spAutoFit/>
            </a:bodyPr>
            <a:lstStyle/>
            <a:p>
              <a:r>
                <a:rPr lang="en-GB" dirty="0"/>
                <a:t>100MVA Line</a:t>
              </a:r>
            </a:p>
          </p:txBody>
        </p:sp>
        <p:sp>
          <p:nvSpPr>
            <p:cNvPr id="25" name="TextBox 24"/>
            <p:cNvSpPr txBox="1"/>
            <p:nvPr/>
          </p:nvSpPr>
          <p:spPr>
            <a:xfrm>
              <a:off x="5076913" y="5583965"/>
              <a:ext cx="990600" cy="646331"/>
            </a:xfrm>
            <a:prstGeom prst="rect">
              <a:avLst/>
            </a:prstGeom>
            <a:noFill/>
          </p:spPr>
          <p:txBody>
            <a:bodyPr wrap="square" rtlCol="0">
              <a:spAutoFit/>
            </a:bodyPr>
            <a:lstStyle/>
            <a:p>
              <a:r>
                <a:rPr lang="en-GB" dirty="0"/>
                <a:t>125MW Load</a:t>
              </a:r>
            </a:p>
          </p:txBody>
        </p:sp>
        <p:sp>
          <p:nvSpPr>
            <p:cNvPr id="26" name="TextBox 25"/>
            <p:cNvSpPr txBox="1"/>
            <p:nvPr/>
          </p:nvSpPr>
          <p:spPr>
            <a:xfrm>
              <a:off x="3465142" y="5552630"/>
              <a:ext cx="1123950" cy="646331"/>
            </a:xfrm>
            <a:prstGeom prst="rect">
              <a:avLst/>
            </a:prstGeom>
            <a:noFill/>
          </p:spPr>
          <p:txBody>
            <a:bodyPr wrap="square" rtlCol="0">
              <a:spAutoFit/>
            </a:bodyPr>
            <a:lstStyle/>
            <a:p>
              <a:r>
                <a:rPr lang="en-GB" dirty="0"/>
                <a:t>100 MW Resource</a:t>
              </a:r>
            </a:p>
          </p:txBody>
        </p:sp>
      </p:grpSp>
      <p:sp>
        <p:nvSpPr>
          <p:cNvPr id="29" name="TextBox 28"/>
          <p:cNvSpPr txBox="1"/>
          <p:nvPr/>
        </p:nvSpPr>
        <p:spPr>
          <a:xfrm>
            <a:off x="228599" y="5055961"/>
            <a:ext cx="8915400" cy="2031325"/>
          </a:xfrm>
          <a:prstGeom prst="rect">
            <a:avLst/>
          </a:prstGeom>
          <a:noFill/>
        </p:spPr>
        <p:txBody>
          <a:bodyPr wrap="square" rtlCol="0">
            <a:spAutoFit/>
          </a:bodyPr>
          <a:lstStyle/>
          <a:p>
            <a:r>
              <a:rPr lang="en-GB" dirty="0"/>
              <a:t>In reality, the PUN operator may:</a:t>
            </a:r>
          </a:p>
          <a:p>
            <a:pPr marL="342900" indent="-342900">
              <a:buAutoNum type="arabicPeriod"/>
            </a:pPr>
            <a:r>
              <a:rPr lang="en-GB" dirty="0"/>
              <a:t>Have consequential load that depends on steam to continue a process.  Consequential load may reduce consumption following a resource contingency, or </a:t>
            </a:r>
          </a:p>
          <a:p>
            <a:pPr marL="342900" indent="-342900">
              <a:buAutoNum type="arabicPeriod"/>
            </a:pPr>
            <a:r>
              <a:rPr lang="en-GB" dirty="0"/>
              <a:t>Recognize that, post-resource contingency, the ERCOT system will be unable to serve plant load.  Rather than risk relay / overcurrent separation from the ERCOT system, the operator may choose to manually manage PUN load at or below the line rating (similar to a RAP) </a:t>
            </a:r>
          </a:p>
          <a:p>
            <a:pPr marL="342900" indent="-342900">
              <a:buAutoNum type="arabicPeriod"/>
            </a:pPr>
            <a:endParaRPr lang="en-GB" dirty="0"/>
          </a:p>
        </p:txBody>
      </p:sp>
      <p:cxnSp>
        <p:nvCxnSpPr>
          <p:cNvPr id="5" name="Straight Connector 4"/>
          <p:cNvCxnSpPr/>
          <p:nvPr/>
        </p:nvCxnSpPr>
        <p:spPr>
          <a:xfrm>
            <a:off x="4419600" y="4038600"/>
            <a:ext cx="533399" cy="0"/>
          </a:xfrm>
          <a:prstGeom prst="line">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4343400" y="3731663"/>
            <a:ext cx="990600" cy="276999"/>
          </a:xfrm>
          <a:prstGeom prst="rect">
            <a:avLst/>
          </a:prstGeom>
          <a:noFill/>
        </p:spPr>
        <p:txBody>
          <a:bodyPr wrap="square" rtlCol="0">
            <a:spAutoFit/>
          </a:bodyPr>
          <a:lstStyle/>
          <a:p>
            <a:r>
              <a:rPr lang="en-GB" sz="1200" dirty="0"/>
              <a:t>Steam</a:t>
            </a:r>
          </a:p>
        </p:txBody>
      </p:sp>
    </p:spTree>
    <p:extLst>
      <p:ext uri="{BB962C8B-B14F-4D97-AF65-F5344CB8AC3E}">
        <p14:creationId xmlns:p14="http://schemas.microsoft.com/office/powerpoint/2010/main" val="4282070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Complications with PUN Contingency Updates</a:t>
            </a:r>
          </a:p>
        </p:txBody>
      </p:sp>
      <p:sp>
        <p:nvSpPr>
          <p:cNvPr id="3" name="Content Placeholder 2"/>
          <p:cNvSpPr>
            <a:spLocks noGrp="1"/>
          </p:cNvSpPr>
          <p:nvPr>
            <p:ph idx="1"/>
          </p:nvPr>
        </p:nvSpPr>
        <p:spPr/>
        <p:txBody>
          <a:bodyPr/>
          <a:lstStyle/>
          <a:p>
            <a:r>
              <a:rPr lang="en-GB" dirty="0"/>
              <a:t>One size does not fit all</a:t>
            </a:r>
          </a:p>
          <a:p>
            <a:r>
              <a:rPr lang="en-GB" dirty="0"/>
              <a:t>Load-Resource Dependencies may be commercially sensitive</a:t>
            </a:r>
          </a:p>
          <a:p>
            <a:r>
              <a:rPr lang="en-GB" dirty="0"/>
              <a:t>Ability to reduce load may be commercially sensitive</a:t>
            </a:r>
          </a:p>
        </p:txBody>
      </p:sp>
    </p:spTree>
    <p:extLst>
      <p:ext uri="{BB962C8B-B14F-4D97-AF65-F5344CB8AC3E}">
        <p14:creationId xmlns:p14="http://schemas.microsoft.com/office/powerpoint/2010/main" val="2247676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ERCOT ignores constraints for existing PUNS</a:t>
            </a:r>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lgn="ctr">
              <a:buNone/>
            </a:pPr>
            <a:r>
              <a:rPr lang="en-US" dirty="0"/>
              <a:t>A PUN resource with a local mitigation plan allowed ERCOT to de-activate an otherwise </a:t>
            </a:r>
            <a:r>
              <a:rPr lang="en-US"/>
              <a:t>binding constraint (May 2017.)</a:t>
            </a:r>
            <a:endParaRPr lang="en-US"/>
          </a:p>
        </p:txBody>
      </p:sp>
    </p:spTree>
    <p:extLst>
      <p:ext uri="{BB962C8B-B14F-4D97-AF65-F5344CB8AC3E}">
        <p14:creationId xmlns:p14="http://schemas.microsoft.com/office/powerpoint/2010/main" val="34316681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3032</TotalTime>
  <Words>308</Words>
  <Application>Microsoft Office PowerPoint</Application>
  <PresentationFormat>On-screen Show (4:3)</PresentationFormat>
  <Paragraphs>36</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CRR/PTP Trading Restrictions</vt:lpstr>
      <vt:lpstr>PUN Contingency Definitions</vt:lpstr>
      <vt:lpstr>PUN Contingency Definitions Example</vt:lpstr>
      <vt:lpstr>PUN Contingency Definitions Example</vt:lpstr>
      <vt:lpstr>Complications with PUN Contingency Updates</vt:lpstr>
      <vt:lpstr>ERCOT ignores constraints for existing PUNS</vt:lpstr>
    </vt:vector>
  </TitlesOfParts>
  <Company>Shell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CRR/PTP Trading Restrictions</dc:title>
  <dc:creator>Thurnher, Gregory A SENA-STX/A/110</dc:creator>
  <cp:lastModifiedBy>Thurnher, Gregory A SENA-STX/A/110</cp:lastModifiedBy>
  <cp:revision>40</cp:revision>
  <cp:lastPrinted>2017-05-30T18:49:24Z</cp:lastPrinted>
  <dcterms:created xsi:type="dcterms:W3CDTF">2017-05-30T15:17:41Z</dcterms:created>
  <dcterms:modified xsi:type="dcterms:W3CDTF">2017-06-02T19:09:08Z</dcterms:modified>
</cp:coreProperties>
</file>