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1"/>
  </p:notesMasterIdLst>
  <p:handoutMasterIdLst>
    <p:handoutMasterId r:id="rId22"/>
  </p:handoutMasterIdLst>
  <p:sldIdLst>
    <p:sldId id="260" r:id="rId7"/>
    <p:sldId id="257" r:id="rId8"/>
    <p:sldId id="286" r:id="rId9"/>
    <p:sldId id="288" r:id="rId10"/>
    <p:sldId id="289" r:id="rId11"/>
    <p:sldId id="290" r:id="rId12"/>
    <p:sldId id="291" r:id="rId13"/>
    <p:sldId id="299" r:id="rId14"/>
    <p:sldId id="294" r:id="rId15"/>
    <p:sldId id="293" r:id="rId16"/>
    <p:sldId id="292" r:id="rId17"/>
    <p:sldId id="296" r:id="rId18"/>
    <p:sldId id="297" r:id="rId19"/>
    <p:sldId id="298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76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79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523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508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86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873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12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935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95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2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19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18288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Generation Resource Energy and Regulation Deployment Performance – May 2017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33800" y="4191000"/>
            <a:ext cx="373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en-US" sz="2000" kern="0" dirty="0">
                <a:solidFill>
                  <a:srgbClr val="000000"/>
                </a:solidFill>
                <a:latin typeface="Arial Black" pitchFamily="34" charset="0"/>
              </a:rPr>
              <a:t>QMWG </a:t>
            </a:r>
            <a:r>
              <a:rPr lang="en-US" alt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06/05/17</a:t>
            </a:r>
            <a:endParaRPr lang="en-US" altLang="en-US" sz="2000" kern="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9649" y="6645275"/>
            <a:ext cx="381000" cy="212725"/>
          </a:xfrm>
        </p:spPr>
        <p:txBody>
          <a:bodyPr/>
          <a:lstStyle/>
          <a:p>
            <a:r>
              <a:rPr lang="en-US" dirty="0" smtClean="0"/>
              <a:t>10</a:t>
            </a:r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&lt;.</a:t>
            </a:r>
            <a:r>
              <a:rPr lang="en-US" altLang="en-US" dirty="0"/>
              <a:t>95  </a:t>
            </a:r>
            <a:r>
              <a:rPr lang="en-US" altLang="en-US" dirty="0" smtClean="0"/>
              <a:t>(60) May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645680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33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&lt;.</a:t>
            </a:r>
            <a:r>
              <a:rPr lang="en-US" altLang="en-US" dirty="0"/>
              <a:t>95  </a:t>
            </a:r>
            <a:r>
              <a:rPr lang="en-US" altLang="en-US" dirty="0" smtClean="0"/>
              <a:t>(60) May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9912995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3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r>
              <a:rPr lang="en-US" dirty="0" smtClean="0"/>
              <a:t>12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&lt;.</a:t>
            </a:r>
            <a:r>
              <a:rPr lang="en-US" altLang="en-US" dirty="0"/>
              <a:t>95  </a:t>
            </a:r>
            <a:r>
              <a:rPr lang="en-US" altLang="en-US" dirty="0" smtClean="0"/>
              <a:t>(60) May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5612705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27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&lt;.</a:t>
            </a:r>
            <a:r>
              <a:rPr lang="en-US" altLang="en-US" dirty="0"/>
              <a:t>95  </a:t>
            </a:r>
            <a:r>
              <a:rPr lang="en-US" altLang="en-US" dirty="0" smtClean="0"/>
              <a:t>(60) May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6542256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97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&lt;.</a:t>
            </a:r>
            <a:r>
              <a:rPr lang="en-US" altLang="en-US" dirty="0"/>
              <a:t>95  </a:t>
            </a:r>
            <a:r>
              <a:rPr lang="en-US" altLang="en-US" dirty="0" smtClean="0"/>
              <a:t>(60) May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0467776"/>
              </p:ext>
            </p:extLst>
          </p:nvPr>
        </p:nvGraphicFramePr>
        <p:xfrm>
          <a:off x="533400" y="973580"/>
          <a:ext cx="8153399" cy="116494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13,472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15,912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89.88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74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85% </a:t>
            </a:r>
            <a:r>
              <a:rPr lang="en-US" altLang="en-US" dirty="0" smtClean="0"/>
              <a:t>May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6951923"/>
              </p:ext>
            </p:extLst>
          </p:nvPr>
        </p:nvGraphicFramePr>
        <p:xfrm>
          <a:off x="533400" y="973580"/>
          <a:ext cx="8153399" cy="265348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111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135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5.84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99.31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 </a:t>
            </a:r>
            <a:r>
              <a:rPr lang="en-US" altLang="en-US" dirty="0" smtClean="0"/>
              <a:t>May 2017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8711052"/>
              </p:ext>
            </p:extLst>
          </p:nvPr>
        </p:nvGraphicFramePr>
        <p:xfrm>
          <a:off x="304800" y="1066800"/>
          <a:ext cx="8534400" cy="3154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6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/>
                        </a:rPr>
                        <a:t>IRR</a:t>
                      </a:r>
                      <a:endParaRPr lang="en-US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/>
                        </a:rPr>
                        <a:t>&lt;95%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/>
                        </a:rPr>
                        <a:t>&gt;100 INT, &lt;95%</a:t>
                      </a:r>
                      <a:endParaRPr lang="en-US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77.18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76.98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73.86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94.54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94.53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93.26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ERR(MW)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ERR(MW)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2,8588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15,912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14,822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 INT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 INT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&gt;.</a:t>
            </a:r>
            <a:r>
              <a:rPr lang="en-US" altLang="en-US" dirty="0"/>
              <a:t>95  </a:t>
            </a:r>
            <a:r>
              <a:rPr lang="en-US" altLang="en-US" dirty="0" smtClean="0"/>
              <a:t>(55) May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0432086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1,445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1,449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1,407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0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r>
              <a:rPr lang="en-US" dirty="0" smtClean="0"/>
              <a:t>5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&gt;.</a:t>
            </a:r>
            <a:r>
              <a:rPr lang="en-US" altLang="en-US" dirty="0"/>
              <a:t>95  </a:t>
            </a:r>
            <a:r>
              <a:rPr lang="en-US" altLang="en-US" dirty="0" smtClean="0"/>
              <a:t>(55) May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432952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3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&gt;.</a:t>
            </a:r>
            <a:r>
              <a:rPr lang="en-US" altLang="en-US" dirty="0"/>
              <a:t>95  </a:t>
            </a:r>
            <a:r>
              <a:rPr lang="en-US" altLang="en-US" dirty="0" smtClean="0"/>
              <a:t>(55) May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6473708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1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&gt;.</a:t>
            </a:r>
            <a:r>
              <a:rPr lang="en-US" altLang="en-US" dirty="0"/>
              <a:t>95  </a:t>
            </a:r>
            <a:r>
              <a:rPr lang="en-US" altLang="en-US" dirty="0" smtClean="0"/>
              <a:t>(55) May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1973161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82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&gt;.</a:t>
            </a:r>
            <a:r>
              <a:rPr lang="en-US" altLang="en-US" dirty="0"/>
              <a:t>95  </a:t>
            </a:r>
            <a:r>
              <a:rPr lang="en-US" altLang="en-US" dirty="0" smtClean="0"/>
              <a:t>(55) May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9623267"/>
              </p:ext>
            </p:extLst>
          </p:nvPr>
        </p:nvGraphicFramePr>
        <p:xfrm>
          <a:off x="533400" y="973580"/>
          <a:ext cx="8153399" cy="376989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Totals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12,298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12,656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3.94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90.20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165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&lt;.</a:t>
            </a:r>
            <a:r>
              <a:rPr lang="en-US" altLang="en-US" dirty="0"/>
              <a:t>95  </a:t>
            </a:r>
            <a:r>
              <a:rPr lang="en-US" altLang="en-US" dirty="0" smtClean="0"/>
              <a:t>(60) May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6658312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2,822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84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1408</TotalTime>
  <Words>1120</Words>
  <Application>Microsoft Office PowerPoint</Application>
  <PresentationFormat>On-screen Show (4:3)</PresentationFormat>
  <Paragraphs>756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Tahoma</vt:lpstr>
      <vt:lpstr>1_Custom Design</vt:lpstr>
      <vt:lpstr>Office Theme</vt:lpstr>
      <vt:lpstr>Custom Design</vt:lpstr>
      <vt:lpstr>PowerPoint Presentation</vt:lpstr>
      <vt:lpstr>Non-IRR GREDP &lt; 85% May 2017 </vt:lpstr>
      <vt:lpstr>IRR Summary May 2017</vt:lpstr>
      <vt:lpstr>IRR GREDP &gt;.95  (55) May 2017 </vt:lpstr>
      <vt:lpstr>IRR GREDP &gt;.95  (55) May 2017 </vt:lpstr>
      <vt:lpstr>IRR GREDP &gt;.95  (55) May 2017 </vt:lpstr>
      <vt:lpstr>IRR GREDP &gt;.95  (55) May 2017 </vt:lpstr>
      <vt:lpstr>IRR GREDP &gt;.95  (55) May 2017 </vt:lpstr>
      <vt:lpstr>IRR GREDP &lt;.95  (60) May 2017 </vt:lpstr>
      <vt:lpstr>IRR GREDP &lt;.95  (60) May 2017 </vt:lpstr>
      <vt:lpstr>IRR GREDP &lt;.95  (60) May 2017 </vt:lpstr>
      <vt:lpstr>IRR GREDP &lt;.95  (60) May 2017 </vt:lpstr>
      <vt:lpstr>IRR GREDP &lt;.95  (60) May 2017 </vt:lpstr>
      <vt:lpstr>IRR GREDP &lt;.95  (60) May 2017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162</cp:revision>
  <cp:lastPrinted>2016-01-21T20:53:15Z</cp:lastPrinted>
  <dcterms:created xsi:type="dcterms:W3CDTF">2016-01-21T15:20:31Z</dcterms:created>
  <dcterms:modified xsi:type="dcterms:W3CDTF">2017-06-02T15:51:56Z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