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94660"/>
  </p:normalViewPr>
  <p:slideViewPr>
    <p:cSldViewPr showGuides="1">
      <p:cViewPr varScale="1">
        <p:scale>
          <a:sx n="83" d="100"/>
          <a:sy n="83" d="100"/>
        </p:scale>
        <p:origin x="49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170601_SASM_Info\SASM_Data%20s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Yearly Hours with SASM MCPC &gt; DAM MCPC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702982607261582"/>
          <c:y val="0.13671717171717171"/>
          <c:w val="0.77894615196904993"/>
          <c:h val="0.71547085023462975"/>
        </c:manualLayout>
      </c:layout>
      <c:lineChart>
        <c:grouping val="standard"/>
        <c:varyColors val="0"/>
        <c:ser>
          <c:idx val="0"/>
          <c:order val="0"/>
          <c:tx>
            <c:strRef>
              <c:f>Sheet4!$K$11</c:f>
              <c:strCache>
                <c:ptCount val="1"/>
                <c:pt idx="0">
                  <c:v>2016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Sheet4!$J$12:$J$15</c:f>
              <c:strCache>
                <c:ptCount val="4"/>
                <c:pt idx="0">
                  <c:v>REGDN</c:v>
                </c:pt>
                <c:pt idx="1">
                  <c:v>REGUP</c:v>
                </c:pt>
                <c:pt idx="2">
                  <c:v>RRS</c:v>
                </c:pt>
                <c:pt idx="3">
                  <c:v>NSPIN</c:v>
                </c:pt>
              </c:strCache>
            </c:strRef>
          </c:cat>
          <c:val>
            <c:numRef>
              <c:f>Sheet4!$K$12:$K$15</c:f>
              <c:numCache>
                <c:formatCode>General</c:formatCode>
                <c:ptCount val="4"/>
                <c:pt idx="0">
                  <c:v>9</c:v>
                </c:pt>
                <c:pt idx="1">
                  <c:v>14</c:v>
                </c:pt>
                <c:pt idx="2">
                  <c:v>20</c:v>
                </c:pt>
                <c:pt idx="3">
                  <c:v>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Sheet4!$L$11</c:f>
              <c:strCache>
                <c:ptCount val="1"/>
                <c:pt idx="0">
                  <c:v>2017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Sheet4!$J$12:$J$15</c:f>
              <c:strCache>
                <c:ptCount val="4"/>
                <c:pt idx="0">
                  <c:v>REGDN</c:v>
                </c:pt>
                <c:pt idx="1">
                  <c:v>REGUP</c:v>
                </c:pt>
                <c:pt idx="2">
                  <c:v>RRS</c:v>
                </c:pt>
                <c:pt idx="3">
                  <c:v>NSPIN</c:v>
                </c:pt>
              </c:strCache>
            </c:strRef>
          </c:cat>
          <c:val>
            <c:numRef>
              <c:f>Sheet4!$L$12:$L$15</c:f>
              <c:numCache>
                <c:formatCode>General</c:formatCode>
                <c:ptCount val="4"/>
                <c:pt idx="0">
                  <c:v>44</c:v>
                </c:pt>
                <c:pt idx="1">
                  <c:v>29</c:v>
                </c:pt>
                <c:pt idx="2">
                  <c:v>29</c:v>
                </c:pt>
                <c:pt idx="3">
                  <c:v>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1010248"/>
        <c:axId val="161013384"/>
      </c:lineChart>
      <c:catAx>
        <c:axId val="16101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013384"/>
        <c:crosses val="autoZero"/>
        <c:auto val="1"/>
        <c:lblAlgn val="ctr"/>
        <c:lblOffset val="100"/>
        <c:noMultiLvlLbl val="0"/>
      </c:catAx>
      <c:valAx>
        <c:axId val="16101338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Total 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01024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159922664664295"/>
          <c:y val="0.93059691402211087"/>
          <c:w val="0.38875557781461983"/>
          <c:h val="5.4251570826373975E-2"/>
        </c:manualLayout>
      </c:layout>
      <c:overlay val="0"/>
      <c:spPr>
        <a:solidFill>
          <a:schemeClr val="bg1"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s.ercot.com/misapp/GetReports.do?reportTypeId=13018&amp;reportTitle=48-Hour%20Highest%20Price%20AS%20Offer%20Selected&amp;showHTMLView=&amp;mimicKeyhttp://mis.ercot.com/misapp/GetReports.do?reportTypeId=13018&amp;reportTitle=48-Hour%20Highest%20Price%20AS%20Offer%20Selected&amp;showHTMLView=&amp;mimicKey" TargetMode="External"/><Relationship Id="rId2" Type="http://schemas.openxmlformats.org/officeDocument/2006/relationships/hyperlink" Target="http://mis.ercot.com/misapp/GetReports.do?reportTypeId=12315&amp;reportTitle=Short%20Term%20System%20Adequacy%20Report&amp;showHTMLView=&amp;mimicKey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14800" y="2286000"/>
            <a:ext cx="4724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Discussion on Recent Market-Facing Report Questions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QSE Managers Working Group</a:t>
            </a:r>
          </a:p>
          <a:p>
            <a:r>
              <a:rPr lang="en-US" sz="1600" dirty="0">
                <a:solidFill>
                  <a:schemeClr val="tx2"/>
                </a:solidFill>
              </a:rPr>
              <a:t>June ’17</a:t>
            </a:r>
          </a:p>
          <a:p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the recent review of two market-facing reports, questions were raised which ERCOT staff wants to discuss with stakeholders</a:t>
            </a:r>
          </a:p>
          <a:p>
            <a:r>
              <a:rPr lang="en-US" dirty="0" smtClean="0"/>
              <a:t>The two reports are:</a:t>
            </a:r>
          </a:p>
          <a:p>
            <a:pPr lvl="1"/>
            <a:r>
              <a:rPr lang="en-US" dirty="0" smtClean="0">
                <a:hlinkClick r:id="rId2"/>
              </a:rPr>
              <a:t>Short-Term System Adequacy Report 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48-Hour Highest Price AS Offer Selected </a:t>
            </a:r>
            <a:endParaRPr lang="en-US" dirty="0" smtClean="0"/>
          </a:p>
          <a:p>
            <a:r>
              <a:rPr lang="en-US" dirty="0" smtClean="0"/>
              <a:t>Both are posted on the MIS Public Area</a:t>
            </a:r>
          </a:p>
          <a:p>
            <a:r>
              <a:rPr lang="en-US" dirty="0" smtClean="0"/>
              <a:t>This presentation will share those questions, propose some changes, and provide some insight on how those changes may impact the data in the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Short-Term System Adequacy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r>
              <a:rPr lang="en-US" sz="2400" dirty="0" smtClean="0"/>
              <a:t>The question raised was which Resource statuses are included in </a:t>
            </a:r>
            <a:r>
              <a:rPr lang="en-US" sz="2400" dirty="0"/>
              <a:t>the columns </a:t>
            </a:r>
            <a:r>
              <a:rPr lang="en-US" sz="2400" dirty="0" smtClean="0"/>
              <a:t>“</a:t>
            </a:r>
            <a:r>
              <a:rPr lang="en-US" sz="2400" dirty="0" err="1" smtClean="0"/>
              <a:t>TotalCapGenRes</a:t>
            </a:r>
            <a:r>
              <a:rPr lang="en-US" sz="2400" dirty="0"/>
              <a:t>” and “</a:t>
            </a:r>
            <a:r>
              <a:rPr lang="en-US" sz="2400" dirty="0" err="1" smtClean="0"/>
              <a:t>OfflineAvailableMW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“</a:t>
            </a:r>
            <a:r>
              <a:rPr lang="en-US" sz="2400" dirty="0" err="1" smtClean="0"/>
              <a:t>TotalCapGenRes</a:t>
            </a:r>
            <a:r>
              <a:rPr lang="en-US" sz="2400" dirty="0" smtClean="0"/>
              <a:t>,” all Resource Statuses listed in Protocol 3.9.1(5)(b)(</a:t>
            </a:r>
            <a:r>
              <a:rPr lang="en-US" sz="2400" dirty="0" err="1" smtClean="0"/>
              <a:t>i</a:t>
            </a:r>
            <a:r>
              <a:rPr lang="en-US" sz="2400" dirty="0" smtClean="0"/>
              <a:t>) that can be used for the submittal of a Current Operating Plan (COP) are included in the calculation with the exceptions of “ONRR” and “OFFQS”</a:t>
            </a:r>
          </a:p>
          <a:p>
            <a:r>
              <a:rPr lang="en-US" sz="2400" dirty="0" smtClean="0"/>
              <a:t>This is a function of the ambiguity of “available On-Line Resources” and the status definitions</a:t>
            </a:r>
          </a:p>
          <a:p>
            <a:r>
              <a:rPr lang="en-US" sz="2400" dirty="0" smtClean="0"/>
              <a:t>For “</a:t>
            </a:r>
            <a:r>
              <a:rPr lang="en-US" sz="2400" dirty="0" err="1" smtClean="0"/>
              <a:t>OfflineAvailableMW</a:t>
            </a:r>
            <a:r>
              <a:rPr lang="en-US" sz="2400" dirty="0" smtClean="0"/>
              <a:t>,” the report logic is focused on the Resource Statuses listed in </a:t>
            </a:r>
            <a:r>
              <a:rPr lang="en-US" sz="2400" dirty="0"/>
              <a:t>3.9.1(5)(b)(</a:t>
            </a:r>
            <a:r>
              <a:rPr lang="en-US" sz="2400" dirty="0" smtClean="0"/>
              <a:t>ii) and includes “OFF” and “OFFNS”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5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Short-Term System Adequacy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71221"/>
          </a:xfrm>
        </p:spPr>
        <p:txBody>
          <a:bodyPr/>
          <a:lstStyle/>
          <a:p>
            <a:r>
              <a:rPr lang="en-US" dirty="0" smtClean="0"/>
              <a:t>This poses some misalignments with what stakeholders may be expecting</a:t>
            </a:r>
          </a:p>
          <a:p>
            <a:r>
              <a:rPr lang="en-US" dirty="0" smtClean="0"/>
              <a:t>To address this, ERCOT is proposing to:</a:t>
            </a:r>
          </a:p>
          <a:p>
            <a:pPr lvl="1"/>
            <a:r>
              <a:rPr lang="en-US" dirty="0" smtClean="0"/>
              <a:t>Change the report logic to include Resources with a Resource Status of “ONRR” or “OFFQS” when determining </a:t>
            </a:r>
            <a:r>
              <a:rPr lang="en-US" dirty="0"/>
              <a:t>the “</a:t>
            </a:r>
            <a:r>
              <a:rPr lang="en-US" dirty="0" err="1"/>
              <a:t>TotalCapGenRes</a:t>
            </a:r>
            <a:r>
              <a:rPr lang="en-US" dirty="0"/>
              <a:t>”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Author an NPRR that provides more clarity as to the Resource Statuses including when the determining values for the two columns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3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Short-Term System Adequacy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97" y="5282136"/>
            <a:ext cx="8534400" cy="1219199"/>
          </a:xfrm>
        </p:spPr>
        <p:txBody>
          <a:bodyPr/>
          <a:lstStyle/>
          <a:p>
            <a:r>
              <a:rPr lang="en-US" sz="2000" dirty="0" smtClean="0"/>
              <a:t>The graph above provides some insight into how the  proposed change may impact the report values, using data from the last submitted COPs as an example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72390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657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48-Hour Highest Price </a:t>
            </a:r>
            <a:r>
              <a:rPr lang="en-US" dirty="0" smtClean="0"/>
              <a:t>Ancillary Service </a:t>
            </a:r>
            <a:r>
              <a:rPr lang="en-US" dirty="0"/>
              <a:t>Offer Selected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671221"/>
          </a:xfrm>
        </p:spPr>
        <p:txBody>
          <a:bodyPr/>
          <a:lstStyle/>
          <a:p>
            <a:r>
              <a:rPr lang="en-US" dirty="0" smtClean="0"/>
              <a:t>The question raised for this report was whether or not this report was specific to the Day-Ahead Market (DAM)</a:t>
            </a:r>
          </a:p>
          <a:p>
            <a:r>
              <a:rPr lang="en-US" dirty="0" smtClean="0"/>
              <a:t>Since its initial design, this report is specific to the DAM and does not consider the outcomes of any subsequent Supplemental Ancillary Service Market (SASM)</a:t>
            </a:r>
          </a:p>
          <a:p>
            <a:r>
              <a:rPr lang="en-US" dirty="0" smtClean="0"/>
              <a:t>For this case, the language is again ambiguous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52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48-Hour Highest Price Ancillary Service Offer Selected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696200" cy="4366421"/>
          </a:xfrm>
        </p:spPr>
        <p:txBody>
          <a:bodyPr/>
          <a:lstStyle/>
          <a:p>
            <a:r>
              <a:rPr lang="en-US" dirty="0" smtClean="0"/>
              <a:t>For this case, ERCOT is proposing to:</a:t>
            </a:r>
          </a:p>
          <a:p>
            <a:pPr lvl="1"/>
            <a:r>
              <a:rPr lang="en-US" dirty="0"/>
              <a:t>Change the report logic to </a:t>
            </a:r>
            <a:r>
              <a:rPr lang="en-US" dirty="0" smtClean="0"/>
              <a:t>consider both DAM and SASM outcomes when determining the highest-priced Ancillary Service (AS) Offer selected for a given Operating Hour and AS type</a:t>
            </a:r>
            <a:endParaRPr lang="en-US" dirty="0"/>
          </a:p>
          <a:p>
            <a:pPr lvl="1"/>
            <a:r>
              <a:rPr lang="en-US" dirty="0" smtClean="0"/>
              <a:t>Author </a:t>
            </a:r>
            <a:r>
              <a:rPr lang="en-US" dirty="0"/>
              <a:t>an NPRR that provides more clarity as to </a:t>
            </a:r>
            <a:r>
              <a:rPr lang="en-US" dirty="0" smtClean="0"/>
              <a:t>which markets are considered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48-Hour Highest Price Ancillary Service Offer Selected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3581400" cy="4366421"/>
          </a:xfrm>
        </p:spPr>
        <p:txBody>
          <a:bodyPr/>
          <a:lstStyle/>
          <a:p>
            <a:r>
              <a:rPr lang="en-US" sz="2400" dirty="0" smtClean="0"/>
              <a:t>Between 2016 and 2017, there have been 19 unique SASMs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dirty="0" smtClean="0"/>
              <a:t>The numbers indicate how frequently this change would have impacted the report and are relative to the 8,700+ hours in a year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703838"/>
              </p:ext>
            </p:extLst>
          </p:nvPr>
        </p:nvGraphicFramePr>
        <p:xfrm>
          <a:off x="3352800" y="1143000"/>
          <a:ext cx="5662612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2611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485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Introduction</vt:lpstr>
      <vt:lpstr>The Short-Term System Adequacy Report</vt:lpstr>
      <vt:lpstr>The Short-Term System Adequacy Report</vt:lpstr>
      <vt:lpstr>The Short-Term System Adequacy Report</vt:lpstr>
      <vt:lpstr>48-Hour Highest Price Ancillary Service Offer Selected </vt:lpstr>
      <vt:lpstr>48-Hour Highest Price Ancillary Service Offer Selected </vt:lpstr>
      <vt:lpstr>48-Hour Highest Price Ancillary Service Offer Selected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61</cp:revision>
  <cp:lastPrinted>2017-06-01T20:37:27Z</cp:lastPrinted>
  <dcterms:created xsi:type="dcterms:W3CDTF">2016-01-21T15:20:31Z</dcterms:created>
  <dcterms:modified xsi:type="dcterms:W3CDTF">2017-06-02T15:52:43Z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