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257" r:id="rId8"/>
    <p:sldId id="300" r:id="rId9"/>
    <p:sldId id="288" r:id="rId10"/>
    <p:sldId id="289" r:id="rId11"/>
    <p:sldId id="290" r:id="rId12"/>
    <p:sldId id="291" r:id="rId13"/>
    <p:sldId id="298" r:id="rId14"/>
    <p:sldId id="294" r:id="rId15"/>
    <p:sldId id="293" r:id="rId16"/>
    <p:sldId id="292" r:id="rId17"/>
    <p:sldId id="296" r:id="rId18"/>
    <p:sldId id="299" r:id="rId19"/>
    <p:sldId id="297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76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79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56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52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76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8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7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12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35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11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2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18288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Generation Resource Energy and Regulation Deployment Performance – April 2017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4191000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kern="0" dirty="0">
                <a:solidFill>
                  <a:srgbClr val="000000"/>
                </a:solidFill>
                <a:latin typeface="Arial Black" pitchFamily="34" charset="0"/>
              </a:rPr>
              <a:t>QMWG 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06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/05/17</a:t>
            </a:r>
            <a:endParaRPr lang="en-US" altLang="en-US" sz="2000" kern="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r>
              <a:rPr lang="en-US" dirty="0" smtClean="0"/>
              <a:t>10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(60) April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091085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(60) April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600085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3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(60) April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684136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2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(60) April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639191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4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(60) April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964873"/>
              </p:ext>
            </p:extLst>
          </p:nvPr>
        </p:nvGraphicFramePr>
        <p:xfrm>
          <a:off x="533400" y="973580"/>
          <a:ext cx="8153399" cy="116494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17,193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20,721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90.04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97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 anchor="ctr"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715414"/>
          </a:xfrm>
        </p:spPr>
        <p:txBody>
          <a:bodyPr anchor="ctr"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85% </a:t>
            </a:r>
            <a:r>
              <a:rPr lang="en-US" altLang="en-US" dirty="0" smtClean="0"/>
              <a:t>April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280671"/>
              </p:ext>
            </p:extLst>
          </p:nvPr>
        </p:nvGraphicFramePr>
        <p:xfrm>
          <a:off x="533400" y="973580"/>
          <a:ext cx="8153399" cy="265348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305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404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4.27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99.24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 anchor="ctr"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715414"/>
          </a:xfrm>
        </p:spPr>
        <p:txBody>
          <a:bodyPr anchor="ctr"/>
          <a:lstStyle/>
          <a:p>
            <a:r>
              <a:rPr lang="en-US" altLang="en-US" dirty="0" smtClean="0"/>
              <a:t>IRR Summary April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654426"/>
              </p:ext>
            </p:extLst>
          </p:nvPr>
        </p:nvGraphicFramePr>
        <p:xfrm>
          <a:off x="876300" y="1020214"/>
          <a:ext cx="7315200" cy="3583786"/>
        </p:xfrm>
        <a:graphic>
          <a:graphicData uri="http://schemas.openxmlformats.org/drawingml/2006/table">
            <a:tbl>
              <a:tblPr/>
              <a:tblGrid>
                <a:gridCol w="2133600"/>
                <a:gridCol w="1524000"/>
                <a:gridCol w="1828800"/>
                <a:gridCol w="1828800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IRR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&lt;95%</a:t>
                      </a: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&gt;100 INT, &lt;95%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(%)</a:t>
                      </a: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83.03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67.85</a:t>
                      </a:r>
                      <a:endParaRPr lang="en-US" dirty="0"/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76.54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 (%)</a:t>
                      </a: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94.30</a:t>
                      </a: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93.52</a:t>
                      </a:r>
                      <a:endParaRPr lang="en-US" dirty="0"/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ERR(MW)</a:t>
                      </a: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3.88</a:t>
                      </a:r>
                      <a:endParaRPr lang="en-US" dirty="0"/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ERR(MW)</a:t>
                      </a: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3.84</a:t>
                      </a:r>
                      <a:endParaRPr lang="en-US" dirty="0"/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</a:t>
                      </a: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41,751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20,721</a:t>
                      </a:r>
                      <a:endParaRPr lang="en-US" dirty="0"/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20,097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 INT</a:t>
                      </a: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 INT SCORED</a:t>
                      </a: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345</a:t>
                      </a:r>
                      <a:endParaRPr lang="en-US" dirty="0"/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08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&gt; .</a:t>
            </a:r>
            <a:r>
              <a:rPr lang="en-US" altLang="en-US" dirty="0" smtClean="0"/>
              <a:t>95 (57) April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597818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 smtClean="0"/>
              <a:t>5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&gt; .</a:t>
            </a:r>
            <a:r>
              <a:rPr lang="en-US" altLang="en-US" dirty="0" smtClean="0"/>
              <a:t>95 (57) April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519388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3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&gt; .95 </a:t>
            </a:r>
            <a:r>
              <a:rPr lang="en-US" altLang="en-US" dirty="0" smtClean="0"/>
              <a:t>(57) April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092087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&gt; .95 </a:t>
            </a:r>
            <a:r>
              <a:rPr lang="en-US" altLang="en-US" dirty="0" smtClean="0"/>
              <a:t>(57) April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872262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82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&gt; .95 </a:t>
            </a:r>
            <a:r>
              <a:rPr lang="en-US" altLang="en-US" dirty="0" smtClean="0"/>
              <a:t>(57) April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518676"/>
              </p:ext>
            </p:extLst>
          </p:nvPr>
        </p:nvGraphicFramePr>
        <p:xfrm>
          <a:off x="533400" y="973580"/>
          <a:ext cx="8153399" cy="451416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20,366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20,990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65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</a:t>
            </a:r>
            <a:r>
              <a:rPr lang="en-US" altLang="en-US" dirty="0" smtClean="0"/>
              <a:t>(60) April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630069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8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1139</TotalTime>
  <Words>1137</Words>
  <Application>Microsoft Office PowerPoint</Application>
  <PresentationFormat>On-screen Show (4:3)</PresentationFormat>
  <Paragraphs>766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April 2017 </vt:lpstr>
      <vt:lpstr>IRR Summary April 2017 </vt:lpstr>
      <vt:lpstr>IRR GREDP &gt; .95 (57) April 2017 </vt:lpstr>
      <vt:lpstr>IRR GREDP &gt; .95 (57) April 2017 </vt:lpstr>
      <vt:lpstr>IRR GREDP &gt; .95 (57) April 2017 </vt:lpstr>
      <vt:lpstr>IRR GREDP &gt; .95 (57) April 2017 </vt:lpstr>
      <vt:lpstr>IRR GREDP &gt; .95 (57) April 2017 </vt:lpstr>
      <vt:lpstr>IRR GREDP &lt;.95 (60) April 2017 </vt:lpstr>
      <vt:lpstr>IRR GREDP &lt;.95 (60) April 2017 </vt:lpstr>
      <vt:lpstr>IRR GREDP &lt;.95 (60) April 2017 </vt:lpstr>
      <vt:lpstr>IRR GREDP &lt;.95 (60) April 2017 </vt:lpstr>
      <vt:lpstr>IRR GREDP &lt;.95 (60) April 2017 </vt:lpstr>
      <vt:lpstr>IRR GREDP &lt;.95 (60) April 2017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144</cp:revision>
  <cp:lastPrinted>2016-01-21T20:53:15Z</cp:lastPrinted>
  <dcterms:created xsi:type="dcterms:W3CDTF">2016-01-21T15:20:31Z</dcterms:created>
  <dcterms:modified xsi:type="dcterms:W3CDTF">2017-06-02T15:51:11Z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