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91" autoAdjust="0"/>
    <p:restoredTop sz="94660"/>
  </p:normalViewPr>
  <p:slideViewPr>
    <p:cSldViewPr snapToGrid="0">
      <p:cViewPr>
        <p:scale>
          <a:sx n="125" d="100"/>
          <a:sy n="125" d="100"/>
        </p:scale>
        <p:origin x="618" y="3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A743-9534-457A-9B11-F8A2B6FFED12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2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hyperlink" Target="mailto:OCHITELIST@ercot.com" TargetMode="Externa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543191" y="1228593"/>
            <a:ext cx="310896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July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47796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Aug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8293716" y="1228593"/>
            <a:ext cx="146304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Sept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9754632" y="1228593"/>
            <a:ext cx="109728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Oct</a:t>
            </a:r>
            <a:endParaRPr lang="en-US" sz="28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895627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Jun</a:t>
            </a:r>
            <a:endParaRPr lang="en-US" sz="2800" b="1" dirty="0"/>
          </a:p>
        </p:txBody>
      </p:sp>
      <p:sp>
        <p:nvSpPr>
          <p:cNvPr id="5" name="Flowchart: Data 4"/>
          <p:cNvSpPr/>
          <p:nvPr/>
        </p:nvSpPr>
        <p:spPr>
          <a:xfrm>
            <a:off x="345502" y="1999743"/>
            <a:ext cx="1371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Year’s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Data 30"/>
          <p:cNvSpPr/>
          <p:nvPr/>
        </p:nvSpPr>
        <p:spPr>
          <a:xfrm>
            <a:off x="18102" y="2812159"/>
            <a:ext cx="1927600" cy="73152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Elements from Previous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months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 1 – Apr 30)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169947" y="1917550"/>
            <a:ext cx="1280160" cy="146304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Provides Seed List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June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 publication on OCWG website and email notice via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OTLSHAPE_M_a58f29487c0343c08abcf41913e40cae_Connector1"/>
          <p:cNvCxnSpPr/>
          <p:nvPr>
            <p:custDataLst>
              <p:tags r:id="rId1"/>
            </p:custDataLst>
          </p:nvPr>
        </p:nvCxnSpPr>
        <p:spPr>
          <a:xfrm>
            <a:off x="1906245" y="83442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TLSHAPE_M_a58f29487c0343c08abcf41913e40cae_Title"/>
          <p:cNvSpPr txBox="1"/>
          <p:nvPr>
            <p:custDataLst>
              <p:tags r:id="rId2"/>
            </p:custDataLst>
          </p:nvPr>
        </p:nvSpPr>
        <p:spPr>
          <a:xfrm>
            <a:off x="2122770" y="608452"/>
            <a:ext cx="65202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Seed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M_a58f29487c0343c08abcf41913e40cae_Date"/>
          <p:cNvSpPr txBox="1"/>
          <p:nvPr>
            <p:custDataLst>
              <p:tags r:id="rId3"/>
            </p:custDataLst>
          </p:nvPr>
        </p:nvSpPr>
        <p:spPr>
          <a:xfrm>
            <a:off x="2122770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TLSHAPE_M_a58f29487c0343c08abcf41913e40cae_Shape"/>
          <p:cNvSpPr/>
          <p:nvPr>
            <p:custDataLst>
              <p:tags r:id="rId4"/>
            </p:custDataLst>
          </p:nvPr>
        </p:nvSpPr>
        <p:spPr>
          <a:xfrm rot="16200000">
            <a:off x="1933198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3543864" y="833413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a58f29487c0343c08abcf41913e40cae_Title"/>
          <p:cNvSpPr txBox="1"/>
          <p:nvPr>
            <p:custDataLst>
              <p:tags r:id="rId6"/>
            </p:custDataLst>
          </p:nvPr>
        </p:nvSpPr>
        <p:spPr>
          <a:xfrm>
            <a:off x="3774976" y="612729"/>
            <a:ext cx="1295712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TLSHAPE_M_a58f29487c0343c08abcf41913e40cae_Date"/>
          <p:cNvSpPr txBox="1"/>
          <p:nvPr>
            <p:custDataLst>
              <p:tags r:id="rId7"/>
            </p:custDataLst>
          </p:nvPr>
        </p:nvSpPr>
        <p:spPr>
          <a:xfrm>
            <a:off x="3760389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a58f29487c0343c08abcf41913e40cae_Shape"/>
          <p:cNvSpPr/>
          <p:nvPr>
            <p:custDataLst>
              <p:tags r:id="rId8"/>
            </p:custDataLst>
          </p:nvPr>
        </p:nvSpPr>
        <p:spPr>
          <a:xfrm rot="16200000">
            <a:off x="3570817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OTLSHAPE_M_a58f29487c0343c08abcf41913e40cae_Connector1"/>
          <p:cNvCxnSpPr/>
          <p:nvPr>
            <p:custDataLst>
              <p:tags r:id="rId9"/>
            </p:custDataLst>
          </p:nvPr>
        </p:nvCxnSpPr>
        <p:spPr>
          <a:xfrm>
            <a:off x="6658431" y="83653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a58f29487c0343c08abcf41913e40cae_Title"/>
          <p:cNvSpPr txBox="1"/>
          <p:nvPr>
            <p:custDataLst>
              <p:tags r:id="rId10"/>
            </p:custDataLst>
          </p:nvPr>
        </p:nvSpPr>
        <p:spPr>
          <a:xfrm>
            <a:off x="6889543" y="616615"/>
            <a:ext cx="129571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TLSHAPE_M_a58f29487c0343c08abcf41913e40cae_Date"/>
          <p:cNvSpPr txBox="1"/>
          <p:nvPr>
            <p:custDataLst>
              <p:tags r:id="rId11"/>
            </p:custDataLst>
          </p:nvPr>
        </p:nvSpPr>
        <p:spPr>
          <a:xfrm>
            <a:off x="6874956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TLSHAPE_M_a58f29487c0343c08abcf41913e40cae_Shape"/>
          <p:cNvSpPr/>
          <p:nvPr>
            <p:custDataLst>
              <p:tags r:id="rId12"/>
            </p:custDataLst>
          </p:nvPr>
        </p:nvSpPr>
        <p:spPr>
          <a:xfrm rot="16200000">
            <a:off x="6685384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OTLSHAPE_M_a58f29487c0343c08abcf41913e40cae_Connector1"/>
          <p:cNvCxnSpPr/>
          <p:nvPr>
            <p:custDataLst>
              <p:tags r:id="rId13"/>
            </p:custDataLst>
          </p:nvPr>
        </p:nvCxnSpPr>
        <p:spPr>
          <a:xfrm>
            <a:off x="9752480" y="823576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M_a58f29487c0343c08abcf41913e40cae_Title"/>
          <p:cNvSpPr txBox="1"/>
          <p:nvPr>
            <p:custDataLst>
              <p:tags r:id="rId14"/>
            </p:custDataLst>
          </p:nvPr>
        </p:nvSpPr>
        <p:spPr>
          <a:xfrm>
            <a:off x="9977835" y="766990"/>
            <a:ext cx="832267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TLSHAPE_M_a58f29487c0343c08abcf41913e40cae_Date"/>
          <p:cNvSpPr txBox="1"/>
          <p:nvPr>
            <p:custDataLst>
              <p:tags r:id="rId15"/>
            </p:custDataLst>
          </p:nvPr>
        </p:nvSpPr>
        <p:spPr>
          <a:xfrm>
            <a:off x="9971485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TLSHAPE_M_a58f29487c0343c08abcf41913e40cae_Shape"/>
          <p:cNvSpPr/>
          <p:nvPr>
            <p:custDataLst>
              <p:tags r:id="rId16"/>
            </p:custDataLst>
          </p:nvPr>
        </p:nvSpPr>
        <p:spPr>
          <a:xfrm rot="16200000">
            <a:off x="9779433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5" name="Flowchart: Process 54"/>
          <p:cNvSpPr/>
          <p:nvPr/>
        </p:nvSpPr>
        <p:spPr>
          <a:xfrm>
            <a:off x="2169947" y="3870209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June for Discussion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Flowchart: Process 55"/>
          <p:cNvSpPr/>
          <p:nvPr/>
        </p:nvSpPr>
        <p:spPr>
          <a:xfrm>
            <a:off x="3670627" y="1917551"/>
            <a:ext cx="182880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Submissions of Requests for Addition by July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OCHITELIST@ercot.com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853507" y="2765702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TDSPs Review Private Submissions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3670627" y="4279124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TDSP?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693516" y="1917551"/>
            <a:ext cx="15544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of Requests for Addition and/or Removal by Aug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lowchart: Process 59"/>
          <p:cNvSpPr/>
          <p:nvPr/>
        </p:nvSpPr>
        <p:spPr>
          <a:xfrm>
            <a:off x="6693516" y="2993395"/>
            <a:ext cx="155448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Aug to Discuss Requests for Addition and Removal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lowchart: Process 60"/>
          <p:cNvSpPr/>
          <p:nvPr/>
        </p:nvSpPr>
        <p:spPr>
          <a:xfrm>
            <a:off x="8382869" y="1917551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WMS, and TAC Approvals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Sept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owchart: Process 61"/>
          <p:cNvSpPr/>
          <p:nvPr/>
        </p:nvSpPr>
        <p:spPr>
          <a:xfrm>
            <a:off x="9804262" y="1917551"/>
            <a:ext cx="10058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r>
              <a:rPr lang="en-US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</a:p>
        </p:txBody>
      </p:sp>
      <p:cxnSp>
        <p:nvCxnSpPr>
          <p:cNvPr id="18" name="Straight Arrow Connector 17"/>
          <p:cNvCxnSpPr>
            <a:stCxn id="5" idx="5"/>
          </p:cNvCxnSpPr>
          <p:nvPr/>
        </p:nvCxnSpPr>
        <p:spPr>
          <a:xfrm>
            <a:off x="1579942" y="2319783"/>
            <a:ext cx="59000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31" idx="5"/>
          </p:cNvCxnSpPr>
          <p:nvPr/>
        </p:nvCxnSpPr>
        <p:spPr>
          <a:xfrm flipV="1">
            <a:off x="1752942" y="2319783"/>
            <a:ext cx="279846" cy="858136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6" idx="2"/>
            <a:endCxn id="57" idx="0"/>
          </p:cNvCxnSpPr>
          <p:nvPr/>
        </p:nvCxnSpPr>
        <p:spPr>
          <a:xfrm>
            <a:off x="4585027" y="2649071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9" idx="2"/>
            <a:endCxn id="60" idx="0"/>
          </p:cNvCxnSpPr>
          <p:nvPr/>
        </p:nvCxnSpPr>
        <p:spPr>
          <a:xfrm>
            <a:off x="7470756" y="2831951"/>
            <a:ext cx="0" cy="1614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Decision 84"/>
          <p:cNvSpPr/>
          <p:nvPr/>
        </p:nvSpPr>
        <p:spPr>
          <a:xfrm>
            <a:off x="3670627" y="5035835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ERCOT?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Straight Arrow Connector 86"/>
          <p:cNvCxnSpPr>
            <a:stCxn id="63" idx="2"/>
            <a:endCxn id="7" idx="0"/>
          </p:cNvCxnSpPr>
          <p:nvPr/>
        </p:nvCxnSpPr>
        <p:spPr>
          <a:xfrm>
            <a:off x="4585027" y="4162493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" idx="2"/>
            <a:endCxn id="85" idx="0"/>
          </p:cNvCxnSpPr>
          <p:nvPr/>
        </p:nvCxnSpPr>
        <p:spPr>
          <a:xfrm>
            <a:off x="4585027" y="4919204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5792711" y="441276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7" idx="3"/>
            <a:endCxn id="90" idx="1"/>
          </p:cNvCxnSpPr>
          <p:nvPr/>
        </p:nvCxnSpPr>
        <p:spPr>
          <a:xfrm flipV="1">
            <a:off x="5499427" y="4595649"/>
            <a:ext cx="293284" cy="3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32353" y="4330378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67121" y="485503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owchart: Process 94"/>
          <p:cNvSpPr/>
          <p:nvPr/>
        </p:nvSpPr>
        <p:spPr>
          <a:xfrm>
            <a:off x="5792711" y="5170333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432353" y="472409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/>
          <p:cNvCxnSpPr>
            <a:stCxn id="85" idx="3"/>
            <a:endCxn id="95" idx="1"/>
          </p:cNvCxnSpPr>
          <p:nvPr/>
        </p:nvCxnSpPr>
        <p:spPr>
          <a:xfrm flipV="1">
            <a:off x="5499427" y="5353213"/>
            <a:ext cx="293284" cy="26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Process 101"/>
          <p:cNvSpPr/>
          <p:nvPr/>
        </p:nvSpPr>
        <p:spPr>
          <a:xfrm>
            <a:off x="3763434" y="5792547"/>
            <a:ext cx="1645920" cy="5029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Add to List; Requestor May Pursue Public Submission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67121" y="5589436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 Or No Opinion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Elbow Connector 112"/>
          <p:cNvCxnSpPr>
            <a:stCxn id="85" idx="2"/>
            <a:endCxn id="102" idx="0"/>
          </p:cNvCxnSpPr>
          <p:nvPr/>
        </p:nvCxnSpPr>
        <p:spPr>
          <a:xfrm rot="16200000" flipH="1">
            <a:off x="4527394" y="5733547"/>
            <a:ext cx="116632" cy="1367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a58f29487c0343c08abcf41913e40cae_Connector1"/>
          <p:cNvCxnSpPr/>
          <p:nvPr>
            <p:custDataLst>
              <p:tags r:id="rId17"/>
            </p:custDataLst>
          </p:nvPr>
        </p:nvCxnSpPr>
        <p:spPr>
          <a:xfrm>
            <a:off x="3543191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a58f29487c0343c08abcf41913e40cae_Connector1"/>
          <p:cNvCxnSpPr/>
          <p:nvPr>
            <p:custDataLst>
              <p:tags r:id="rId18"/>
            </p:custDataLst>
          </p:nvPr>
        </p:nvCxnSpPr>
        <p:spPr>
          <a:xfrm>
            <a:off x="6647624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a58f29487c0343c08abcf41913e40cae_Connector1"/>
          <p:cNvCxnSpPr/>
          <p:nvPr>
            <p:custDataLst>
              <p:tags r:id="rId19"/>
            </p:custDataLst>
          </p:nvPr>
        </p:nvCxnSpPr>
        <p:spPr>
          <a:xfrm>
            <a:off x="8293716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a58f29487c0343c08abcf41913e40cae_Connector1"/>
          <p:cNvCxnSpPr/>
          <p:nvPr>
            <p:custDataLst>
              <p:tags r:id="rId20"/>
            </p:custDataLst>
          </p:nvPr>
        </p:nvCxnSpPr>
        <p:spPr>
          <a:xfrm>
            <a:off x="9752480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4" idx="2"/>
            <a:endCxn id="55" idx="0"/>
          </p:cNvCxnSpPr>
          <p:nvPr/>
        </p:nvCxnSpPr>
        <p:spPr>
          <a:xfrm>
            <a:off x="2810027" y="3380590"/>
            <a:ext cx="0" cy="4896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3586538" y="6454262"/>
            <a:ext cx="301752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list published to OCWG website and distributed via OCWG list serve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20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Elbow Connector 15"/>
          <p:cNvCxnSpPr>
            <a:stCxn id="90" idx="3"/>
            <a:endCxn id="58" idx="0"/>
          </p:cNvCxnSpPr>
          <p:nvPr/>
        </p:nvCxnSpPr>
        <p:spPr>
          <a:xfrm flipH="1">
            <a:off x="5095298" y="4595649"/>
            <a:ext cx="1337493" cy="1858613"/>
          </a:xfrm>
          <a:prstGeom prst="bentConnector4">
            <a:avLst>
              <a:gd name="adj1" fmla="val -8071"/>
              <a:gd name="adj2" fmla="val 9476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5" idx="2"/>
          </p:cNvCxnSpPr>
          <p:nvPr/>
        </p:nvCxnSpPr>
        <p:spPr>
          <a:xfrm>
            <a:off x="6112751" y="5536093"/>
            <a:ext cx="0" cy="8118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rot="16200000" flipH="1">
            <a:off x="4813954" y="6078039"/>
            <a:ext cx="52524" cy="501112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cision 62"/>
          <p:cNvSpPr/>
          <p:nvPr/>
        </p:nvSpPr>
        <p:spPr>
          <a:xfrm>
            <a:off x="3624907" y="3522413"/>
            <a:ext cx="192024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TDSP Responded by July 17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70" name="Straight Arrow Connector 69"/>
          <p:cNvCxnSpPr>
            <a:stCxn id="57" idx="2"/>
            <a:endCxn id="63" idx="0"/>
          </p:cNvCxnSpPr>
          <p:nvPr/>
        </p:nvCxnSpPr>
        <p:spPr>
          <a:xfrm>
            <a:off x="4585027" y="3405782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Process 107"/>
          <p:cNvSpPr/>
          <p:nvPr/>
        </p:nvSpPr>
        <p:spPr>
          <a:xfrm>
            <a:off x="5792711" y="365937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Arrow Connector 97"/>
          <p:cNvCxnSpPr>
            <a:stCxn id="63" idx="3"/>
            <a:endCxn id="108" idx="1"/>
          </p:cNvCxnSpPr>
          <p:nvPr/>
        </p:nvCxnSpPr>
        <p:spPr>
          <a:xfrm flipV="1">
            <a:off x="5545147" y="3842259"/>
            <a:ext cx="247564" cy="1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08" idx="3"/>
            <a:endCxn id="58" idx="0"/>
          </p:cNvCxnSpPr>
          <p:nvPr/>
        </p:nvCxnSpPr>
        <p:spPr>
          <a:xfrm flipH="1">
            <a:off x="5095298" y="3842259"/>
            <a:ext cx="1337493" cy="2612003"/>
          </a:xfrm>
          <a:prstGeom prst="bentConnector4">
            <a:avLst>
              <a:gd name="adj1" fmla="val -8071"/>
              <a:gd name="adj2" fmla="val 9622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460406" y="3530727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567121" y="409388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0" y="6176"/>
            <a:ext cx="12192000" cy="5486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 Impact Transmission Element (HITE) List Development Process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988040" y="1228593"/>
            <a:ext cx="11887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Mar</a:t>
            </a:r>
            <a:endParaRPr lang="en-US" sz="2800" b="1" dirty="0"/>
          </a:p>
        </p:txBody>
      </p:sp>
      <p:sp>
        <p:nvSpPr>
          <p:cNvPr id="132" name="Flowchart: Process 131"/>
          <p:cNvSpPr/>
          <p:nvPr/>
        </p:nvSpPr>
        <p:spPr>
          <a:xfrm>
            <a:off x="11033760" y="1917551"/>
            <a:ext cx="10972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on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1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following year.</a:t>
            </a:r>
            <a:endParaRPr lang="en-US" sz="10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OTLSHAPE_M_a58f29487c0343c08abcf41913e40cae_Connector1"/>
          <p:cNvCxnSpPr/>
          <p:nvPr>
            <p:custDataLst>
              <p:tags r:id="rId21"/>
            </p:custDataLst>
          </p:nvPr>
        </p:nvCxnSpPr>
        <p:spPr>
          <a:xfrm>
            <a:off x="10919460" y="1283448"/>
            <a:ext cx="0" cy="557784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207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 Impact Transmission Element (HITE) List Development Process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Lee, Alex</cp:lastModifiedBy>
  <cp:revision>48</cp:revision>
  <cp:lastPrinted>2017-01-10T15:33:34Z</cp:lastPrinted>
  <dcterms:created xsi:type="dcterms:W3CDTF">2016-06-21T15:31:58Z</dcterms:created>
  <dcterms:modified xsi:type="dcterms:W3CDTF">2017-06-01T17:28:22Z</dcterms:modified>
</cp:coreProperties>
</file>