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1"/>
  </p:notesMasterIdLst>
  <p:handoutMasterIdLst>
    <p:handoutMasterId r:id="rId12"/>
  </p:handoutMasterIdLst>
  <p:sldIdLst>
    <p:sldId id="274" r:id="rId6"/>
    <p:sldId id="271" r:id="rId7"/>
    <p:sldId id="275" r:id="rId8"/>
    <p:sldId id="276" r:id="rId9"/>
    <p:sldId id="27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660"/>
  </p:normalViewPr>
  <p:slideViewPr>
    <p:cSldViewPr showGuides="1">
      <p:cViewPr varScale="1">
        <p:scale>
          <a:sx n="83" d="100"/>
          <a:sy n="83" d="100"/>
        </p:scale>
        <p:origin x="60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Analysis\2017\170526%20NPRR821%20Balancing%20Account%20Impact%20Analysis%20for%20CMWG\Estimate%20of%20Balancing%20Account%20Impacts%20of%20NPRR821%20-%20June%20'17%20CMW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Analysis\2017\170526%20NPRR821%20Balancing%20Account%20Impact%20Analysis%20for%20CMWG\Estimate%20of%20Balancing%20Account%20Impacts%20of%20NPRR821%20-%20June%20'17%20CMW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Analysis\2017\170526%20NPRR821%20Balancing%20Account%20Impact%20Analysis%20for%20CMWG\Estimate%20of%20Balancing%20Account%20Impacts%20of%20NPRR821%20-%20June%20'17%20CMW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Estimated Impact to the Final CRR Shortfall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</c:v>
          </c:tx>
          <c:spPr>
            <a:solidFill>
              <a:srgbClr val="00AEC7"/>
            </a:solidFill>
            <a:ln>
              <a:solidFill>
                <a:srgbClr val="00AEC7"/>
              </a:solidFill>
            </a:ln>
            <a:effectLst/>
          </c:spPr>
          <c:invertIfNegative val="0"/>
          <c:cat>
            <c:numRef>
              <c:f>'Monthly Values'!$A$40:$A$79</c:f>
              <c:numCache>
                <c:formatCode>mmm\ \'yy</c:formatCode>
                <c:ptCount val="4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</c:numCache>
            </c:numRef>
          </c:cat>
          <c:val>
            <c:numRef>
              <c:f>'Monthly Values'!$O$40:$O$79</c:f>
              <c:numCache>
                <c:formatCode>"$"#,##0.00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11149733.639999999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</c:ser>
        <c:ser>
          <c:idx val="1"/>
          <c:order val="1"/>
          <c:tx>
            <c:v>Estimated</c:v>
          </c:tx>
          <c:spPr>
            <a:solidFill>
              <a:srgbClr val="5B6770"/>
            </a:solidFill>
            <a:ln>
              <a:solidFill>
                <a:srgbClr val="5B6770"/>
              </a:solidFill>
            </a:ln>
            <a:effectLst/>
          </c:spPr>
          <c:invertIfNegative val="0"/>
          <c:cat>
            <c:numRef>
              <c:f>'Monthly Values'!$A$40:$A$79</c:f>
              <c:numCache>
                <c:formatCode>mmm\ \'yy</c:formatCode>
                <c:ptCount val="4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</c:numCache>
            </c:numRef>
          </c:cat>
          <c:val>
            <c:numRef>
              <c:f>'Monthly Values'!$Y$40:$Y$79</c:f>
              <c:numCache>
                <c:formatCode>"$"#,##0.00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13733265.325882861</c:v>
                </c:pt>
                <c:pt idx="4">
                  <c:v>765081.01550073829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1701265.2882887353</c:v>
                </c:pt>
                <c:pt idx="9">
                  <c:v>7585481.0728512499</c:v>
                </c:pt>
                <c:pt idx="10">
                  <c:v>833664.093374772</c:v>
                </c:pt>
                <c:pt idx="11">
                  <c:v>670341.19941409444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815232"/>
        <c:axId val="168805984"/>
      </c:barChart>
      <c:dateAx>
        <c:axId val="166815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Operating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mmm\ \'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805984"/>
        <c:crosses val="autoZero"/>
        <c:auto val="1"/>
        <c:lblOffset val="100"/>
        <c:baseTimeUnit val="months"/>
        <c:majorUnit val="2"/>
        <c:majorTimeUnit val="months"/>
      </c:dateAx>
      <c:valAx>
        <c:axId val="168805984"/>
        <c:scaling>
          <c:orientation val="minMax"/>
          <c:max val="14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81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76285803257642"/>
          <c:y val="0.9327000573041152"/>
          <c:w val="0.37315373713878985"/>
          <c:h val="5.2607568616471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Estimated Impact to the Rollin</a:t>
            </a:r>
            <a:r>
              <a:rPr lang="en-US" baseline="0"/>
              <a:t>g CRR Balancing Account</a:t>
            </a:r>
            <a:endParaRPr lang="en-US"/>
          </a:p>
        </c:rich>
      </c:tx>
      <c:layout>
        <c:manualLayout>
          <c:xMode val="edge"/>
          <c:yMode val="edge"/>
          <c:x val="0.15442197423243395"/>
          <c:y val="1.1968411686221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</c:v>
          </c:tx>
          <c:spPr>
            <a:solidFill>
              <a:srgbClr val="00AEC7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'Monthly Values'!$A$40:$A$79</c:f>
              <c:numCache>
                <c:formatCode>mmm\ \'yy</c:formatCode>
                <c:ptCount val="4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</c:numCache>
            </c:numRef>
          </c:cat>
          <c:val>
            <c:numRef>
              <c:f>'Monthly Values'!$J$40:$J$79</c:f>
              <c:numCache>
                <c:formatCode>"$"#,##0.00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20580</c:v>
                </c:pt>
                <c:pt idx="12">
                  <c:v>1767929</c:v>
                </c:pt>
                <c:pt idx="13">
                  <c:v>3864535</c:v>
                </c:pt>
                <c:pt idx="14">
                  <c:v>6717548</c:v>
                </c:pt>
                <c:pt idx="15">
                  <c:v>7988176.04</c:v>
                </c:pt>
                <c:pt idx="16">
                  <c:v>6692320.7800000003</c:v>
                </c:pt>
                <c:pt idx="17">
                  <c:v>9903649.5700000003</c:v>
                </c:pt>
                <c:pt idx="18">
                  <c:v>10000000</c:v>
                </c:pt>
                <c:pt idx="19">
                  <c:v>10000000</c:v>
                </c:pt>
                <c:pt idx="20">
                  <c:v>10000000</c:v>
                </c:pt>
                <c:pt idx="21">
                  <c:v>10000000</c:v>
                </c:pt>
                <c:pt idx="22">
                  <c:v>10000000</c:v>
                </c:pt>
                <c:pt idx="23">
                  <c:v>10000000</c:v>
                </c:pt>
                <c:pt idx="24">
                  <c:v>10000000</c:v>
                </c:pt>
                <c:pt idx="25">
                  <c:v>10000000</c:v>
                </c:pt>
                <c:pt idx="26">
                  <c:v>10000000</c:v>
                </c:pt>
                <c:pt idx="27">
                  <c:v>10000000</c:v>
                </c:pt>
                <c:pt idx="28">
                  <c:v>10000000</c:v>
                </c:pt>
                <c:pt idx="29">
                  <c:v>10000000</c:v>
                </c:pt>
                <c:pt idx="30">
                  <c:v>10000000</c:v>
                </c:pt>
                <c:pt idx="31">
                  <c:v>10000000</c:v>
                </c:pt>
                <c:pt idx="32">
                  <c:v>10000000</c:v>
                </c:pt>
                <c:pt idx="33">
                  <c:v>10000000</c:v>
                </c:pt>
                <c:pt idx="34">
                  <c:v>4294673.9400000004</c:v>
                </c:pt>
                <c:pt idx="35">
                  <c:v>5056687.29</c:v>
                </c:pt>
                <c:pt idx="36">
                  <c:v>10000000</c:v>
                </c:pt>
                <c:pt idx="37">
                  <c:v>10000000</c:v>
                </c:pt>
                <c:pt idx="38">
                  <c:v>10000000</c:v>
                </c:pt>
                <c:pt idx="39">
                  <c:v>10000000</c:v>
                </c:pt>
              </c:numCache>
            </c:numRef>
          </c:val>
        </c:ser>
        <c:ser>
          <c:idx val="1"/>
          <c:order val="1"/>
          <c:tx>
            <c:v>Estimated</c:v>
          </c:tx>
          <c:spPr>
            <a:solidFill>
              <a:srgbClr val="5B6770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'Monthly Values'!$A$40:$A$79</c:f>
              <c:numCache>
                <c:formatCode>mmm\ \'yy</c:formatCode>
                <c:ptCount val="4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</c:numCache>
            </c:numRef>
          </c:cat>
          <c:val>
            <c:numRef>
              <c:f>'Monthly Values'!$V$40:$V$79</c:f>
              <c:numCache>
                <c:formatCode>"$"#,##0.00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1262408.2884588314</c:v>
                </c:pt>
                <c:pt idx="13">
                  <c:v>2929297.482280069</c:v>
                </c:pt>
                <c:pt idx="14">
                  <c:v>5015303.6562477155</c:v>
                </c:pt>
                <c:pt idx="15">
                  <c:v>5773233.2182586677</c:v>
                </c:pt>
                <c:pt idx="16">
                  <c:v>3371361.4408703689</c:v>
                </c:pt>
                <c:pt idx="17">
                  <c:v>6188236.381602603</c:v>
                </c:pt>
                <c:pt idx="18">
                  <c:v>10000000</c:v>
                </c:pt>
                <c:pt idx="19">
                  <c:v>10000000</c:v>
                </c:pt>
                <c:pt idx="20">
                  <c:v>10000000</c:v>
                </c:pt>
                <c:pt idx="21">
                  <c:v>10000000</c:v>
                </c:pt>
                <c:pt idx="22">
                  <c:v>10000000</c:v>
                </c:pt>
                <c:pt idx="23">
                  <c:v>10000000</c:v>
                </c:pt>
                <c:pt idx="24">
                  <c:v>10000000</c:v>
                </c:pt>
                <c:pt idx="25">
                  <c:v>10000000</c:v>
                </c:pt>
                <c:pt idx="26">
                  <c:v>10000000</c:v>
                </c:pt>
                <c:pt idx="27">
                  <c:v>10000000</c:v>
                </c:pt>
                <c:pt idx="28">
                  <c:v>10000000</c:v>
                </c:pt>
                <c:pt idx="29">
                  <c:v>10000000</c:v>
                </c:pt>
                <c:pt idx="30">
                  <c:v>10000000</c:v>
                </c:pt>
                <c:pt idx="31">
                  <c:v>10000000</c:v>
                </c:pt>
                <c:pt idx="32">
                  <c:v>10000000</c:v>
                </c:pt>
                <c:pt idx="33">
                  <c:v>10000000</c:v>
                </c:pt>
                <c:pt idx="34">
                  <c:v>3733020.9446890308</c:v>
                </c:pt>
                <c:pt idx="35">
                  <c:v>4379469.9917910593</c:v>
                </c:pt>
                <c:pt idx="36">
                  <c:v>9445760.4146264419</c:v>
                </c:pt>
                <c:pt idx="37">
                  <c:v>10000000</c:v>
                </c:pt>
                <c:pt idx="38">
                  <c:v>10000000</c:v>
                </c:pt>
                <c:pt idx="39">
                  <c:v>9638542.433180429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145128"/>
        <c:axId val="168490728"/>
      </c:barChart>
      <c:dateAx>
        <c:axId val="168145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Operating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mmm\ \'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490728"/>
        <c:crosses val="autoZero"/>
        <c:auto val="1"/>
        <c:lblOffset val="100"/>
        <c:baseTimeUnit val="months"/>
        <c:majorUnit val="2"/>
        <c:majorTimeUnit val="months"/>
      </c:dateAx>
      <c:valAx>
        <c:axId val="168490728"/>
        <c:scaling>
          <c:orientation val="minMax"/>
          <c:max val="14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145128"/>
        <c:crosses val="autoZero"/>
        <c:crossBetween val="between"/>
        <c:minorUnit val="10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76285803257642"/>
          <c:y val="0.9327000573041152"/>
          <c:w val="0.37315373713878985"/>
          <c:h val="5.2607568616471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Estimated Impact to the Load-Allocated</a:t>
            </a:r>
            <a:r>
              <a:rPr lang="en-US" baseline="0"/>
              <a:t> Payments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</c:v>
          </c:tx>
          <c:spPr>
            <a:solidFill>
              <a:srgbClr val="00AEC7"/>
            </a:solidFill>
            <a:ln>
              <a:solidFill>
                <a:srgbClr val="00AEC7"/>
              </a:solidFill>
            </a:ln>
            <a:effectLst/>
          </c:spPr>
          <c:invertIfNegative val="0"/>
          <c:cat>
            <c:numRef>
              <c:f>'Monthly Values'!$A$40:$A$79</c:f>
              <c:numCache>
                <c:formatCode>mmm\ \'yy</c:formatCode>
                <c:ptCount val="4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</c:numCache>
            </c:numRef>
          </c:cat>
          <c:val>
            <c:numRef>
              <c:f>'Monthly Values'!$M$40:$M$79</c:f>
              <c:numCache>
                <c:formatCode>"$"#,##0.00</c:formatCode>
                <c:ptCount val="40"/>
                <c:pt idx="0">
                  <c:v>3685632.01</c:v>
                </c:pt>
                <c:pt idx="1">
                  <c:v>9055518.5099999998</c:v>
                </c:pt>
                <c:pt idx="2">
                  <c:v>5418730.3200000003</c:v>
                </c:pt>
                <c:pt idx="3">
                  <c:v>0</c:v>
                </c:pt>
                <c:pt idx="4">
                  <c:v>127275.69</c:v>
                </c:pt>
                <c:pt idx="5">
                  <c:v>1980934.62</c:v>
                </c:pt>
                <c:pt idx="6">
                  <c:v>3686296.43</c:v>
                </c:pt>
                <c:pt idx="7">
                  <c:v>9302875.3900000006</c:v>
                </c:pt>
                <c:pt idx="8">
                  <c:v>974674.13</c:v>
                </c:pt>
                <c:pt idx="9">
                  <c:v>1001607.47</c:v>
                </c:pt>
                <c:pt idx="10">
                  <c:v>1455336.09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4332031.41</c:v>
                </c:pt>
                <c:pt idx="19">
                  <c:v>5578528.3600000003</c:v>
                </c:pt>
                <c:pt idx="20">
                  <c:v>3452239.45</c:v>
                </c:pt>
                <c:pt idx="21">
                  <c:v>3962069.03</c:v>
                </c:pt>
                <c:pt idx="22">
                  <c:v>2080168.79</c:v>
                </c:pt>
                <c:pt idx="23">
                  <c:v>2166073.06</c:v>
                </c:pt>
                <c:pt idx="24">
                  <c:v>895981.46</c:v>
                </c:pt>
                <c:pt idx="25">
                  <c:v>2017986.45</c:v>
                </c:pt>
                <c:pt idx="26">
                  <c:v>648836.89</c:v>
                </c:pt>
                <c:pt idx="27">
                  <c:v>3392223.16</c:v>
                </c:pt>
                <c:pt idx="28">
                  <c:v>3519949.15</c:v>
                </c:pt>
                <c:pt idx="29">
                  <c:v>7420347.79</c:v>
                </c:pt>
                <c:pt idx="30">
                  <c:v>5540995.6200000001</c:v>
                </c:pt>
                <c:pt idx="31">
                  <c:v>6567916.2999999998</c:v>
                </c:pt>
                <c:pt idx="32">
                  <c:v>4758625.29</c:v>
                </c:pt>
                <c:pt idx="33">
                  <c:v>5417370.2300000004</c:v>
                </c:pt>
                <c:pt idx="34">
                  <c:v>0</c:v>
                </c:pt>
                <c:pt idx="35">
                  <c:v>0</c:v>
                </c:pt>
                <c:pt idx="36">
                  <c:v>3330951.21</c:v>
                </c:pt>
                <c:pt idx="37">
                  <c:v>4070196.23</c:v>
                </c:pt>
                <c:pt idx="38">
                  <c:v>11284166.33</c:v>
                </c:pt>
                <c:pt idx="39">
                  <c:v>2943795.34</c:v>
                </c:pt>
              </c:numCache>
            </c:numRef>
          </c:val>
        </c:ser>
        <c:ser>
          <c:idx val="1"/>
          <c:order val="1"/>
          <c:tx>
            <c:v>Estimated</c:v>
          </c:tx>
          <c:spPr>
            <a:solidFill>
              <a:srgbClr val="5B6770"/>
            </a:solidFill>
            <a:ln>
              <a:solidFill>
                <a:srgbClr val="5B6770"/>
              </a:solidFill>
            </a:ln>
            <a:effectLst/>
          </c:spPr>
          <c:invertIfNegative val="0"/>
          <c:cat>
            <c:numRef>
              <c:f>'Monthly Values'!$A$40:$A$79</c:f>
              <c:numCache>
                <c:formatCode>mmm\ \'yy</c:formatCode>
                <c:ptCount val="4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</c:numCache>
            </c:numRef>
          </c:cat>
          <c:val>
            <c:numRef>
              <c:f>'Monthly Values'!$X$40:$X$79</c:f>
              <c:numCache>
                <c:formatCode>"$"#,##0.00</c:formatCode>
                <c:ptCount val="40"/>
                <c:pt idx="0">
                  <c:v>3583428.8530736207</c:v>
                </c:pt>
                <c:pt idx="1">
                  <c:v>8706480.4347935785</c:v>
                </c:pt>
                <c:pt idx="2">
                  <c:v>5038086.9578556521</c:v>
                </c:pt>
                <c:pt idx="3">
                  <c:v>0</c:v>
                </c:pt>
                <c:pt idx="4">
                  <c:v>0</c:v>
                </c:pt>
                <c:pt idx="5">
                  <c:v>1780038.4006535923</c:v>
                </c:pt>
                <c:pt idx="6">
                  <c:v>3453034.8648017128</c:v>
                </c:pt>
                <c:pt idx="7">
                  <c:v>9279090.9224698916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485083.90277400147</c:v>
                </c:pt>
                <c:pt idx="19">
                  <c:v>5563273.5084293894</c:v>
                </c:pt>
                <c:pt idx="20">
                  <c:v>3331150.5353589286</c:v>
                </c:pt>
                <c:pt idx="21">
                  <c:v>3849526.1756970207</c:v>
                </c:pt>
                <c:pt idx="22">
                  <c:v>1977791.9061781266</c:v>
                </c:pt>
                <c:pt idx="23">
                  <c:v>2036620.4762759332</c:v>
                </c:pt>
                <c:pt idx="24">
                  <c:v>775680.54527529515</c:v>
                </c:pt>
                <c:pt idx="25">
                  <c:v>1726216.6709198493</c:v>
                </c:pt>
                <c:pt idx="26">
                  <c:v>46491.642772723921</c:v>
                </c:pt>
                <c:pt idx="27">
                  <c:v>2447140.130720268</c:v>
                </c:pt>
                <c:pt idx="28">
                  <c:v>2224785.9839981045</c:v>
                </c:pt>
                <c:pt idx="29">
                  <c:v>5848234.0408580992</c:v>
                </c:pt>
                <c:pt idx="30">
                  <c:v>1672389.0678285807</c:v>
                </c:pt>
                <c:pt idx="31">
                  <c:v>6505044.7407862302</c:v>
                </c:pt>
                <c:pt idx="32">
                  <c:v>4561277.7972540781</c:v>
                </c:pt>
                <c:pt idx="33">
                  <c:v>3106523.1460723504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3333046.9940782096</c:v>
                </c:pt>
                <c:pt idx="38">
                  <c:v>10903051.463763861</c:v>
                </c:pt>
                <c:pt idx="3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23632"/>
        <c:axId val="168770016"/>
      </c:barChart>
      <c:dateAx>
        <c:axId val="16872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Operating 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mmm\ \'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770016"/>
        <c:crosses val="autoZero"/>
        <c:auto val="1"/>
        <c:lblOffset val="100"/>
        <c:baseTimeUnit val="months"/>
        <c:majorUnit val="2"/>
        <c:majorTimeUnit val="months"/>
      </c:dateAx>
      <c:valAx>
        <c:axId val="168770016"/>
        <c:scaling>
          <c:orientation val="minMax"/>
          <c:max val="14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723632"/>
        <c:crosses val="autoZero"/>
        <c:crossBetween val="between"/>
        <c:minorUnit val="10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76285803257642"/>
          <c:y val="0.9327000573041152"/>
          <c:w val="0.37315373713878985"/>
          <c:h val="5.2607568616471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Monthly CRR Settlement vs. Auction Cost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990945984693086"/>
          <c:y val="8.7451452612883909E-2"/>
          <c:w val="0.81518891020975315"/>
          <c:h val="0.7144665631584784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'Summary Table'!$U$1</c:f>
              <c:strCache>
                <c:ptCount val="1"/>
                <c:pt idx="0">
                  <c:v>Final CRR Shortfall Amount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'Summary Table'!$A$51:$A$64</c:f>
              <c:numCache>
                <c:formatCode>mmm\ \'yy</c:formatCode>
                <c:ptCount val="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</c:numCache>
            </c:numRef>
          </c:cat>
          <c:val>
            <c:numRef>
              <c:f>'Summary Table'!$X$39:$X$86</c:f>
              <c:numCache>
                <c:formatCode>"$"#,##0.00</c:formatCode>
                <c:ptCount val="48"/>
                <c:pt idx="0">
                  <c:v>25044668.93692638</c:v>
                </c:pt>
                <c:pt idx="1">
                  <c:v>47710240.895206422</c:v>
                </c:pt>
                <c:pt idx="2">
                  <c:v>31286527.812144343</c:v>
                </c:pt>
                <c:pt idx="3">
                  <c:v>73879281.78588286</c:v>
                </c:pt>
                <c:pt idx="4">
                  <c:v>55023624.40550074</c:v>
                </c:pt>
                <c:pt idx="5">
                  <c:v>28722580.609346412</c:v>
                </c:pt>
                <c:pt idx="6">
                  <c:v>32883761.295198288</c:v>
                </c:pt>
                <c:pt idx="7">
                  <c:v>25541674.727530111</c:v>
                </c:pt>
                <c:pt idx="8">
                  <c:v>38414161.248288736</c:v>
                </c:pt>
                <c:pt idx="9">
                  <c:v>114358076.58285126</c:v>
                </c:pt>
                <c:pt idx="10">
                  <c:v>38285684.303374767</c:v>
                </c:pt>
                <c:pt idx="11">
                  <c:v>9801350.619414093</c:v>
                </c:pt>
                <c:pt idx="12">
                  <c:v>18347323.681541171</c:v>
                </c:pt>
                <c:pt idx="13">
                  <c:v>18138434.236178763</c:v>
                </c:pt>
                <c:pt idx="14">
                  <c:v>20109873.286032356</c:v>
                </c:pt>
                <c:pt idx="15">
                  <c:v>23145708.167989053</c:v>
                </c:pt>
                <c:pt idx="16">
                  <c:v>23024824.537388299</c:v>
                </c:pt>
                <c:pt idx="17">
                  <c:v>40406239.059267759</c:v>
                </c:pt>
                <c:pt idx="18">
                  <c:v>32692770.798828594</c:v>
                </c:pt>
                <c:pt idx="19">
                  <c:v>21840220.311570615</c:v>
                </c:pt>
                <c:pt idx="20">
                  <c:v>21786548.804641072</c:v>
                </c:pt>
                <c:pt idx="21">
                  <c:v>19184106.794302981</c:v>
                </c:pt>
                <c:pt idx="22">
                  <c:v>9580847.6138218753</c:v>
                </c:pt>
                <c:pt idx="23">
                  <c:v>14382897.813724067</c:v>
                </c:pt>
                <c:pt idx="24">
                  <c:v>8715584.8947247043</c:v>
                </c:pt>
                <c:pt idx="25">
                  <c:v>12615900.089080149</c:v>
                </c:pt>
                <c:pt idx="26">
                  <c:v>33417915.767227277</c:v>
                </c:pt>
                <c:pt idx="27">
                  <c:v>29926085.899279729</c:v>
                </c:pt>
                <c:pt idx="28">
                  <c:v>33941103.476001896</c:v>
                </c:pt>
                <c:pt idx="29">
                  <c:v>64962526.0791419</c:v>
                </c:pt>
                <c:pt idx="30">
                  <c:v>42373462.272171423</c:v>
                </c:pt>
                <c:pt idx="31">
                  <c:v>25500214.989213772</c:v>
                </c:pt>
                <c:pt idx="32">
                  <c:v>23556947.162745919</c:v>
                </c:pt>
                <c:pt idx="33">
                  <c:v>51674140.783927642</c:v>
                </c:pt>
                <c:pt idx="34">
                  <c:v>35944528.665310971</c:v>
                </c:pt>
                <c:pt idx="35">
                  <c:v>18801520.332897972</c:v>
                </c:pt>
                <c:pt idx="36">
                  <c:v>34847552.497164614</c:v>
                </c:pt>
                <c:pt idx="37">
                  <c:v>28730151.200548232</c:v>
                </c:pt>
                <c:pt idx="38">
                  <c:v>55584737.866236135</c:v>
                </c:pt>
                <c:pt idx="39">
                  <c:v>80944939.536819562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ser>
          <c:idx val="3"/>
          <c:order val="2"/>
          <c:tx>
            <c:strRef>
              <c:f>'Summary Table'!$H$1</c:f>
              <c:strCache>
                <c:ptCount val="1"/>
                <c:pt idx="0">
                  <c:v>CRR Deration Amount after Hedge Value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numRef>
              <c:f>'Summary Table'!$A$51:$A$64</c:f>
              <c:numCache>
                <c:formatCode>mmm\ \'yy</c:formatCode>
                <c:ptCount val="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</c:numCache>
            </c:numRef>
          </c:cat>
          <c:val>
            <c:numRef>
              <c:f>'Summary Table'!$W$39:$W$86</c:f>
              <c:numCache>
                <c:formatCode>"$"#,##0.00</c:formatCode>
                <c:ptCount val="48"/>
                <c:pt idx="0">
                  <c:v>25044668.93692638</c:v>
                </c:pt>
                <c:pt idx="1">
                  <c:v>47710240.895206422</c:v>
                </c:pt>
                <c:pt idx="2">
                  <c:v>31286527.812144343</c:v>
                </c:pt>
                <c:pt idx="3">
                  <c:v>62729548.145882867</c:v>
                </c:pt>
                <c:pt idx="4">
                  <c:v>55023624.40550074</c:v>
                </c:pt>
                <c:pt idx="5">
                  <c:v>28722580.609346412</c:v>
                </c:pt>
                <c:pt idx="6">
                  <c:v>32883761.295198288</c:v>
                </c:pt>
                <c:pt idx="7">
                  <c:v>25541674.727530111</c:v>
                </c:pt>
                <c:pt idx="8">
                  <c:v>38414161.248288736</c:v>
                </c:pt>
                <c:pt idx="9">
                  <c:v>114358076.58285126</c:v>
                </c:pt>
                <c:pt idx="10">
                  <c:v>38285684.303374767</c:v>
                </c:pt>
                <c:pt idx="11">
                  <c:v>9801350.619414093</c:v>
                </c:pt>
                <c:pt idx="12">
                  <c:v>18347323.681541171</c:v>
                </c:pt>
                <c:pt idx="13">
                  <c:v>18138434.236178763</c:v>
                </c:pt>
                <c:pt idx="14">
                  <c:v>20109873.286032356</c:v>
                </c:pt>
                <c:pt idx="15">
                  <c:v>23145708.167989053</c:v>
                </c:pt>
                <c:pt idx="16">
                  <c:v>23024824.537388299</c:v>
                </c:pt>
                <c:pt idx="17">
                  <c:v>40406239.059267759</c:v>
                </c:pt>
                <c:pt idx="18">
                  <c:v>32692770.798828594</c:v>
                </c:pt>
                <c:pt idx="19">
                  <c:v>21840220.311570615</c:v>
                </c:pt>
                <c:pt idx="20">
                  <c:v>21786548.804641072</c:v>
                </c:pt>
                <c:pt idx="21">
                  <c:v>19184106.794302981</c:v>
                </c:pt>
                <c:pt idx="22">
                  <c:v>9580847.6138218753</c:v>
                </c:pt>
                <c:pt idx="23">
                  <c:v>14382897.813724067</c:v>
                </c:pt>
                <c:pt idx="24">
                  <c:v>8715584.8947247043</c:v>
                </c:pt>
                <c:pt idx="25">
                  <c:v>12615900.089080149</c:v>
                </c:pt>
                <c:pt idx="26">
                  <c:v>33417915.767227277</c:v>
                </c:pt>
                <c:pt idx="27">
                  <c:v>29926085.899279729</c:v>
                </c:pt>
                <c:pt idx="28">
                  <c:v>33941103.476001896</c:v>
                </c:pt>
                <c:pt idx="29">
                  <c:v>64962526.0791419</c:v>
                </c:pt>
                <c:pt idx="30">
                  <c:v>42373462.272171423</c:v>
                </c:pt>
                <c:pt idx="31">
                  <c:v>25500214.989213772</c:v>
                </c:pt>
                <c:pt idx="32">
                  <c:v>23556947.162745919</c:v>
                </c:pt>
                <c:pt idx="33">
                  <c:v>51674140.783927642</c:v>
                </c:pt>
                <c:pt idx="34">
                  <c:v>35944528.665310971</c:v>
                </c:pt>
                <c:pt idx="35">
                  <c:v>18801520.332897972</c:v>
                </c:pt>
                <c:pt idx="36">
                  <c:v>34847552.497164614</c:v>
                </c:pt>
                <c:pt idx="37">
                  <c:v>28730151.200548232</c:v>
                </c:pt>
                <c:pt idx="38">
                  <c:v>55584737.866236135</c:v>
                </c:pt>
                <c:pt idx="39">
                  <c:v>80944939.536819562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ser>
          <c:idx val="2"/>
          <c:order val="3"/>
          <c:tx>
            <c:v>Final CRR Payment</c:v>
          </c:tx>
          <c:spPr>
            <a:solidFill>
              <a:schemeClr val="accent3"/>
            </a:solidFill>
          </c:spPr>
          <c:invertIfNegative val="0"/>
          <c:cat>
            <c:numRef>
              <c:f>'Summary Table'!$A$51:$A$64</c:f>
              <c:numCache>
                <c:formatCode>mmm\ \'yy</c:formatCode>
                <c:ptCount val="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</c:numCache>
            </c:numRef>
          </c:cat>
          <c:val>
            <c:numRef>
              <c:f>'Summary Table'!$V$39:$V$86</c:f>
              <c:numCache>
                <c:formatCode>"$"#,##0.00</c:formatCode>
                <c:ptCount val="48"/>
                <c:pt idx="0">
                  <c:v>24942465.82</c:v>
                </c:pt>
                <c:pt idx="1">
                  <c:v>47361202.829999998</c:v>
                </c:pt>
                <c:pt idx="2">
                  <c:v>30905884.449999996</c:v>
                </c:pt>
                <c:pt idx="3">
                  <c:v>60146016.470000006</c:v>
                </c:pt>
                <c:pt idx="4">
                  <c:v>54131267.670000002</c:v>
                </c:pt>
                <c:pt idx="5">
                  <c:v>28521684.370000005</c:v>
                </c:pt>
                <c:pt idx="6">
                  <c:v>32650499.710000001</c:v>
                </c:pt>
                <c:pt idx="7">
                  <c:v>25517890.280000001</c:v>
                </c:pt>
                <c:pt idx="8">
                  <c:v>35738221.82</c:v>
                </c:pt>
                <c:pt idx="9">
                  <c:v>105770988.05000001</c:v>
                </c:pt>
                <c:pt idx="10">
                  <c:v>35996684.129999995</c:v>
                </c:pt>
                <c:pt idx="11">
                  <c:v>9110429.5599999987</c:v>
                </c:pt>
                <c:pt idx="12">
                  <c:v>17862382.810000002</c:v>
                </c:pt>
                <c:pt idx="13">
                  <c:v>17708717.370000001</c:v>
                </c:pt>
                <c:pt idx="14">
                  <c:v>19342866.470000003</c:v>
                </c:pt>
                <c:pt idx="15">
                  <c:v>22633009.690000005</c:v>
                </c:pt>
                <c:pt idx="16">
                  <c:v>21918808.02</c:v>
                </c:pt>
                <c:pt idx="17">
                  <c:v>40011785.209999993</c:v>
                </c:pt>
                <c:pt idx="18">
                  <c:v>32561236.479999993</c:v>
                </c:pt>
                <c:pt idx="19">
                  <c:v>21824965.430000003</c:v>
                </c:pt>
                <c:pt idx="20">
                  <c:v>21665459.91</c:v>
                </c:pt>
                <c:pt idx="21">
                  <c:v>19071563.920000002</c:v>
                </c:pt>
                <c:pt idx="22">
                  <c:v>9478470.7600000016</c:v>
                </c:pt>
                <c:pt idx="23">
                  <c:v>14253445.25</c:v>
                </c:pt>
                <c:pt idx="24">
                  <c:v>8595283.9399999995</c:v>
                </c:pt>
                <c:pt idx="25">
                  <c:v>12324130.219999999</c:v>
                </c:pt>
                <c:pt idx="26">
                  <c:v>32815570.550000001</c:v>
                </c:pt>
                <c:pt idx="27">
                  <c:v>28981002.839999996</c:v>
                </c:pt>
                <c:pt idx="28">
                  <c:v>32645940.300000001</c:v>
                </c:pt>
                <c:pt idx="29">
                  <c:v>63390412.359999999</c:v>
                </c:pt>
                <c:pt idx="30">
                  <c:v>38504855.730000004</c:v>
                </c:pt>
                <c:pt idx="31">
                  <c:v>25437343.420000002</c:v>
                </c:pt>
                <c:pt idx="32">
                  <c:v>23359599.689999998</c:v>
                </c:pt>
                <c:pt idx="33">
                  <c:v>49363293.679999992</c:v>
                </c:pt>
                <c:pt idx="34">
                  <c:v>35382875.670000002</c:v>
                </c:pt>
                <c:pt idx="35">
                  <c:v>18685956.030000001</c:v>
                </c:pt>
                <c:pt idx="36">
                  <c:v>31639579.059999999</c:v>
                </c:pt>
                <c:pt idx="37">
                  <c:v>28547241.559999999</c:v>
                </c:pt>
                <c:pt idx="38">
                  <c:v>55203623.019999996</c:v>
                </c:pt>
                <c:pt idx="39">
                  <c:v>77639686.649999991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ser>
          <c:idx val="5"/>
          <c:order val="4"/>
          <c:tx>
            <c:strRef>
              <c:f>'Summary Table'!$O$1</c:f>
              <c:strCache>
                <c:ptCount val="1"/>
                <c:pt idx="0">
                  <c:v>Load-Allocated CRR Amount After Rolling Fund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'Summary Table'!$A$51:$A$64</c:f>
              <c:numCache>
                <c:formatCode>mmm\ \'yy</c:formatCode>
                <c:ptCount val="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</c:numCache>
            </c:numRef>
          </c:cat>
          <c:val>
            <c:numRef>
              <c:f>'Summary Table'!$S$39:$S$86</c:f>
              <c:numCache>
                <c:formatCode>"$"#,##0.00</c:formatCode>
                <c:ptCount val="48"/>
                <c:pt idx="0">
                  <c:v>-3685632.01</c:v>
                </c:pt>
                <c:pt idx="1">
                  <c:v>-9055518.5099999998</c:v>
                </c:pt>
                <c:pt idx="2">
                  <c:v>-5418730.3200000003</c:v>
                </c:pt>
                <c:pt idx="3">
                  <c:v>0</c:v>
                </c:pt>
                <c:pt idx="4">
                  <c:v>-127275.69</c:v>
                </c:pt>
                <c:pt idx="5">
                  <c:v>-1980934.62</c:v>
                </c:pt>
                <c:pt idx="6">
                  <c:v>-3686296.43</c:v>
                </c:pt>
                <c:pt idx="7">
                  <c:v>-9302875.3900000006</c:v>
                </c:pt>
                <c:pt idx="8">
                  <c:v>-974674.13</c:v>
                </c:pt>
                <c:pt idx="9">
                  <c:v>-1001607.47</c:v>
                </c:pt>
                <c:pt idx="10">
                  <c:v>-1455336.09</c:v>
                </c:pt>
                <c:pt idx="11">
                  <c:v>-20580</c:v>
                </c:pt>
                <c:pt idx="12">
                  <c:v>-1747349</c:v>
                </c:pt>
                <c:pt idx="13">
                  <c:v>-2096606</c:v>
                </c:pt>
                <c:pt idx="14">
                  <c:v>-2853013</c:v>
                </c:pt>
                <c:pt idx="15">
                  <c:v>-1270628.04</c:v>
                </c:pt>
                <c:pt idx="16">
                  <c:v>1295855.2599999998</c:v>
                </c:pt>
                <c:pt idx="17">
                  <c:v>-3211328.79</c:v>
                </c:pt>
                <c:pt idx="18">
                  <c:v>-4428381.84</c:v>
                </c:pt>
                <c:pt idx="19">
                  <c:v>-5578528.3600000003</c:v>
                </c:pt>
                <c:pt idx="20">
                  <c:v>-3452239.45</c:v>
                </c:pt>
                <c:pt idx="21">
                  <c:v>-3962069.03</c:v>
                </c:pt>
                <c:pt idx="22">
                  <c:v>-2080168.79</c:v>
                </c:pt>
                <c:pt idx="23">
                  <c:v>-2166073.06</c:v>
                </c:pt>
                <c:pt idx="24">
                  <c:v>-895981.46</c:v>
                </c:pt>
                <c:pt idx="25">
                  <c:v>-2017986.45</c:v>
                </c:pt>
                <c:pt idx="26">
                  <c:v>-648836.89</c:v>
                </c:pt>
                <c:pt idx="27">
                  <c:v>-3392223.16</c:v>
                </c:pt>
                <c:pt idx="28">
                  <c:v>-3519949.15</c:v>
                </c:pt>
                <c:pt idx="29">
                  <c:v>-7420347.79</c:v>
                </c:pt>
                <c:pt idx="30">
                  <c:v>-5540995.6200000001</c:v>
                </c:pt>
                <c:pt idx="31">
                  <c:v>-6567916.2999999998</c:v>
                </c:pt>
                <c:pt idx="32">
                  <c:v>-4758625.29</c:v>
                </c:pt>
                <c:pt idx="33">
                  <c:v>-5417370.2300000004</c:v>
                </c:pt>
                <c:pt idx="34">
                  <c:v>5705326.0599999996</c:v>
                </c:pt>
                <c:pt idx="35">
                  <c:v>-762013.34999999963</c:v>
                </c:pt>
                <c:pt idx="36">
                  <c:v>-8274263.9199999999</c:v>
                </c:pt>
                <c:pt idx="37">
                  <c:v>-4070196.23</c:v>
                </c:pt>
                <c:pt idx="38">
                  <c:v>-11284166.33</c:v>
                </c:pt>
                <c:pt idx="39">
                  <c:v>-2943795.34</c:v>
                </c:pt>
                <c:pt idx="40">
                  <c:v>10000000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ser>
          <c:idx val="4"/>
          <c:order val="5"/>
          <c:tx>
            <c:strRef>
              <c:f>'Summary Table'!$R$1</c:f>
              <c:strCache>
                <c:ptCount val="1"/>
                <c:pt idx="0">
                  <c:v>Monthly Change to the Rolling CRR Balancing Account Fund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'Summary Table'!$A$51:$A$64</c:f>
              <c:numCache>
                <c:formatCode>mmm\ \'yy</c:formatCode>
                <c:ptCount val="14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</c:numCache>
            </c:numRef>
          </c:cat>
          <c:val>
            <c:numRef>
              <c:f>'Summary Table'!$Q$39:$Q$86</c:f>
              <c:numCache>
                <c:formatCode>"$"#,##0.00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-20580</c:v>
                </c:pt>
                <c:pt idx="12">
                  <c:v>-1747349</c:v>
                </c:pt>
                <c:pt idx="13">
                  <c:v>-2096606</c:v>
                </c:pt>
                <c:pt idx="14">
                  <c:v>-2853013</c:v>
                </c:pt>
                <c:pt idx="15">
                  <c:v>-1270628.04</c:v>
                </c:pt>
                <c:pt idx="16">
                  <c:v>1295855.2599999998</c:v>
                </c:pt>
                <c:pt idx="17">
                  <c:v>-3211328.79</c:v>
                </c:pt>
                <c:pt idx="18">
                  <c:v>-96350.429999999702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5705326.0599999996</c:v>
                </c:pt>
                <c:pt idx="35">
                  <c:v>-762013.34999999963</c:v>
                </c:pt>
                <c:pt idx="36">
                  <c:v>-4943312.71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10000000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44892720"/>
        <c:axId val="244893112"/>
      </c:barChart>
      <c:lineChart>
        <c:grouping val="standard"/>
        <c:varyColors val="0"/>
        <c:ser>
          <c:idx val="0"/>
          <c:order val="0"/>
          <c:tx>
            <c:v>CRR Auction Cost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'Summary Table'!$A$39:$A$78</c:f>
              <c:numCache>
                <c:formatCode>mmm\ \'yy</c:formatCode>
                <c:ptCount val="4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</c:numCache>
            </c:numRef>
          </c:cat>
          <c:val>
            <c:numRef>
              <c:f>'Summary Table'!$B$39:$B$86</c:f>
              <c:numCache>
                <c:formatCode>"$"#,##0.00</c:formatCode>
                <c:ptCount val="48"/>
                <c:pt idx="0">
                  <c:v>20626904.433869921</c:v>
                </c:pt>
                <c:pt idx="1">
                  <c:v>17786887.628073338</c:v>
                </c:pt>
                <c:pt idx="2">
                  <c:v>25841719.772143312</c:v>
                </c:pt>
                <c:pt idx="3">
                  <c:v>29082309.53647409</c:v>
                </c:pt>
                <c:pt idx="4">
                  <c:v>33053043.520183418</c:v>
                </c:pt>
                <c:pt idx="5">
                  <c:v>39972428.780448385</c:v>
                </c:pt>
                <c:pt idx="6">
                  <c:v>50868177.93541906</c:v>
                </c:pt>
                <c:pt idx="7">
                  <c:v>44213375.461118013</c:v>
                </c:pt>
                <c:pt idx="8">
                  <c:v>35104495.830926664</c:v>
                </c:pt>
                <c:pt idx="9">
                  <c:v>30750547.290586311</c:v>
                </c:pt>
                <c:pt idx="10">
                  <c:v>22509724.093024101</c:v>
                </c:pt>
                <c:pt idx="11">
                  <c:v>25086268.497733489</c:v>
                </c:pt>
                <c:pt idx="12">
                  <c:v>22650803.126233708</c:v>
                </c:pt>
                <c:pt idx="13">
                  <c:v>21254656.356430937</c:v>
                </c:pt>
                <c:pt idx="14">
                  <c:v>25371852.362192012</c:v>
                </c:pt>
                <c:pt idx="15">
                  <c:v>31609362.99398512</c:v>
                </c:pt>
                <c:pt idx="16">
                  <c:v>34488133.064175993</c:v>
                </c:pt>
                <c:pt idx="17">
                  <c:v>35567334.576982237</c:v>
                </c:pt>
                <c:pt idx="18">
                  <c:v>38030496.482448861</c:v>
                </c:pt>
                <c:pt idx="19">
                  <c:v>36981942.48287414</c:v>
                </c:pt>
                <c:pt idx="20">
                  <c:v>31136907.076170269</c:v>
                </c:pt>
                <c:pt idx="21">
                  <c:v>27380217.247902635</c:v>
                </c:pt>
                <c:pt idx="22">
                  <c:v>22102303.346376378</c:v>
                </c:pt>
                <c:pt idx="23">
                  <c:v>18971484.914227594</c:v>
                </c:pt>
                <c:pt idx="24">
                  <c:v>20337475.936529003</c:v>
                </c:pt>
                <c:pt idx="25">
                  <c:v>19872965.796427768</c:v>
                </c:pt>
                <c:pt idx="26">
                  <c:v>23493294.861708209</c:v>
                </c:pt>
                <c:pt idx="27">
                  <c:v>27996855.04446109</c:v>
                </c:pt>
                <c:pt idx="28">
                  <c:v>30774021.93356742</c:v>
                </c:pt>
                <c:pt idx="29">
                  <c:v>33145951.177306607</c:v>
                </c:pt>
                <c:pt idx="30">
                  <c:v>30981857.303524643</c:v>
                </c:pt>
                <c:pt idx="31">
                  <c:v>34337507.213067532</c:v>
                </c:pt>
                <c:pt idx="32">
                  <c:v>28026852.069736253</c:v>
                </c:pt>
                <c:pt idx="33">
                  <c:v>28594334.159147598</c:v>
                </c:pt>
                <c:pt idx="34">
                  <c:v>23479606.540866621</c:v>
                </c:pt>
                <c:pt idx="35">
                  <c:v>19026851.023657393</c:v>
                </c:pt>
                <c:pt idx="36">
                  <c:v>18557240.702251881</c:v>
                </c:pt>
                <c:pt idx="37">
                  <c:v>18072966.067683119</c:v>
                </c:pt>
                <c:pt idx="38">
                  <c:v>22895592.585030701</c:v>
                </c:pt>
                <c:pt idx="39">
                  <c:v>25457535.715997498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892720"/>
        <c:axId val="244893112"/>
      </c:lineChart>
      <c:dateAx>
        <c:axId val="24489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 Month</a:t>
                </a:r>
              </a:p>
            </c:rich>
          </c:tx>
          <c:overlay val="0"/>
        </c:title>
        <c:numFmt formatCode="mmm\ \'yy" sourceLinked="1"/>
        <c:majorTickMark val="out"/>
        <c:minorTickMark val="none"/>
        <c:tickLblPos val="low"/>
        <c:txPr>
          <a:bodyPr rot="-5400000"/>
          <a:lstStyle/>
          <a:p>
            <a:pPr>
              <a:defRPr/>
            </a:pPr>
            <a:endParaRPr lang="en-US"/>
          </a:p>
        </c:txPr>
        <c:crossAx val="244893112"/>
        <c:crosses val="autoZero"/>
        <c:auto val="1"/>
        <c:lblOffset val="100"/>
        <c:baseTimeUnit val="months"/>
        <c:majorUnit val="2"/>
        <c:majorTimeUnit val="months"/>
      </c:dateAx>
      <c:valAx>
        <c:axId val="244893112"/>
        <c:scaling>
          <c:orientation val="minMax"/>
          <c:max val="120000000"/>
          <c:min val="-20000000"/>
        </c:scaling>
        <c:delete val="0"/>
        <c:axPos val="l"/>
        <c:majorGridlines/>
        <c:minorGridlines/>
        <c:numFmt formatCode="&quot;$&quot;#,##0" sourceLinked="0"/>
        <c:majorTickMark val="out"/>
        <c:minorTickMark val="none"/>
        <c:tickLblPos val="nextTo"/>
        <c:crossAx val="244892720"/>
        <c:crosses val="autoZero"/>
        <c:crossBetween val="between"/>
        <c:majorUnit val="20000000"/>
        <c:minorUnit val="10000000"/>
      </c:valAx>
    </c:plotArea>
    <c:legend>
      <c:legendPos val="b"/>
      <c:layout>
        <c:manualLayout>
          <c:xMode val="edge"/>
          <c:yMode val="edge"/>
          <c:x val="0.37180463614614545"/>
          <c:y val="9.5273441718222357E-2"/>
          <c:w val="0.36103314519313406"/>
          <c:h val="0.38475849292793318"/>
        </c:manualLayout>
      </c:layout>
      <c:overlay val="0"/>
      <c:spPr>
        <a:solidFill>
          <a:schemeClr val="bg1"/>
        </a:solidFill>
        <a:ln>
          <a:solidFill>
            <a:schemeClr val="tx2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accent2"/>
          </a:solidFill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0.78242</cdr:x>
      <cdr:y>0.85477</cdr:y>
    </cdr:from>
    <cdr:to>
      <cdr:x>0.88791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81800" y="594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800" y="2286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Estimated Impact of Removing the CRR Deration Process on CRR Funding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Congestion Management Working </a:t>
            </a:r>
            <a:r>
              <a:rPr lang="en-US" sz="1600" dirty="0" smtClean="0">
                <a:solidFill>
                  <a:schemeClr val="tx2"/>
                </a:solidFill>
              </a:rPr>
              <a:t>Group</a:t>
            </a:r>
          </a:p>
          <a:p>
            <a:r>
              <a:rPr lang="en-US" sz="1600" dirty="0">
                <a:solidFill>
                  <a:schemeClr val="tx2"/>
                </a:solidFill>
              </a:rPr>
              <a:t>June ’17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Removing the CRR Deration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536359"/>
              </p:ext>
            </p:extLst>
          </p:nvPr>
        </p:nvGraphicFramePr>
        <p:xfrm>
          <a:off x="616640" y="776183"/>
          <a:ext cx="7910720" cy="530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/>
          <p:cNvCxnSpPr/>
          <p:nvPr/>
        </p:nvCxnSpPr>
        <p:spPr>
          <a:xfrm flipH="1" flipV="1">
            <a:off x="3652630" y="1485382"/>
            <a:ext cx="9526" cy="2981740"/>
          </a:xfrm>
          <a:prstGeom prst="line">
            <a:avLst/>
          </a:prstGeom>
          <a:ln w="31750">
            <a:solidFill>
              <a:srgbClr val="00386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00255" y="1660559"/>
            <a:ext cx="4680917" cy="0"/>
          </a:xfrm>
          <a:prstGeom prst="straightConnector1">
            <a:avLst/>
          </a:prstGeom>
          <a:ln w="31750">
            <a:solidFill>
              <a:srgbClr val="003865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"/>
          <p:cNvSpPr txBox="1"/>
          <p:nvPr/>
        </p:nvSpPr>
        <p:spPr>
          <a:xfrm>
            <a:off x="5173731" y="1376880"/>
            <a:ext cx="1686339" cy="595933"/>
          </a:xfrm>
          <a:prstGeom prst="rect">
            <a:avLst/>
          </a:prstGeom>
          <a:solidFill>
            <a:schemeClr val="lt1"/>
          </a:solidFill>
          <a:ln w="31750" cmpd="sng">
            <a:solidFill>
              <a:srgbClr val="003865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Rolling</a:t>
            </a:r>
            <a:r>
              <a:rPr lang="en-US" sz="1400" baseline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CRR Balancing Account</a:t>
            </a:r>
            <a:endParaRPr lang="en-US" sz="1400">
              <a:solidFill>
                <a:srgbClr val="5B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7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Removing the CRR Deration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071300"/>
              </p:ext>
            </p:extLst>
          </p:nvPr>
        </p:nvGraphicFramePr>
        <p:xfrm>
          <a:off x="616640" y="776183"/>
          <a:ext cx="7910720" cy="530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 flipV="1">
            <a:off x="3652630" y="1485382"/>
            <a:ext cx="9526" cy="2981740"/>
          </a:xfrm>
          <a:prstGeom prst="line">
            <a:avLst/>
          </a:prstGeom>
          <a:ln w="31750">
            <a:solidFill>
              <a:srgbClr val="00386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00255" y="1660559"/>
            <a:ext cx="4680917" cy="0"/>
          </a:xfrm>
          <a:prstGeom prst="straightConnector1">
            <a:avLst/>
          </a:prstGeom>
          <a:ln w="31750">
            <a:solidFill>
              <a:srgbClr val="003865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2"/>
          <p:cNvSpPr txBox="1"/>
          <p:nvPr/>
        </p:nvSpPr>
        <p:spPr>
          <a:xfrm>
            <a:off x="5173731" y="1376879"/>
            <a:ext cx="1686339" cy="595934"/>
          </a:xfrm>
          <a:prstGeom prst="rect">
            <a:avLst/>
          </a:prstGeom>
          <a:solidFill>
            <a:schemeClr val="lt1"/>
          </a:solidFill>
          <a:ln w="31750" cmpd="sng">
            <a:solidFill>
              <a:srgbClr val="003865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Rolling</a:t>
            </a:r>
            <a:r>
              <a:rPr lang="en-US" sz="1400" baseline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CRR Balancing Account</a:t>
            </a:r>
            <a:endParaRPr lang="en-US" sz="1400">
              <a:solidFill>
                <a:srgbClr val="5B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6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Removing the CRR Deration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432947"/>
              </p:ext>
            </p:extLst>
          </p:nvPr>
        </p:nvGraphicFramePr>
        <p:xfrm>
          <a:off x="616640" y="776183"/>
          <a:ext cx="7910720" cy="530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 flipH="1" flipV="1">
            <a:off x="3652630" y="1485382"/>
            <a:ext cx="9526" cy="2981740"/>
          </a:xfrm>
          <a:prstGeom prst="line">
            <a:avLst/>
          </a:prstGeom>
          <a:ln w="31750">
            <a:solidFill>
              <a:srgbClr val="00386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00255" y="1660559"/>
            <a:ext cx="4680917" cy="0"/>
          </a:xfrm>
          <a:prstGeom prst="straightConnector1">
            <a:avLst/>
          </a:prstGeom>
          <a:ln w="31750">
            <a:solidFill>
              <a:srgbClr val="003865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9"/>
          <p:cNvSpPr txBox="1"/>
          <p:nvPr/>
        </p:nvSpPr>
        <p:spPr>
          <a:xfrm>
            <a:off x="5173731" y="1376879"/>
            <a:ext cx="1686339" cy="595934"/>
          </a:xfrm>
          <a:prstGeom prst="rect">
            <a:avLst/>
          </a:prstGeom>
          <a:solidFill>
            <a:schemeClr val="lt1"/>
          </a:solidFill>
          <a:ln w="31750" cmpd="sng">
            <a:solidFill>
              <a:srgbClr val="003865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Rolling</a:t>
            </a:r>
            <a:r>
              <a:rPr lang="en-US" sz="1400" baseline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CRR Balancing Account</a:t>
            </a:r>
            <a:endParaRPr lang="en-US" sz="1400">
              <a:solidFill>
                <a:srgbClr val="5B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6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CRR Settlement and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25852"/>
              </p:ext>
            </p:extLst>
          </p:nvPr>
        </p:nvGraphicFramePr>
        <p:xfrm>
          <a:off x="228600" y="838200"/>
          <a:ext cx="8610600" cy="572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88159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98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1_Custom Design</vt:lpstr>
      <vt:lpstr>Office Theme</vt:lpstr>
      <vt:lpstr>PowerPoint Presentation</vt:lpstr>
      <vt:lpstr>Impact of Removing the CRR Deration Process</vt:lpstr>
      <vt:lpstr>Impact of Removing the CRR Deration Process</vt:lpstr>
      <vt:lpstr>Impact of Removing the CRR Deration Process</vt:lpstr>
      <vt:lpstr>Actual CRR Settlement and Funding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ERCOT</cp:lastModifiedBy>
  <cp:revision>40</cp:revision>
  <cp:lastPrinted>2016-01-21T20:53:15Z</cp:lastPrinted>
  <dcterms:created xsi:type="dcterms:W3CDTF">2016-01-21T15:20:31Z</dcterms:created>
  <dcterms:modified xsi:type="dcterms:W3CDTF">2017-05-31T21:09:20Z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