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41" r:id="rId8"/>
    <p:sldId id="359" r:id="rId9"/>
    <p:sldId id="342" r:id="rId10"/>
    <p:sldId id="353" r:id="rId11"/>
    <p:sldId id="352" r:id="rId12"/>
    <p:sldId id="360" r:id="rId13"/>
    <p:sldId id="354" r:id="rId14"/>
    <p:sldId id="361" r:id="rId15"/>
    <p:sldId id="35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20" d="100"/>
          <a:sy n="120" d="100"/>
        </p:scale>
        <p:origin x="120" y="1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ridEx_Registration@bah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r>
              <a:rPr lang="en-US" sz="3200" b="1" dirty="0" smtClean="0"/>
              <a:t>Meeting Notes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6/1/2017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1869"/>
            <a:ext cx="8534400" cy="4929433"/>
          </a:xfrm>
        </p:spPr>
        <p:txBody>
          <a:bodyPr/>
          <a:lstStyle/>
          <a:p>
            <a:r>
              <a:rPr lang="en-US" dirty="0" smtClean="0"/>
              <a:t>Survey sent to 2017 OTS attendees for topic interest and ideas for 2018 OTS.</a:t>
            </a:r>
            <a:endParaRPr lang="en-US" dirty="0" smtClean="0"/>
          </a:p>
          <a:p>
            <a:r>
              <a:rPr lang="en-US" dirty="0" smtClean="0"/>
              <a:t>Black Start and OTS vision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September 13</a:t>
            </a:r>
            <a:r>
              <a:rPr lang="en-US" baseline="30000" dirty="0"/>
              <a:t>th</a:t>
            </a:r>
            <a:r>
              <a:rPr lang="en-US" dirty="0"/>
              <a:t> Trainer Development and September 14</a:t>
            </a:r>
            <a:r>
              <a:rPr lang="en-US" baseline="30000" dirty="0"/>
              <a:t>th</a:t>
            </a:r>
            <a:r>
              <a:rPr lang="en-US" dirty="0"/>
              <a:t> OTWG meeting </a:t>
            </a:r>
            <a:r>
              <a:rPr lang="en-US" dirty="0" smtClean="0"/>
              <a:t>moved to </a:t>
            </a:r>
            <a:r>
              <a:rPr lang="en-US" dirty="0"/>
              <a:t>September 20</a:t>
            </a:r>
            <a:r>
              <a:rPr lang="en-US" baseline="30000" dirty="0"/>
              <a:t>th</a:t>
            </a:r>
            <a:r>
              <a:rPr lang="en-US" dirty="0"/>
              <a:t> for Trainer Development and September 21</a:t>
            </a:r>
            <a:r>
              <a:rPr lang="en-US" baseline="30000" dirty="0"/>
              <a:t>st</a:t>
            </a:r>
            <a:r>
              <a:rPr lang="en-US" dirty="0"/>
              <a:t> for OTWG meeting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June 15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85523"/>
            <a:ext cx="8534400" cy="5257800"/>
          </a:xfrm>
        </p:spPr>
        <p:txBody>
          <a:bodyPr/>
          <a:lstStyle/>
          <a:p>
            <a:r>
              <a:rPr lang="en-US" dirty="0"/>
              <a:t>The course will </a:t>
            </a:r>
            <a:r>
              <a:rPr lang="en-US" dirty="0" smtClean="0"/>
              <a:t>be the first day of the Winter Storm Drill (Winter Storm Preparation</a:t>
            </a:r>
            <a:r>
              <a:rPr lang="en-US" dirty="0" smtClean="0"/>
              <a:t>).</a:t>
            </a:r>
            <a:endParaRPr lang="en-US" sz="800" dirty="0"/>
          </a:p>
          <a:p>
            <a:pPr lvl="1"/>
            <a:r>
              <a:rPr lang="en-US" dirty="0"/>
              <a:t>Format</a:t>
            </a:r>
            <a:endParaRPr lang="en-US" sz="2000" dirty="0"/>
          </a:p>
          <a:p>
            <a:pPr lvl="2"/>
            <a:r>
              <a:rPr lang="en-US" dirty="0"/>
              <a:t>Introduction</a:t>
            </a:r>
            <a:endParaRPr lang="en-US" sz="1800" dirty="0"/>
          </a:p>
          <a:p>
            <a:pPr lvl="2"/>
            <a:r>
              <a:rPr lang="en-US" dirty="0"/>
              <a:t>Group Breakout (TOs, GOs)</a:t>
            </a:r>
            <a:endParaRPr lang="en-US" sz="1800" dirty="0"/>
          </a:p>
          <a:p>
            <a:pPr lvl="3"/>
            <a:r>
              <a:rPr lang="en-US" dirty="0"/>
              <a:t>5 day hotline call</a:t>
            </a:r>
            <a:endParaRPr lang="en-US" sz="1600" dirty="0"/>
          </a:p>
          <a:p>
            <a:pPr lvl="3"/>
            <a:r>
              <a:rPr lang="en-US" dirty="0"/>
              <a:t>Discuss actions each company is taking</a:t>
            </a:r>
            <a:endParaRPr lang="en-US" sz="1600" dirty="0"/>
          </a:p>
          <a:p>
            <a:pPr lvl="2"/>
            <a:r>
              <a:rPr lang="en-US" dirty="0"/>
              <a:t>Review actions as one group</a:t>
            </a:r>
            <a:endParaRPr lang="en-US" sz="1800" dirty="0"/>
          </a:p>
          <a:p>
            <a:pPr lvl="2"/>
            <a:r>
              <a:rPr lang="en-US" dirty="0"/>
              <a:t>Group Breakout (TOs, GOs)</a:t>
            </a:r>
            <a:endParaRPr lang="en-US" sz="1800" dirty="0"/>
          </a:p>
          <a:p>
            <a:pPr lvl="3"/>
            <a:r>
              <a:rPr lang="en-US" dirty="0"/>
              <a:t>3 day hotline call</a:t>
            </a:r>
            <a:endParaRPr lang="en-US" sz="1600" dirty="0"/>
          </a:p>
          <a:p>
            <a:pPr lvl="3"/>
            <a:r>
              <a:rPr lang="en-US" dirty="0"/>
              <a:t>Discuss actions each company is taking</a:t>
            </a:r>
            <a:endParaRPr lang="en-US" sz="1600" dirty="0"/>
          </a:p>
          <a:p>
            <a:pPr lvl="2"/>
            <a:r>
              <a:rPr lang="en-US" dirty="0"/>
              <a:t>Review actions as one </a:t>
            </a:r>
            <a:r>
              <a:rPr lang="en-US" dirty="0" smtClean="0"/>
              <a:t>group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en-US" dirty="0"/>
              <a:t>The course will </a:t>
            </a:r>
            <a:r>
              <a:rPr lang="en-US" dirty="0" smtClean="0"/>
              <a:t>be the first day of the Winter Storm Drill (Winter Storm Preparation</a:t>
            </a:r>
            <a:r>
              <a:rPr lang="en-US" dirty="0" smtClean="0"/>
              <a:t>).</a:t>
            </a:r>
            <a:endParaRPr lang="en-US" sz="800" dirty="0"/>
          </a:p>
          <a:p>
            <a:pPr lvl="1"/>
            <a:r>
              <a:rPr lang="en-US" dirty="0"/>
              <a:t>Format</a:t>
            </a:r>
            <a:endParaRPr lang="en-US" sz="2000" dirty="0"/>
          </a:p>
          <a:p>
            <a:pPr lvl="2"/>
            <a:r>
              <a:rPr lang="en-US" dirty="0" smtClean="0"/>
              <a:t>Group </a:t>
            </a:r>
            <a:r>
              <a:rPr lang="en-US" dirty="0"/>
              <a:t>Breakout (TOs, GOs)</a:t>
            </a:r>
            <a:endParaRPr lang="en-US" sz="1800" dirty="0"/>
          </a:p>
          <a:p>
            <a:pPr lvl="3"/>
            <a:r>
              <a:rPr lang="en-US" dirty="0"/>
              <a:t>Next day hotline call</a:t>
            </a:r>
            <a:endParaRPr lang="en-US" sz="1600" dirty="0"/>
          </a:p>
          <a:p>
            <a:pPr lvl="3"/>
            <a:r>
              <a:rPr lang="en-US" dirty="0"/>
              <a:t>Discuss actions each company is taking</a:t>
            </a:r>
            <a:endParaRPr lang="en-US" sz="1600" dirty="0"/>
          </a:p>
          <a:p>
            <a:pPr lvl="2"/>
            <a:r>
              <a:rPr lang="en-US" dirty="0"/>
              <a:t>Review actions as one group</a:t>
            </a:r>
            <a:endParaRPr lang="en-US" sz="1800" dirty="0"/>
          </a:p>
          <a:p>
            <a:pPr lvl="2"/>
            <a:r>
              <a:rPr lang="en-US" dirty="0"/>
              <a:t>Review</a:t>
            </a:r>
            <a:endParaRPr lang="en-US" sz="1800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2017</a:t>
            </a:r>
          </a:p>
          <a:p>
            <a:endParaRPr lang="en-US" sz="1000" dirty="0" smtClean="0"/>
          </a:p>
          <a:p>
            <a:pPr lvl="1"/>
            <a:r>
              <a:rPr lang="en-US" dirty="0" smtClean="0"/>
              <a:t>Narrative</a:t>
            </a:r>
            <a:endParaRPr lang="en-US" sz="2000" dirty="0"/>
          </a:p>
          <a:p>
            <a:pPr lvl="2"/>
            <a:r>
              <a:rPr lang="en-US" dirty="0"/>
              <a:t>Freezing temperatures and icing in West</a:t>
            </a:r>
            <a:endParaRPr lang="en-US" sz="1800" dirty="0"/>
          </a:p>
          <a:p>
            <a:pPr lvl="3"/>
            <a:r>
              <a:rPr lang="en-US" dirty="0"/>
              <a:t>Natural Gas Well Heads icing </a:t>
            </a:r>
            <a:endParaRPr lang="en-US" sz="1600" dirty="0"/>
          </a:p>
          <a:p>
            <a:pPr lvl="3"/>
            <a:r>
              <a:rPr lang="en-US" dirty="0"/>
              <a:t>Natural Gas Pipeline pressure issues</a:t>
            </a:r>
            <a:endParaRPr lang="en-US" sz="1600" dirty="0"/>
          </a:p>
          <a:p>
            <a:pPr lvl="3"/>
            <a:r>
              <a:rPr lang="en-US" dirty="0"/>
              <a:t>Natural Gas Restrictions</a:t>
            </a:r>
            <a:endParaRPr lang="en-US" sz="1600" dirty="0"/>
          </a:p>
          <a:p>
            <a:pPr lvl="2"/>
            <a:r>
              <a:rPr lang="en-US" dirty="0"/>
              <a:t>High winds and icing in Panhandle</a:t>
            </a:r>
            <a:endParaRPr lang="en-US" sz="1800" dirty="0"/>
          </a:p>
          <a:p>
            <a:pPr lvl="3"/>
            <a:r>
              <a:rPr lang="en-US" dirty="0"/>
              <a:t>High Output from wind</a:t>
            </a:r>
            <a:endParaRPr lang="en-US" sz="1600" dirty="0"/>
          </a:p>
          <a:p>
            <a:pPr lvl="3"/>
            <a:r>
              <a:rPr lang="en-US" dirty="0"/>
              <a:t>Large number of wind units tripping</a:t>
            </a:r>
            <a:endParaRPr lang="en-US" sz="1600" dirty="0"/>
          </a:p>
          <a:p>
            <a:pPr lvl="2"/>
            <a:r>
              <a:rPr lang="en-US" dirty="0"/>
              <a:t>High winds and icing throughout the ERCOT region</a:t>
            </a:r>
            <a:endParaRPr lang="en-US" sz="1800" dirty="0"/>
          </a:p>
          <a:p>
            <a:pPr lvl="3"/>
            <a:r>
              <a:rPr lang="en-US" dirty="0"/>
              <a:t>Line trips due to icing and high winds</a:t>
            </a:r>
            <a:endParaRPr lang="en-US" sz="1600" dirty="0"/>
          </a:p>
          <a:p>
            <a:pPr lvl="3"/>
            <a:r>
              <a:rPr lang="en-US" dirty="0"/>
              <a:t>Unit trips due to low </a:t>
            </a:r>
            <a:r>
              <a:rPr lang="en-US" dirty="0" smtClean="0"/>
              <a:t>temperatures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2017</a:t>
            </a:r>
            <a:endParaRPr lang="en-US" sz="1000" dirty="0" smtClean="0"/>
          </a:p>
          <a:p>
            <a:pPr lvl="1"/>
            <a:r>
              <a:rPr lang="en-US" dirty="0" smtClean="0"/>
              <a:t>Goal</a:t>
            </a:r>
            <a:endParaRPr lang="en-US" sz="2000" dirty="0"/>
          </a:p>
          <a:p>
            <a:pPr lvl="2"/>
            <a:r>
              <a:rPr lang="en-US" dirty="0"/>
              <a:t>Transmission events</a:t>
            </a:r>
            <a:endParaRPr lang="en-US" sz="1800" dirty="0"/>
          </a:p>
          <a:p>
            <a:pPr lvl="2"/>
            <a:r>
              <a:rPr lang="en-US" dirty="0"/>
              <a:t>Localized blackout and restoration (West only)</a:t>
            </a:r>
            <a:endParaRPr lang="en-US" sz="1800" dirty="0"/>
          </a:p>
          <a:p>
            <a:pPr lvl="2"/>
            <a:r>
              <a:rPr lang="en-US" dirty="0"/>
              <a:t>Capacity Emergency</a:t>
            </a:r>
            <a:endParaRPr lang="en-US" sz="1800" dirty="0"/>
          </a:p>
          <a:p>
            <a:pPr lvl="1"/>
            <a:r>
              <a:rPr lang="en-US" dirty="0"/>
              <a:t>Event Input Due June </a:t>
            </a:r>
            <a:r>
              <a:rPr lang="en-US" dirty="0" smtClean="0"/>
              <a:t>16, </a:t>
            </a:r>
            <a:r>
              <a:rPr lang="en-US" dirty="0"/>
              <a:t>2017</a:t>
            </a:r>
            <a:endParaRPr lang="en-US" sz="2000" dirty="0"/>
          </a:p>
          <a:p>
            <a:pPr lvl="2"/>
            <a:r>
              <a:rPr lang="en-US" dirty="0"/>
              <a:t>Event Input </a:t>
            </a:r>
            <a:r>
              <a:rPr lang="en-US" dirty="0" smtClean="0"/>
              <a:t>Sheet</a:t>
            </a:r>
          </a:p>
          <a:p>
            <a:pPr lvl="1"/>
            <a:r>
              <a:rPr lang="en-US" dirty="0" smtClean="0"/>
              <a:t>CEHs may be </a:t>
            </a:r>
            <a:r>
              <a:rPr lang="en-US" dirty="0" smtClean="0"/>
              <a:t>available</a:t>
            </a:r>
          </a:p>
          <a:p>
            <a:pPr lvl="2"/>
            <a:r>
              <a:rPr lang="en-US" dirty="0" smtClean="0"/>
              <a:t>Criteria identified for ERCOT to deliver CEHs</a:t>
            </a:r>
            <a:endParaRPr lang="en-US" dirty="0" smtClean="0"/>
          </a:p>
          <a:p>
            <a:pPr lvl="1"/>
            <a:r>
              <a:rPr lang="en-US" dirty="0" smtClean="0"/>
              <a:t>Market Notices sent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r>
              <a:rPr lang="en-US" dirty="0" smtClean="0"/>
              <a:t>Grid Ex IV Nov 15 – 16, 2017</a:t>
            </a:r>
          </a:p>
          <a:p>
            <a:pPr lvl="1"/>
            <a:r>
              <a:rPr lang="en-US" dirty="0" smtClean="0"/>
              <a:t>Registration (Strongly suggested to R</a:t>
            </a:r>
            <a:endParaRPr lang="en-US" sz="2000" dirty="0"/>
          </a:p>
          <a:p>
            <a:pPr lvl="2"/>
            <a:r>
              <a:rPr lang="en-US" dirty="0"/>
              <a:t>Send your organization’s Lead Planner name and email address to </a:t>
            </a:r>
            <a:r>
              <a:rPr lang="en-US" u="sng" dirty="0">
                <a:hlinkClick r:id="rId2"/>
              </a:rPr>
              <a:t>GridEx_Registration@bah.com</a:t>
            </a:r>
            <a:endParaRPr lang="en-US" sz="1800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advantages to registering with NERC is that you will have access to the Simulation Deck to enhance your </a:t>
            </a:r>
            <a:r>
              <a:rPr lang="en-US" dirty="0" smtClean="0"/>
              <a:t>simulation.</a:t>
            </a:r>
            <a:endParaRPr lang="en-US" sz="1800" dirty="0"/>
          </a:p>
          <a:p>
            <a:pPr lvl="2"/>
            <a:r>
              <a:rPr lang="en-US" dirty="0" smtClean="0"/>
              <a:t>Can </a:t>
            </a:r>
            <a:r>
              <a:rPr lang="en-US" dirty="0"/>
              <a:t>register as an observer or participant until November 7</a:t>
            </a:r>
            <a:r>
              <a:rPr lang="en-US" baseline="30000" dirty="0"/>
              <a:t>th</a:t>
            </a:r>
            <a:r>
              <a:rPr lang="en-US" dirty="0"/>
              <a:t>.</a:t>
            </a:r>
            <a:endParaRPr lang="en-US" sz="4000" dirty="0"/>
          </a:p>
          <a:p>
            <a:pPr lvl="1"/>
            <a:r>
              <a:rPr lang="en-US" dirty="0"/>
              <a:t>D</a:t>
            </a:r>
            <a:r>
              <a:rPr lang="en-US" dirty="0" smtClean="0"/>
              <a:t>o </a:t>
            </a:r>
            <a:r>
              <a:rPr lang="en-US" dirty="0"/>
              <a:t>not have to register with NERC to participate in the ERCOT </a:t>
            </a:r>
            <a:r>
              <a:rPr lang="en-US" dirty="0" err="1"/>
              <a:t>GridEx</a:t>
            </a:r>
            <a:r>
              <a:rPr lang="en-US" dirty="0"/>
              <a:t> IV. Respond to the Market Notice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10200"/>
          </a:xfrm>
        </p:spPr>
        <p:txBody>
          <a:bodyPr/>
          <a:lstStyle/>
          <a:p>
            <a:r>
              <a:rPr lang="en-US" dirty="0" smtClean="0"/>
              <a:t>Grid Ex IV Nov 15 – 16, 2017</a:t>
            </a:r>
          </a:p>
          <a:p>
            <a:pPr lvl="1"/>
            <a:r>
              <a:rPr lang="en-US" dirty="0" smtClean="0"/>
              <a:t>Will </a:t>
            </a:r>
            <a:r>
              <a:rPr lang="en-US" dirty="0"/>
              <a:t>use the Winter Storm Drill events (lite)</a:t>
            </a:r>
            <a:endParaRPr lang="en-US" sz="2000" dirty="0"/>
          </a:p>
          <a:p>
            <a:pPr lvl="1"/>
            <a:r>
              <a:rPr lang="en-US" dirty="0"/>
              <a:t>Specific Grid Ex IV events due June </a:t>
            </a:r>
            <a:r>
              <a:rPr lang="en-US" dirty="0" smtClean="0"/>
              <a:t>16, 2017</a:t>
            </a:r>
          </a:p>
          <a:p>
            <a:pPr lvl="1"/>
            <a:r>
              <a:rPr lang="en-US" dirty="0" smtClean="0"/>
              <a:t>Market Notices 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Restoration Outage(s) and Island Scenario Input from Participants due</a:t>
            </a:r>
            <a:endParaRPr lang="en-US" sz="2400" dirty="0"/>
          </a:p>
          <a:p>
            <a:r>
              <a:rPr lang="en-US" dirty="0"/>
              <a:t>When to transition to CFC</a:t>
            </a:r>
            <a:endParaRPr lang="en-US" sz="2400" dirty="0"/>
          </a:p>
          <a:p>
            <a:r>
              <a:rPr lang="en-US" dirty="0"/>
              <a:t>Operating Principles for Multi-TOP CFC island</a:t>
            </a:r>
            <a:endParaRPr lang="en-US" sz="2400" dirty="0"/>
          </a:p>
          <a:p>
            <a:r>
              <a:rPr lang="en-US" dirty="0"/>
              <a:t>All Hazards Restoration Stages Framework</a:t>
            </a:r>
            <a:endParaRPr lang="en-US" sz="2400" dirty="0"/>
          </a:p>
          <a:p>
            <a:r>
              <a:rPr lang="en-US" dirty="0"/>
              <a:t>Date TBD (Mid-August – Mid-October)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2018 Black Start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562600"/>
          </a:xfrm>
        </p:spPr>
        <p:txBody>
          <a:bodyPr/>
          <a:lstStyle/>
          <a:p>
            <a:r>
              <a:rPr lang="en-US" dirty="0"/>
              <a:t>All Hazards Restoration Stages Framework</a:t>
            </a:r>
            <a:endParaRPr lang="en-US" sz="2400" dirty="0"/>
          </a:p>
          <a:p>
            <a:r>
              <a:rPr lang="en-US" dirty="0"/>
              <a:t>Extra Day of Black Start and Restoration Training (CEHs)</a:t>
            </a:r>
            <a:endParaRPr lang="en-US" sz="2400" dirty="0"/>
          </a:p>
          <a:p>
            <a:pPr lvl="1"/>
            <a:r>
              <a:rPr lang="en-US" dirty="0"/>
              <a:t>Generator Dynamics (Voltage and Frequency)</a:t>
            </a:r>
            <a:endParaRPr lang="en-US" sz="2200" dirty="0"/>
          </a:p>
          <a:p>
            <a:pPr lvl="1"/>
            <a:r>
              <a:rPr lang="en-US" dirty="0"/>
              <a:t>Transmission System Dynamics (Voltage)</a:t>
            </a:r>
            <a:endParaRPr lang="en-US" sz="2200" dirty="0"/>
          </a:p>
          <a:p>
            <a:pPr lvl="1"/>
            <a:r>
              <a:rPr lang="en-US" dirty="0"/>
              <a:t>Mandatory for new Operators, Strongly Recommended for Operators with less than 5 years, Recommended refresher for everyone</a:t>
            </a:r>
            <a:endParaRPr lang="en-US" sz="2200" dirty="0"/>
          </a:p>
          <a:p>
            <a:pPr lvl="1"/>
            <a:r>
              <a:rPr lang="en-US" dirty="0"/>
              <a:t>10 additional </a:t>
            </a:r>
            <a:r>
              <a:rPr lang="en-US" dirty="0" smtClean="0"/>
              <a:t>CEHs</a:t>
            </a:r>
          </a:p>
          <a:p>
            <a:pPr lvl="1"/>
            <a:r>
              <a:rPr lang="en-US" dirty="0" smtClean="0"/>
              <a:t>Materials will be made available at Synch and Beyond.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258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c34af464-7aa1-4edd-9be4-83dffc1cb92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6846</TotalTime>
  <Words>525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Virtual Instructor Led Training (Pilot)</vt:lpstr>
      <vt:lpstr>Virtual Instructor Led Training (Pilot)</vt:lpstr>
      <vt:lpstr>Winter Storm Drill</vt:lpstr>
      <vt:lpstr>Winter Storm Drill</vt:lpstr>
      <vt:lpstr>Grid Ex IV</vt:lpstr>
      <vt:lpstr>Grid Ex IV</vt:lpstr>
      <vt:lpstr>Sync and Beyond</vt:lpstr>
      <vt:lpstr>2018 Black Start Training</vt:lpstr>
      <vt:lpstr>Other Items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321</cp:revision>
  <cp:lastPrinted>2017-04-24T20:09:12Z</cp:lastPrinted>
  <dcterms:created xsi:type="dcterms:W3CDTF">2016-01-21T15:20:31Z</dcterms:created>
  <dcterms:modified xsi:type="dcterms:W3CDTF">2017-06-01T14:55:57Z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