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sldIdLst>
    <p:sldId id="256" r:id="rId2"/>
    <p:sldId id="265" r:id="rId3"/>
    <p:sldId id="258" r:id="rId4"/>
    <p:sldId id="266" r:id="rId5"/>
    <p:sldId id="269" r:id="rId6"/>
    <p:sldId id="270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8" d="100"/>
          <a:sy n="108" d="100"/>
        </p:scale>
        <p:origin x="-1068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4149FF3E-744A-4647-B8BD-E60BC25EA4CE}" type="datetimeFigureOut">
              <a:rPr lang="en-US" smtClean="0"/>
              <a:t>5/30/2017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F496424E-4102-4B8E-913E-4710D3058C01}" type="slidenum">
              <a:rPr lang="en-US" smtClean="0"/>
              <a:t>‹#›</a:t>
            </a:fld>
            <a:endParaRPr lang="en-US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sz="5000" dirty="0" smtClean="0"/>
              <a:t>RDWG Update to ROS</a:t>
            </a:r>
            <a:endParaRPr lang="en-US" sz="5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en-US" dirty="0" smtClean="0">
                <a:latin typeface="+mj-lt"/>
              </a:rPr>
              <a:t>June 8, </a:t>
            </a:r>
            <a:r>
              <a:rPr lang="en-US" dirty="0" smtClean="0">
                <a:latin typeface="+mj-lt"/>
              </a:rPr>
              <a:t>2017</a:t>
            </a:r>
            <a:endParaRPr lang="en-US" dirty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0763011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Apr 24 RDWG Meeting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+mj-lt"/>
              </a:rPr>
              <a:t>The RDWG met on </a:t>
            </a:r>
            <a:r>
              <a:rPr lang="en-US" dirty="0" smtClean="0">
                <a:latin typeface="+mj-lt"/>
              </a:rPr>
              <a:t>May 26, </a:t>
            </a:r>
            <a:r>
              <a:rPr lang="en-US" dirty="0" smtClean="0">
                <a:latin typeface="+mj-lt"/>
              </a:rPr>
              <a:t>and reviewed </a:t>
            </a:r>
            <a:r>
              <a:rPr lang="en-US" dirty="0" smtClean="0">
                <a:latin typeface="+mj-lt"/>
              </a:rPr>
              <a:t>RRGRR014 </a:t>
            </a:r>
            <a:r>
              <a:rPr lang="en-US" dirty="0" smtClean="0">
                <a:latin typeface="+mj-lt"/>
              </a:rPr>
              <a:t>and </a:t>
            </a:r>
            <a:r>
              <a:rPr lang="en-US" dirty="0" smtClean="0">
                <a:latin typeface="+mj-lt"/>
              </a:rPr>
              <a:t>its Impact Analysis.</a:t>
            </a:r>
            <a:r>
              <a:rPr lang="en-US" dirty="0" smtClean="0">
                <a:latin typeface="+mj-lt"/>
              </a:rPr>
              <a:t/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Also discussed </a:t>
            </a:r>
            <a:r>
              <a:rPr lang="en-US" dirty="0" smtClean="0">
                <a:latin typeface="+mj-lt"/>
              </a:rPr>
              <a:t>the </a:t>
            </a:r>
            <a:r>
              <a:rPr lang="en-US" dirty="0" smtClean="0">
                <a:latin typeface="+mj-lt"/>
              </a:rPr>
              <a:t>potential need to provide </a:t>
            </a:r>
            <a:r>
              <a:rPr lang="en-US" dirty="0" smtClean="0">
                <a:latin typeface="+mj-lt"/>
              </a:rPr>
              <a:t>RARF Glossary guidance on reference voltages for </a:t>
            </a:r>
            <a:r>
              <a:rPr lang="en-US" dirty="0" smtClean="0">
                <a:latin typeface="+mj-lt"/>
              </a:rPr>
              <a:t>reactive capability submittals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213114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dirty="0" smtClean="0"/>
              <a:t>RRGRR014</a:t>
            </a:r>
            <a:br>
              <a:rPr lang="en-US" dirty="0" smtClean="0"/>
            </a:br>
            <a:r>
              <a:rPr lang="en-US" sz="1400" dirty="0" smtClean="0"/>
              <a:t>As-Built Clarification for RRGRRs 006, 007, and 009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en-US" sz="24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RRGRR014 is sponsored by ERCOT, and is the result of development of the 5.4 version of the RARF.</a:t>
            </a:r>
            <a:br>
              <a:rPr lang="en-US" sz="2000" dirty="0" smtClean="0">
                <a:latin typeface="Calibri" panose="020F0502020204030204" pitchFamily="34" charset="0"/>
              </a:rPr>
            </a:b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During the RARF form development, it was discovered that the glossary did not capture baseline updates prior to approval of RRGRR006.</a:t>
            </a:r>
            <a:br>
              <a:rPr lang="en-US" sz="2000" dirty="0" smtClean="0">
                <a:latin typeface="Calibri" panose="020F0502020204030204" pitchFamily="34" charset="0"/>
              </a:rPr>
            </a:b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It does not add or remove any data requirements, but merely incorporates all previously-approved changes to the glossary.</a:t>
            </a:r>
            <a:br>
              <a:rPr lang="en-US" sz="2000" dirty="0" smtClean="0">
                <a:latin typeface="Calibri" panose="020F0502020204030204" pitchFamily="34" charset="0"/>
              </a:rPr>
            </a:br>
            <a:endParaRPr lang="en-US" sz="2000" dirty="0" smtClean="0">
              <a:latin typeface="Calibri" panose="020F0502020204030204" pitchFamily="34" charset="0"/>
            </a:endParaRPr>
          </a:p>
          <a:p>
            <a:r>
              <a:rPr lang="en-US" sz="2000" dirty="0" smtClean="0">
                <a:latin typeface="Calibri" panose="020F0502020204030204" pitchFamily="34" charset="0"/>
              </a:rPr>
              <a:t>The RDWG </a:t>
            </a:r>
            <a:r>
              <a:rPr lang="en-US" sz="2000" dirty="0" smtClean="0">
                <a:latin typeface="Calibri" panose="020F0502020204030204" pitchFamily="34" charset="0"/>
              </a:rPr>
              <a:t>is in consensus to recommend approval of RRGRR014, and the associated Impact Analysis</a:t>
            </a:r>
            <a:endParaRPr lang="en-US" sz="2000" dirty="0" smtClean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  <a:p>
            <a:endParaRPr lang="en-US" sz="2400" dirty="0"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645389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ctr"/>
            <a:r>
              <a:rPr lang="en-US" sz="4000" dirty="0" smtClean="0"/>
              <a:t>Reference Voltages for Reactive Capabilities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>
                <a:latin typeface="+mj-lt"/>
              </a:rPr>
              <a:t>Nodal Protocol 8.1.1.2.1.4 was revised as part of NPRR713 (Reactive Power Testing Requirements), and states </a:t>
            </a:r>
            <a:r>
              <a:rPr lang="en-US" dirty="0" smtClean="0">
                <a:latin typeface="+mj-lt"/>
              </a:rPr>
              <a:t>that reactive capability limits should be specified referencing the voltage profiles at different times of the </a:t>
            </a:r>
            <a:r>
              <a:rPr lang="en-US" dirty="0" smtClean="0">
                <a:latin typeface="+mj-lt"/>
              </a:rPr>
              <a:t>year.</a:t>
            </a:r>
            <a:br>
              <a:rPr lang="en-US" dirty="0" smtClean="0">
                <a:latin typeface="+mj-lt"/>
              </a:rPr>
            </a:br>
            <a:endParaRPr lang="en-US" dirty="0" smtClean="0">
              <a:latin typeface="+mj-lt"/>
            </a:endParaRPr>
          </a:p>
          <a:p>
            <a:r>
              <a:rPr lang="en-US" dirty="0" smtClean="0">
                <a:latin typeface="+mj-lt"/>
              </a:rPr>
              <a:t>The link to the RARF Glossary was overlooked at the time that NPRR713 was passed, so the glossary does not currently provide guidance to market participants.</a:t>
            </a:r>
            <a:r>
              <a:rPr lang="en-US" sz="2200" dirty="0" smtClean="0">
                <a:latin typeface="+mj-lt"/>
              </a:rPr>
              <a:t/>
            </a:r>
            <a:br>
              <a:rPr lang="en-US" sz="2200" dirty="0" smtClean="0">
                <a:latin typeface="+mj-lt"/>
              </a:rPr>
            </a:br>
            <a:endParaRPr lang="en-US" sz="2200" dirty="0" smtClean="0"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3174993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704088"/>
            <a:ext cx="71628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4000" dirty="0">
                <a:solidFill>
                  <a:srgbClr val="04617B"/>
                </a:solidFill>
              </a:rPr>
              <a:t>Reference Voltages for Reactive Capabilities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2800" dirty="0" smtClean="0">
                <a:latin typeface="+mj-lt"/>
              </a:rPr>
              <a:t>Review </a:t>
            </a:r>
            <a:r>
              <a:rPr lang="en-US" sz="2800" dirty="0">
                <a:latin typeface="+mj-lt"/>
              </a:rPr>
              <a:t>of 8.1.1.2.1.4 language has raised concerns over the appropriateness </a:t>
            </a:r>
            <a:r>
              <a:rPr lang="en-US" sz="2800" dirty="0" smtClean="0">
                <a:latin typeface="+mj-lt"/>
              </a:rPr>
              <a:t>and feasibility of </a:t>
            </a:r>
            <a:r>
              <a:rPr lang="en-US" sz="2800" dirty="0">
                <a:latin typeface="+mj-lt"/>
              </a:rPr>
              <a:t>the existing </a:t>
            </a:r>
            <a:r>
              <a:rPr lang="en-US" sz="2800" dirty="0" smtClean="0">
                <a:latin typeface="+mj-lt"/>
              </a:rPr>
              <a:t>language.</a:t>
            </a:r>
            <a:br>
              <a:rPr lang="en-US" sz="2800" dirty="0" smtClean="0">
                <a:latin typeface="+mj-lt"/>
              </a:rPr>
            </a:b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The RDWG is requesting that the OWG review Protocol 8.1.1.2.1.4 to determine if the existing language should remain as-is.</a:t>
            </a:r>
            <a:br>
              <a:rPr lang="en-US" sz="2800" dirty="0" smtClean="0">
                <a:latin typeface="+mj-lt"/>
              </a:rPr>
            </a:br>
            <a:endParaRPr lang="en-US" sz="2800" dirty="0" smtClean="0">
              <a:latin typeface="+mj-lt"/>
            </a:endParaRPr>
          </a:p>
          <a:p>
            <a:r>
              <a:rPr lang="en-US" sz="2800" dirty="0" smtClean="0">
                <a:latin typeface="+mj-lt"/>
              </a:rPr>
              <a:t>The RDWG will then initiate a NPRR or RRGRR (as appropriate), based on their recommendation.</a:t>
            </a:r>
            <a:endParaRPr lang="en-US" sz="2800" dirty="0">
              <a:latin typeface="+mj-lt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1956451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dirty="0" smtClean="0"/>
              <a:t>Calendar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Next RDWG meeting is scheduled for June 30, 2017.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29661732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Flow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Flo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Flo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468</TotalTime>
  <Words>122</Words>
  <Application>Microsoft Office PowerPoint</Application>
  <PresentationFormat>On-screen Show (4:3)</PresentationFormat>
  <Paragraphs>20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Flow</vt:lpstr>
      <vt:lpstr>RDWG Update to ROS</vt:lpstr>
      <vt:lpstr>Apr 24 RDWG Meeting</vt:lpstr>
      <vt:lpstr>RRGRR014 As-Built Clarification for RRGRRs 006, 007, and 009</vt:lpstr>
      <vt:lpstr>Reference Voltages for Reactive Capabilities</vt:lpstr>
      <vt:lpstr>Reference Voltages for Reactive Capabilities</vt:lpstr>
      <vt:lpstr>Calendar</vt:lpstr>
    </vt:vector>
  </TitlesOfParts>
  <Company>NRG Energy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RDWG Update to ROS</dc:title>
  <dc:creator>John D. Palen</dc:creator>
  <cp:lastModifiedBy>John D. Palen</cp:lastModifiedBy>
  <cp:revision>29</cp:revision>
  <dcterms:created xsi:type="dcterms:W3CDTF">2016-06-29T14:59:46Z</dcterms:created>
  <dcterms:modified xsi:type="dcterms:W3CDTF">2017-05-30T15:50:12Z</dcterms:modified>
</cp:coreProperties>
</file>