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5/31/2017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5/31/2017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07531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2017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2017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2017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2016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2017 PWG 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pic>
        <p:nvPicPr>
          <p:cNvPr id="7" name="Content Placeholder 6"/>
          <p:cNvPicPr>
            <a:picLocks noGrp="1" noChangeAspect="1"/>
          </p:cNvPicPr>
          <p:nvPr>
            <p:ph idx="1"/>
          </p:nvPr>
        </p:nvPicPr>
        <p:blipFill>
          <a:blip r:embed="rId3"/>
          <a:stretch>
            <a:fillRect/>
          </a:stretch>
        </p:blipFill>
        <p:spPr>
          <a:xfrm>
            <a:off x="609600" y="914400"/>
            <a:ext cx="7772400" cy="5181600"/>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pic>
        <p:nvPicPr>
          <p:cNvPr id="6" name="Content Placeholder 5"/>
          <p:cNvPicPr>
            <a:picLocks noGrp="1" noChangeAspect="1"/>
          </p:cNvPicPr>
          <p:nvPr>
            <p:ph idx="1"/>
          </p:nvPr>
        </p:nvPicPr>
        <p:blipFill>
          <a:blip r:embed="rId3"/>
          <a:stretch>
            <a:fillRect/>
          </a:stretch>
        </p:blipFill>
        <p:spPr>
          <a:xfrm>
            <a:off x="1086024" y="990600"/>
            <a:ext cx="6971952"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2016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pic>
        <p:nvPicPr>
          <p:cNvPr id="7" name="Content Placeholder 6"/>
          <p:cNvPicPr>
            <a:picLocks noGrp="1" noChangeAspect="1"/>
          </p:cNvPicPr>
          <p:nvPr>
            <p:ph idx="1"/>
          </p:nvPr>
        </p:nvPicPr>
        <p:blipFill>
          <a:blip r:embed="rId3"/>
          <a:stretch>
            <a:fillRect/>
          </a:stretch>
        </p:blipFill>
        <p:spPr>
          <a:xfrm>
            <a:off x="1086024" y="990600"/>
            <a:ext cx="6971952"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2017/2018 Transmission Losses (Actual &amp; Forecasted)</a:t>
            </a:r>
            <a:endParaRPr lang="en-US" sz="24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pic>
        <p:nvPicPr>
          <p:cNvPr id="6" name="Content Placeholder 5"/>
          <p:cNvPicPr>
            <a:picLocks noGrp="1" noChangeAspect="1"/>
          </p:cNvPicPr>
          <p:nvPr>
            <p:ph idx="1"/>
          </p:nvPr>
        </p:nvPicPr>
        <p:blipFill>
          <a:blip r:embed="rId3"/>
          <a:stretch>
            <a:fillRect/>
          </a:stretch>
        </p:blipFill>
        <p:spPr>
          <a:xfrm>
            <a:off x="1086024" y="990600"/>
            <a:ext cx="6971952" cy="5053013"/>
          </a:xfrm>
          <a:prstGeom prst="rect">
            <a:avLst/>
          </a:prstGeom>
        </p:spPr>
      </p:pic>
      <p:sp>
        <p:nvSpPr>
          <p:cNvPr id="3" name="TextBox 2"/>
          <p:cNvSpPr txBox="1"/>
          <p:nvPr/>
        </p:nvSpPr>
        <p:spPr>
          <a:xfrm>
            <a:off x="6400800" y="2362200"/>
            <a:ext cx="1733376" cy="1477328"/>
          </a:xfrm>
          <a:prstGeom prst="rect">
            <a:avLst/>
          </a:prstGeom>
          <a:noFill/>
        </p:spPr>
        <p:txBody>
          <a:bodyPr wrap="square" rtlCol="0">
            <a:spAutoFit/>
          </a:bodyPr>
          <a:lstStyle/>
          <a:p>
            <a:r>
              <a:rPr lang="en-US" sz="1000" u="sng" dirty="0" smtClean="0"/>
              <a:t>SPECIAL NOTE</a:t>
            </a:r>
          </a:p>
          <a:p>
            <a:r>
              <a:rPr lang="en-US" sz="1000" dirty="0" smtClean="0"/>
              <a:t>See 3/23/2017 TAC Meeting – Key Documents – Item 11. ERCOT Reports – Transmission Loss Factors (TAC March 2017).pptx for additional details on higher than normal TLFs</a:t>
            </a:r>
            <a:endParaRPr lang="en-US" sz="1000" dirty="0"/>
          </a:p>
        </p:txBody>
      </p:sp>
    </p:spTree>
    <p:extLst>
      <p:ext uri="{BB962C8B-B14F-4D97-AF65-F5344CB8AC3E}">
        <p14:creationId xmlns:p14="http://schemas.microsoft.com/office/powerpoint/2010/main" val="378302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2017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2069372"/>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644,293</a:t>
                      </a:r>
                    </a:p>
                  </a:txBody>
                  <a:tcPr marL="9525" marR="9525" marT="9525" marB="0" anchor="b"/>
                </a:tc>
                <a:tc>
                  <a:txBody>
                    <a:bodyPr/>
                    <a:lstStyle/>
                    <a:p>
                      <a:pPr algn="ctr" fontAlgn="b"/>
                      <a:r>
                        <a:rPr lang="en-US" sz="1800" b="0" i="0" u="none" strike="noStrike">
                          <a:solidFill>
                            <a:srgbClr val="000000"/>
                          </a:solidFill>
                          <a:effectLst/>
                          <a:latin typeface="+Body"/>
                        </a:rPr>
                        <a:t>$11,037,155 </a:t>
                      </a:r>
                    </a:p>
                  </a:txBody>
                  <a:tcPr marL="9525" marR="9525" marT="9525" marB="0" anchor="b"/>
                </a:tc>
                <a:tc>
                  <a:txBody>
                    <a:bodyPr/>
                    <a:lstStyle/>
                    <a:p>
                      <a:pPr algn="ctr" fontAlgn="b"/>
                      <a:r>
                        <a:rPr lang="en-US" sz="1800" b="0" i="0" u="none" strike="noStrike">
                          <a:solidFill>
                            <a:srgbClr val="000000"/>
                          </a:solidFill>
                          <a:effectLst/>
                          <a:latin typeface="+Body"/>
                        </a:rPr>
                        <a:t>0.182%</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588,488</a:t>
                      </a:r>
                    </a:p>
                  </a:txBody>
                  <a:tcPr marL="9525" marR="9525" marT="9525" marB="0" anchor="b"/>
                </a:tc>
                <a:tc>
                  <a:txBody>
                    <a:bodyPr/>
                    <a:lstStyle/>
                    <a:p>
                      <a:pPr algn="ctr" fontAlgn="b"/>
                      <a:r>
                        <a:rPr lang="en-US" sz="1800" b="0" i="0" u="none" strike="noStrike">
                          <a:solidFill>
                            <a:srgbClr val="000000"/>
                          </a:solidFill>
                          <a:effectLst/>
                          <a:latin typeface="+Body"/>
                        </a:rPr>
                        <a:t>$10,173,181 </a:t>
                      </a:r>
                    </a:p>
                  </a:txBody>
                  <a:tcPr marL="9525" marR="9525" marT="9525" marB="0" anchor="b"/>
                </a:tc>
                <a:tc>
                  <a:txBody>
                    <a:bodyPr/>
                    <a:lstStyle/>
                    <a:p>
                      <a:pPr algn="ctr" fontAlgn="b"/>
                      <a:r>
                        <a:rPr lang="en-US" sz="1800" b="0" i="0" u="none" strike="noStrike">
                          <a:solidFill>
                            <a:srgbClr val="000000"/>
                          </a:solidFill>
                          <a:effectLst/>
                          <a:latin typeface="+Body"/>
                        </a:rPr>
                        <a:t>0.167%</a:t>
                      </a:r>
                    </a:p>
                  </a:txBody>
                  <a:tcPr marL="9525" marR="9525" marT="9525" marB="0" anchor="b"/>
                </a:tc>
                <a:tc>
                  <a:txBody>
                    <a:bodyPr/>
                    <a:lstStyle/>
                    <a:p>
                      <a:pPr algn="ctr" fontAlgn="b"/>
                      <a:r>
                        <a:rPr lang="en-US" sz="1800" b="0" i="0" u="none" strike="noStrike">
                          <a:solidFill>
                            <a:srgbClr val="000000"/>
                          </a:solidFill>
                          <a:effectLst/>
                          <a:latin typeface="+Body"/>
                        </a:rPr>
                        <a:t>92.17%</a:t>
                      </a: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25,897</a:t>
                      </a:r>
                    </a:p>
                  </a:txBody>
                  <a:tcPr marL="9525" marR="9525" marT="9525" marB="0" anchor="b"/>
                </a:tc>
                <a:tc>
                  <a:txBody>
                    <a:bodyPr/>
                    <a:lstStyle/>
                    <a:p>
                      <a:pPr algn="ctr" fontAlgn="b"/>
                      <a:r>
                        <a:rPr lang="en-US" sz="1800" b="0" i="0" u="none" strike="noStrike">
                          <a:solidFill>
                            <a:srgbClr val="000000"/>
                          </a:solidFill>
                          <a:effectLst/>
                          <a:latin typeface="+Body"/>
                        </a:rPr>
                        <a:t>$394,687 </a:t>
                      </a:r>
                    </a:p>
                  </a:txBody>
                  <a:tcPr marL="9525" marR="9525" marT="9525" marB="0" anchor="b"/>
                </a:tc>
                <a:tc>
                  <a:txBody>
                    <a:bodyPr/>
                    <a:lstStyle/>
                    <a:p>
                      <a:pPr algn="ctr" fontAlgn="b"/>
                      <a:r>
                        <a:rPr lang="en-US" sz="1800" b="0" i="0" u="none" strike="noStrike">
                          <a:solidFill>
                            <a:srgbClr val="000000"/>
                          </a:solidFill>
                          <a:effectLst/>
                          <a:latin typeface="+Body"/>
                        </a:rPr>
                        <a:t>0.007%</a:t>
                      </a:r>
                    </a:p>
                  </a:txBody>
                  <a:tcPr marL="9525" marR="9525" marT="9525" marB="0" anchor="b"/>
                </a:tc>
                <a:tc>
                  <a:txBody>
                    <a:bodyPr/>
                    <a:lstStyle/>
                    <a:p>
                      <a:pPr algn="ctr" fontAlgn="b"/>
                      <a:r>
                        <a:rPr lang="en-US" sz="1800" b="0" i="0" u="none" strike="noStrike">
                          <a:solidFill>
                            <a:srgbClr val="000000"/>
                          </a:solidFill>
                          <a:effectLst/>
                          <a:latin typeface="+Body"/>
                        </a:rPr>
                        <a:t>3.58%</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29,908</a:t>
                      </a:r>
                    </a:p>
                  </a:txBody>
                  <a:tcPr marL="9525" marR="9525" marT="9525" marB="0" anchor="b"/>
                </a:tc>
                <a:tc>
                  <a:txBody>
                    <a:bodyPr/>
                    <a:lstStyle/>
                    <a:p>
                      <a:pPr algn="ctr" fontAlgn="b"/>
                      <a:r>
                        <a:rPr lang="en-US" sz="1800" b="0" i="0" u="none" strike="noStrike">
                          <a:solidFill>
                            <a:srgbClr val="000000"/>
                          </a:solidFill>
                          <a:effectLst/>
                          <a:latin typeface="+Body"/>
                        </a:rPr>
                        <a:t>$469,287 </a:t>
                      </a:r>
                    </a:p>
                  </a:txBody>
                  <a:tcPr marL="9525" marR="9525" marT="9525" marB="0" anchor="b"/>
                </a:tc>
                <a:tc>
                  <a:txBody>
                    <a:bodyPr/>
                    <a:lstStyle/>
                    <a:p>
                      <a:pPr algn="ctr" fontAlgn="b"/>
                      <a:r>
                        <a:rPr lang="en-US" sz="1800" b="0" i="0" u="none" strike="noStrike">
                          <a:solidFill>
                            <a:srgbClr val="000000"/>
                          </a:solidFill>
                          <a:effectLst/>
                          <a:latin typeface="+Body"/>
                        </a:rPr>
                        <a:t>0.008%</a:t>
                      </a:r>
                    </a:p>
                  </a:txBody>
                  <a:tcPr marL="9525" marR="9525" marT="9525" marB="0" anchor="b"/>
                </a:tc>
                <a:tc>
                  <a:txBody>
                    <a:bodyPr/>
                    <a:lstStyle/>
                    <a:p>
                      <a:pPr algn="ctr" fontAlgn="b"/>
                      <a:r>
                        <a:rPr lang="en-US" sz="1800" b="0" i="0" u="none" strike="noStrike" dirty="0">
                          <a:solidFill>
                            <a:srgbClr val="000000"/>
                          </a:solidFill>
                          <a:effectLst/>
                          <a:latin typeface="+Body"/>
                        </a:rPr>
                        <a:t>4.25%</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6"/>
          <p:cNvPicPr>
            <a:picLocks noGrp="1" noChangeAspect="1"/>
          </p:cNvPicPr>
          <p:nvPr>
            <p:ph idx="1"/>
          </p:nvPr>
        </p:nvPicPr>
        <p:blipFill>
          <a:blip r:embed="rId3"/>
          <a:stretch>
            <a:fillRect/>
          </a:stretch>
        </p:blipFill>
        <p:spPr>
          <a:xfrm>
            <a:off x="457200" y="914400"/>
            <a:ext cx="8077200" cy="5257800"/>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p:cNvPicPr>
            <a:picLocks noGrp="1" noChangeAspect="1"/>
          </p:cNvPicPr>
          <p:nvPr>
            <p:ph idx="1"/>
          </p:nvPr>
        </p:nvPicPr>
        <p:blipFill>
          <a:blip r:embed="rId3"/>
          <a:stretch>
            <a:fillRect/>
          </a:stretch>
        </p:blipFill>
        <p:spPr>
          <a:xfrm>
            <a:off x="533400" y="914400"/>
            <a:ext cx="7524576" cy="5181600"/>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6" name="Content Placeholder 5"/>
          <p:cNvPicPr>
            <a:picLocks noGrp="1" noChangeAspect="1"/>
          </p:cNvPicPr>
          <p:nvPr>
            <p:ph idx="1"/>
          </p:nvPr>
        </p:nvPicPr>
        <p:blipFill>
          <a:blip r:embed="rId3"/>
          <a:stretch>
            <a:fillRect/>
          </a:stretch>
        </p:blipFill>
        <p:spPr>
          <a:xfrm>
            <a:off x="609600" y="914400"/>
            <a:ext cx="7620000" cy="5181600"/>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9710297"/>
              </p:ext>
            </p:extLst>
          </p:nvPr>
        </p:nvGraphicFramePr>
        <p:xfrm>
          <a:off x="304800" y="909953"/>
          <a:ext cx="8534400" cy="4728847"/>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8524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31813">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16641">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16641">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16641">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16641">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16641">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16641">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16641">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16641">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9025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00809">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7970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03095">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a:solidFill>
                            <a:srgbClr val="000000"/>
                          </a:solidFill>
                          <a:effectLst/>
                          <a:latin typeface="+Body"/>
                        </a:rPr>
                        <a:t>$24.80 </a:t>
                      </a:r>
                    </a:p>
                  </a:txBody>
                  <a:tcPr marL="9525" marR="9525" marT="9525" marB="0" anchor="b"/>
                </a:tc>
              </a:tr>
              <a:tr h="304800">
                <a:tc>
                  <a:txBody>
                    <a:bodyPr/>
                    <a:lstStyle/>
                    <a:p>
                      <a:pPr algn="l" fontAlgn="b"/>
                      <a:r>
                        <a:rPr lang="en-US" sz="1400" b="0" i="0" u="none" strike="noStrike">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www.w3.org/XML/1998/namespace"/>
    <ds:schemaRef ds:uri="http://purl.org/dc/elements/1.1/"/>
    <ds:schemaRef ds:uri="http://purl.org/dc/terms/"/>
    <ds:schemaRef ds:uri="c34af464-7aa1-4edd-9be4-83dffc1cb926"/>
    <ds:schemaRef ds:uri="http://schemas.openxmlformats.org/package/2006/metadata/core-propertie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375</TotalTime>
  <Words>464</Words>
  <Application>Microsoft Office PowerPoint</Application>
  <PresentationFormat>On-screen Show (4:3)</PresentationFormat>
  <Paragraphs>217</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2016 Transmission Loss vs. UFE</vt:lpstr>
      <vt:lpstr>2017/2018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54</cp:revision>
  <cp:lastPrinted>2016-01-21T20:53:15Z</cp:lastPrinted>
  <dcterms:created xsi:type="dcterms:W3CDTF">2016-01-21T15:20:31Z</dcterms:created>
  <dcterms:modified xsi:type="dcterms:W3CDTF">2017-05-31T15:19:42Z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