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269" r:id="rId7"/>
    <p:sldId id="270" r:id="rId8"/>
    <p:sldId id="271" r:id="rId9"/>
    <p:sldId id="272" r:id="rId10"/>
    <p:sldId id="274" r:id="rId11"/>
    <p:sldId id="276" r:id="rId12"/>
    <p:sldId id="275" r:id="rId13"/>
    <p:sldId id="278" r:id="rId14"/>
    <p:sldId id="279" r:id="rId15"/>
    <p:sldId id="281" r:id="rId16"/>
    <p:sldId id="280" r:id="rId17"/>
    <p:sldId id="284" r:id="rId18"/>
    <p:sldId id="285" r:id="rId19"/>
    <p:sldId id="286" r:id="rId20"/>
    <p:sldId id="288" r:id="rId21"/>
    <p:sldId id="291" r:id="rId22"/>
    <p:sldId id="289" r:id="rId23"/>
    <p:sldId id="29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78" d="100"/>
          <a:sy n="78" d="100"/>
        </p:scale>
        <p:origin x="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5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7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0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7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Emergency Response Service Analysis during </a:t>
            </a:r>
            <a:r>
              <a:rPr lang="en-US" sz="2400" b="1" dirty="0" smtClean="0">
                <a:solidFill>
                  <a:schemeClr val="tx2"/>
                </a:solidFill>
              </a:rPr>
              <a:t>4CP/Near 4CP </a:t>
            </a:r>
            <a:r>
              <a:rPr lang="en-US" sz="2400" b="1" dirty="0" smtClean="0">
                <a:solidFill>
                  <a:schemeClr val="tx2"/>
                </a:solidFill>
              </a:rPr>
              <a:t>and Pricing Event Days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9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35255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086600" y="12954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95600" y="135255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4478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162800" y="14478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19400" y="1529715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4991100" y="16383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010400" y="158115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19400" y="16383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55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Response during Pricing Event and near 4CP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ERS Generator fleet obligation ≈ 310 MWs</a:t>
            </a:r>
          </a:p>
          <a:p>
            <a:r>
              <a:rPr lang="en-US" sz="2400" dirty="0" smtClean="0"/>
              <a:t>ERS generators that deploy only for emergencies/ERCOT instruction have a total ERS Obligation </a:t>
            </a:r>
            <a:r>
              <a:rPr lang="en-US" sz="2400" dirty="0"/>
              <a:t>≈ </a:t>
            </a:r>
            <a:r>
              <a:rPr lang="en-US" sz="2400" dirty="0" smtClean="0"/>
              <a:t>14 </a:t>
            </a:r>
            <a:r>
              <a:rPr lang="en-US" sz="2400" dirty="0" smtClean="0"/>
              <a:t>MWs (not included in this analysis).</a:t>
            </a:r>
            <a:endParaRPr lang="en-US" sz="2400" dirty="0" smtClean="0"/>
          </a:p>
          <a:p>
            <a:r>
              <a:rPr lang="en-US" sz="2400" dirty="0" smtClean="0"/>
              <a:t>ERS </a:t>
            </a:r>
            <a:r>
              <a:rPr lang="en-US" sz="2400" dirty="0"/>
              <a:t>generators that </a:t>
            </a:r>
            <a:r>
              <a:rPr lang="en-US" sz="2400" dirty="0" smtClean="0"/>
              <a:t>also deploy outside of emergencies </a:t>
            </a:r>
            <a:r>
              <a:rPr lang="en-US" sz="2400" dirty="0"/>
              <a:t>have a total ERS Obligation ≈ </a:t>
            </a:r>
            <a:r>
              <a:rPr lang="en-US" sz="2400" dirty="0" smtClean="0"/>
              <a:t>296 MWs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was chosen because it was both a pricing event and near 4CP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70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12" y="0"/>
            <a:ext cx="8256975" cy="61722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4953000" y="1038225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056120" y="99822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19400" y="10668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066800"/>
            <a:ext cx="8534400" cy="52046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ERS Load on default baseline did not show a discernible response to pricing or 4CP/near 4CP events.</a:t>
            </a:r>
          </a:p>
          <a:p>
            <a:r>
              <a:rPr lang="en-US" sz="2400" dirty="0" smtClean="0"/>
              <a:t>ERS Load on alternate baseline did provide noticeable response during 4CP/near 4CP events but to a much lesser degree during pricing events.</a:t>
            </a:r>
          </a:p>
          <a:p>
            <a:r>
              <a:rPr lang="en-US" sz="2400" dirty="0" smtClean="0"/>
              <a:t>ERS Gen responds regularly during pricing events.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Analysis performed by ERS resource type (ERS Load default baseline, ERS Load alternate baseline, ERS Gen)</a:t>
            </a:r>
          </a:p>
          <a:p>
            <a:r>
              <a:rPr lang="en-US" sz="2400" dirty="0" smtClean="0"/>
              <a:t>August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was chosen for the 4CP day for analysis because it showed the largest MW reduction for the ERCOT system for any of the 4CP days during 2016.</a:t>
            </a:r>
          </a:p>
          <a:p>
            <a:r>
              <a:rPr lang="en-US" sz="2400" dirty="0" smtClean="0"/>
              <a:t>September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was chosen as the near 4CP day for analysis because it showed the largest MW reduction for the ERCOT system for any of the 14 near 4CP days</a:t>
            </a:r>
          </a:p>
          <a:p>
            <a:r>
              <a:rPr lang="en-US" sz="2400" dirty="0" smtClean="0"/>
              <a:t>Only ERS Loads reviewed for 4CP and near 4CP</a:t>
            </a:r>
          </a:p>
          <a:p>
            <a:r>
              <a:rPr lang="en-US" sz="2400" dirty="0" smtClean="0"/>
              <a:t>Average SPP is the average of the four load zone prices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ERS Response </a:t>
            </a:r>
            <a:r>
              <a:rPr lang="en-US" sz="2800" b="1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D</a:t>
            </a:r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uring 4CP Days and near 4CP Days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Content Placeholder 4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H="1">
            <a:off x="2667000" y="15240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029200" y="14478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699860" y="20955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029200" y="2057400"/>
            <a:ext cx="213360" cy="1600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667000" y="17526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021300" y="16764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029200" y="13716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5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105400" y="19812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6764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Response during Pricing Event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Day when prices were over $200 for 4 consecutive intervals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 was chosen because it was both a pricing event and near 4CP day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443</Words>
  <Application>Microsoft Office PowerPoint</Application>
  <PresentationFormat>On-screen Show (4:3)</PresentationFormat>
  <Paragraphs>65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ERS Response during Pricing Event Days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ERS Generator Response during Pricing Event and near 4CP Day</vt:lpstr>
      <vt:lpstr>PowerPoint Presentation</vt:lpstr>
      <vt:lpstr>PowerPoint Presentation</vt:lpstr>
      <vt:lpstr>Summary of Analysis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74</cp:revision>
  <cp:lastPrinted>2017-05-24T18:51:05Z</cp:lastPrinted>
  <dcterms:created xsi:type="dcterms:W3CDTF">2016-01-21T15:20:31Z</dcterms:created>
  <dcterms:modified xsi:type="dcterms:W3CDTF">2017-05-31T19:14:32Z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