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53" r:id="rId1"/>
    <p:sldMasterId id="2147483648" r:id="rId2"/>
  </p:sldMasterIdLst>
  <p:notesMasterIdLst>
    <p:notesMasterId r:id="rId10"/>
  </p:notesMasterIdLst>
  <p:handoutMasterIdLst>
    <p:handoutMasterId r:id="rId11"/>
  </p:handoutMasterIdLst>
  <p:sldIdLst>
    <p:sldId id="260" r:id="rId3"/>
    <p:sldId id="333" r:id="rId4"/>
    <p:sldId id="358" r:id="rId5"/>
    <p:sldId id="359" r:id="rId6"/>
    <p:sldId id="360" r:id="rId7"/>
    <p:sldId id="363" r:id="rId8"/>
    <p:sldId id="362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766" autoAdjust="0"/>
    <p:restoredTop sz="94660"/>
  </p:normalViewPr>
  <p:slideViewPr>
    <p:cSldViewPr showGuides="1">
      <p:cViewPr varScale="1">
        <p:scale>
          <a:sx n="104" d="100"/>
          <a:sy n="104" d="100"/>
        </p:scale>
        <p:origin x="126" y="58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5/30/2017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5/30/2017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93445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55304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87493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62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362200"/>
            <a:ext cx="525780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Point-to-Point Obligation (PTP) Settlements and </a:t>
            </a:r>
            <a:r>
              <a:rPr lang="en-US" sz="2000" b="1" dirty="0">
                <a:solidFill>
                  <a:schemeClr val="tx2"/>
                </a:solidFill>
              </a:rPr>
              <a:t>C</a:t>
            </a:r>
            <a:r>
              <a:rPr lang="en-US" sz="2000" b="1" dirty="0" smtClean="0">
                <a:solidFill>
                  <a:schemeClr val="tx2"/>
                </a:solidFill>
              </a:rPr>
              <a:t>learing Difference</a:t>
            </a:r>
            <a:endParaRPr lang="en-US" sz="2000" b="1" dirty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QMWG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June 5</a:t>
            </a:r>
            <a:r>
              <a:rPr lang="en-US" baseline="30000" dirty="0" smtClean="0">
                <a:solidFill>
                  <a:schemeClr val="tx2"/>
                </a:solidFill>
              </a:rPr>
              <a:t>th</a:t>
            </a:r>
            <a:r>
              <a:rPr lang="en-US" dirty="0" smtClean="0">
                <a:solidFill>
                  <a:schemeClr val="tx2"/>
                </a:solidFill>
              </a:rPr>
              <a:t>, 2017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PTP Clearing and </a:t>
            </a:r>
            <a:r>
              <a:rPr lang="en-US" dirty="0"/>
              <a:t>S</a:t>
            </a:r>
            <a:r>
              <a:rPr lang="en-US" dirty="0" smtClean="0"/>
              <a:t>ettlement Difference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35458"/>
            <a:ext cx="8686800" cy="5052221"/>
          </a:xfrm>
        </p:spPr>
        <p:txBody>
          <a:bodyPr/>
          <a:lstStyle/>
          <a:p>
            <a:pPr marL="0" lvl="1" indent="0">
              <a:buNone/>
            </a:pPr>
            <a:r>
              <a:rPr lang="en-US" b="1" dirty="0" smtClean="0"/>
              <a:t>Concern</a:t>
            </a:r>
            <a:r>
              <a:rPr lang="en-US" sz="2000" dirty="0" smtClean="0"/>
              <a:t>:  Price </a:t>
            </a:r>
            <a:r>
              <a:rPr lang="en-US" sz="2000" dirty="0"/>
              <a:t>difference between </a:t>
            </a:r>
            <a:r>
              <a:rPr lang="en-US" sz="2000" dirty="0" smtClean="0"/>
              <a:t>clearing and settlement of PTPs</a:t>
            </a:r>
            <a:endParaRPr lang="en-US" sz="2000" dirty="0"/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A </a:t>
            </a:r>
            <a:r>
              <a:rPr lang="en-US" sz="2000" dirty="0"/>
              <a:t>contingency d</a:t>
            </a:r>
            <a:r>
              <a:rPr lang="en-US" sz="2000" dirty="0" smtClean="0"/>
              <a:t>e</a:t>
            </a:r>
            <a:r>
              <a:rPr lang="en-US" sz="2000" dirty="0"/>
              <a:t>-</a:t>
            </a:r>
            <a:r>
              <a:rPr lang="en-US" sz="2000" dirty="0" smtClean="0"/>
              <a:t>energizes one side </a:t>
            </a:r>
            <a:r>
              <a:rPr lang="en-US" sz="2000" dirty="0"/>
              <a:t>of the </a:t>
            </a:r>
            <a:r>
              <a:rPr lang="en-US" sz="2000" dirty="0" smtClean="0"/>
              <a:t>PTP and causes a constraint to bind at high shadow price and hence high price at energized side</a:t>
            </a:r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To maintain power balance under PTP analysis, DAM </a:t>
            </a:r>
            <a:r>
              <a:rPr lang="en-US" sz="2000" dirty="0"/>
              <a:t>creates an exception to exclude this contingency/constraint’s impact in PTP </a:t>
            </a:r>
            <a:r>
              <a:rPr lang="en-US" sz="2000" dirty="0" smtClean="0"/>
              <a:t>clearing due to one side being de-energized</a:t>
            </a:r>
            <a:endParaRPr lang="en-US" sz="1800" dirty="0" smtClean="0"/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Constraint has impact to LMP at the energized side, while constraint has no impact to LMP at the de-energized side</a:t>
            </a:r>
          </a:p>
          <a:p>
            <a:pPr lvl="1"/>
            <a:endParaRPr lang="en-US" sz="900" dirty="0" smtClean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8747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Proposed Changes to manage PTP Clearing and </a:t>
            </a:r>
            <a:r>
              <a:rPr lang="en-US" sz="2400" dirty="0"/>
              <a:t>S</a:t>
            </a:r>
            <a:r>
              <a:rPr lang="en-US" sz="2400" dirty="0" smtClean="0"/>
              <a:t>ettlement Difference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838200"/>
            <a:ext cx="8686800" cy="5052221"/>
          </a:xfrm>
        </p:spPr>
        <p:txBody>
          <a:bodyPr/>
          <a:lstStyle/>
          <a:p>
            <a:pPr lvl="1"/>
            <a:endParaRPr lang="en-US" sz="800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ERCOT Proposal (Modified with market participant input)</a:t>
            </a:r>
          </a:p>
          <a:p>
            <a:pPr marL="0" indent="0">
              <a:buNone/>
            </a:pPr>
            <a:endParaRPr lang="en-US" sz="2000" dirty="0"/>
          </a:p>
          <a:p>
            <a:pPr>
              <a:buFont typeface="+mj-lt"/>
              <a:buAutoNum type="arabicPeriod"/>
            </a:pPr>
            <a:r>
              <a:rPr lang="en-US" sz="1800" dirty="0" smtClean="0"/>
              <a:t>This is ERCOT’s preferred approach</a:t>
            </a:r>
          </a:p>
          <a:p>
            <a:pPr>
              <a:buFont typeface="+mj-lt"/>
              <a:buAutoNum type="arabicPeriod"/>
            </a:pPr>
            <a:endParaRPr lang="en-US" sz="1800" dirty="0" smtClean="0"/>
          </a:p>
          <a:p>
            <a:pPr>
              <a:buFont typeface="+mj-lt"/>
              <a:buAutoNum type="arabicPeriod"/>
            </a:pPr>
            <a:r>
              <a:rPr lang="en-US" sz="1800" dirty="0" smtClean="0"/>
              <a:t>To </a:t>
            </a:r>
            <a:r>
              <a:rPr lang="en-US" sz="1800" dirty="0"/>
              <a:t>maintain power balance under PTP analysis, </a:t>
            </a:r>
            <a:r>
              <a:rPr lang="en-US" sz="1800" dirty="0" smtClean="0"/>
              <a:t>instead </a:t>
            </a:r>
            <a:r>
              <a:rPr lang="en-US" sz="1800" dirty="0"/>
              <a:t>of ignoring </a:t>
            </a:r>
            <a:r>
              <a:rPr lang="en-US" sz="1800" dirty="0" smtClean="0"/>
              <a:t>PTP/CRR whose source or sink is disconnected in a contingency, modify DAM and CRR process to redistribute the PTP </a:t>
            </a:r>
            <a:r>
              <a:rPr lang="en-US" sz="1800" dirty="0"/>
              <a:t>MW from the disconnected Settlement Point to all the other </a:t>
            </a:r>
            <a:r>
              <a:rPr lang="en-US" sz="1800" dirty="0" smtClean="0"/>
              <a:t>energized generator nodes</a:t>
            </a:r>
          </a:p>
          <a:p>
            <a:pPr lvl="1"/>
            <a:r>
              <a:rPr lang="en-US" sz="1600" dirty="0" smtClean="0"/>
              <a:t>This enables the constraint to influence the clearing of PTP in DAM </a:t>
            </a:r>
          </a:p>
          <a:p>
            <a:pPr>
              <a:buFont typeface="+mj-lt"/>
              <a:buAutoNum type="arabicPeriod"/>
            </a:pPr>
            <a:endParaRPr lang="en-US" sz="1800" dirty="0" smtClean="0"/>
          </a:p>
          <a:p>
            <a:pPr>
              <a:buFont typeface="+mj-lt"/>
              <a:buAutoNum type="arabicPeriod"/>
            </a:pPr>
            <a:r>
              <a:rPr lang="en-US" sz="1800" dirty="0" smtClean="0"/>
              <a:t>For DAM and Real-Time, modify the formula for calculating the Locational Marginal Price (LMP) at a Settlement Point disconnected in a contingency to use the “pickup” shift factor</a:t>
            </a:r>
            <a:endParaRPr lang="en-US" sz="1800" dirty="0"/>
          </a:p>
          <a:p>
            <a:pPr lvl="1"/>
            <a:r>
              <a:rPr lang="en-US" sz="1600" dirty="0"/>
              <a:t>Makes optimization </a:t>
            </a:r>
            <a:r>
              <a:rPr lang="en-US" sz="1600" dirty="0" smtClean="0"/>
              <a:t>and </a:t>
            </a:r>
            <a:r>
              <a:rPr lang="en-US" sz="1600" dirty="0"/>
              <a:t>settlement price </a:t>
            </a:r>
            <a:r>
              <a:rPr lang="en-US" sz="1600" dirty="0" smtClean="0"/>
              <a:t>consistent</a:t>
            </a:r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6636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Proposed Changes to manage PTP Clearing and </a:t>
            </a:r>
            <a:r>
              <a:rPr lang="en-US" sz="2400" dirty="0"/>
              <a:t>S</a:t>
            </a:r>
            <a:r>
              <a:rPr lang="en-US" sz="2400" dirty="0" smtClean="0"/>
              <a:t>ettlement Difference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838200"/>
            <a:ext cx="8686800" cy="5052221"/>
          </a:xfrm>
        </p:spPr>
        <p:txBody>
          <a:bodyPr/>
          <a:lstStyle/>
          <a:p>
            <a:pPr lvl="1"/>
            <a:endParaRPr lang="en-US" sz="800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/>
              <a:t>ERCOT Proposal (Modified with market participant input)</a:t>
            </a:r>
          </a:p>
          <a:p>
            <a:pPr marL="0" indent="0">
              <a:buNone/>
            </a:pPr>
            <a:endParaRPr lang="en-US" sz="2000" dirty="0"/>
          </a:p>
          <a:p>
            <a:pPr>
              <a:buFont typeface="+mj-lt"/>
              <a:buAutoNum type="arabicPeriod" startAt="3"/>
            </a:pPr>
            <a:r>
              <a:rPr lang="en-US" sz="1800" dirty="0"/>
              <a:t>White paper “Processing of Contingencies that disconnect a Settlement Point” describes the proposed </a:t>
            </a:r>
            <a:r>
              <a:rPr lang="en-US" sz="1800" dirty="0" smtClean="0"/>
              <a:t>change. For example, </a:t>
            </a:r>
            <a:endParaRPr lang="en-US" sz="1800" dirty="0"/>
          </a:p>
          <a:p>
            <a:pPr lvl="1"/>
            <a:r>
              <a:rPr lang="en-US" sz="1600" dirty="0" smtClean="0"/>
              <a:t>Posted to QMWG June 5</a:t>
            </a:r>
            <a:r>
              <a:rPr lang="en-US" sz="1600" baseline="30000" dirty="0" smtClean="0"/>
              <a:t>th</a:t>
            </a:r>
            <a:r>
              <a:rPr lang="en-US" sz="1600" dirty="0" smtClean="0"/>
              <a:t>, 2017 meeting page</a:t>
            </a:r>
          </a:p>
          <a:p>
            <a:pPr lvl="1"/>
            <a:r>
              <a:rPr lang="en-US" sz="1600" dirty="0" smtClean="0"/>
              <a:t>Changes to Real-Time, DAM and CRR described</a:t>
            </a:r>
          </a:p>
          <a:p>
            <a:pPr lvl="1"/>
            <a:r>
              <a:rPr lang="en-US" sz="1600" dirty="0" smtClean="0"/>
              <a:t>Review of redistribution methodology in Real-Time for correctness</a:t>
            </a:r>
          </a:p>
          <a:p>
            <a:pPr lvl="1"/>
            <a:r>
              <a:rPr lang="en-US" sz="1600" dirty="0" smtClean="0"/>
              <a:t>Align the redistribution process in DAM and CRR as close as feasible to Real-Time</a:t>
            </a:r>
          </a:p>
          <a:p>
            <a:pPr>
              <a:buFont typeface="+mj-lt"/>
              <a:buAutoNum type="arabicPeriod" startAt="3"/>
            </a:pPr>
            <a:endParaRPr lang="en-US" sz="1800" dirty="0" smtClean="0"/>
          </a:p>
          <a:p>
            <a:pPr>
              <a:buFont typeface="+mj-lt"/>
              <a:buAutoNum type="arabicPeriod" startAt="3"/>
            </a:pPr>
            <a:r>
              <a:rPr lang="en-US" sz="1800" dirty="0" smtClean="0"/>
              <a:t>For a facility with multiple Resource Node Settlement Points, there may be situations where the final LMP could be significantly different due to one of the Resource Nodes being disconnected in a contingency</a:t>
            </a:r>
          </a:p>
          <a:p>
            <a:pPr lvl="1"/>
            <a:r>
              <a:rPr lang="en-US" sz="1600" dirty="0" smtClean="0"/>
              <a:t>The electrically similar Settlement Point processing in DAM and CRR should mitigate any gaming opportunity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0876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914400" y="1600200"/>
            <a:ext cx="7620000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</a:rPr>
              <a:t>Contingencies that disconnect </a:t>
            </a:r>
            <a:r>
              <a:rPr lang="en-US" sz="2000" b="1" dirty="0" smtClean="0">
                <a:solidFill>
                  <a:schemeClr val="tx2"/>
                </a:solidFill>
              </a:rPr>
              <a:t>a Resource </a:t>
            </a:r>
            <a:r>
              <a:rPr lang="en-US" sz="2000" b="1" dirty="0">
                <a:solidFill>
                  <a:schemeClr val="tx2"/>
                </a:solidFill>
              </a:rPr>
              <a:t>but not their Settlement Point</a:t>
            </a:r>
          </a:p>
          <a:p>
            <a:endParaRPr lang="en-US" sz="2000" b="1" dirty="0" smtClean="0">
              <a:solidFill>
                <a:schemeClr val="tx2"/>
              </a:solidFill>
            </a:endParaRPr>
          </a:p>
          <a:p>
            <a:r>
              <a:rPr lang="en-US" sz="2000" b="1" dirty="0" smtClean="0">
                <a:solidFill>
                  <a:schemeClr val="tx2"/>
                </a:solidFill>
              </a:rPr>
              <a:t>&amp;</a:t>
            </a:r>
          </a:p>
          <a:p>
            <a:endParaRPr lang="en-US" sz="2000" b="1" dirty="0" smtClean="0">
              <a:solidFill>
                <a:schemeClr val="tx2"/>
              </a:solidFill>
            </a:endParaRPr>
          </a:p>
          <a:p>
            <a:r>
              <a:rPr lang="en-US" sz="2000" b="1" dirty="0" smtClean="0">
                <a:solidFill>
                  <a:schemeClr val="tx2"/>
                </a:solidFill>
              </a:rPr>
              <a:t>Radial Load Contingencies</a:t>
            </a:r>
            <a:endParaRPr lang="en-US" sz="2000" b="1" dirty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0008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000" dirty="0"/>
              <a:t>Contingencies that disconnect </a:t>
            </a:r>
            <a:r>
              <a:rPr lang="en-US" sz="2000" dirty="0" smtClean="0"/>
              <a:t>a Resource </a:t>
            </a:r>
            <a:r>
              <a:rPr lang="en-US" sz="2000" dirty="0"/>
              <a:t>but not their Settlement </a:t>
            </a:r>
            <a:r>
              <a:rPr lang="en-US" sz="2000" dirty="0" smtClean="0"/>
              <a:t>Point (Explicit G-1 contingencies)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145" y="1227787"/>
            <a:ext cx="8915400" cy="4876800"/>
          </a:xfrm>
        </p:spPr>
        <p:txBody>
          <a:bodyPr/>
          <a:lstStyle/>
          <a:p>
            <a:r>
              <a:rPr lang="en-US" sz="2000" dirty="0"/>
              <a:t>A concern has been raised about explicit G-1 contingencies</a:t>
            </a:r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G-1 contingency in this discussion refers to a contingency that disconnects a Generation Resource but NOT its Settlement Point.</a:t>
            </a:r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Explicit G-1 contingencies are ONLY modeled in Real-Time</a:t>
            </a:r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In Real-Time, overloads detected by Contingency Analysis due to a explicit G-1 contingency are passed to SCED</a:t>
            </a:r>
          </a:p>
          <a:p>
            <a:pPr lvl="2"/>
            <a:r>
              <a:rPr lang="en-US" sz="1800" dirty="0" smtClean="0"/>
              <a:t>SCED uses pickup shift factor for the Generator Resource EOC</a:t>
            </a:r>
          </a:p>
          <a:p>
            <a:pPr lvl="2"/>
            <a:r>
              <a:rPr lang="en-US" sz="1800" dirty="0" smtClean="0"/>
              <a:t>Resource Node LMP (as it is energized) uses actual shift factor</a:t>
            </a:r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There </a:t>
            </a:r>
            <a:r>
              <a:rPr lang="en-US" sz="2000" dirty="0"/>
              <a:t>is </a:t>
            </a:r>
            <a:r>
              <a:rPr lang="en-US" sz="2000" b="1" u="sng" dirty="0"/>
              <a:t>further discussion needed </a:t>
            </a:r>
            <a:r>
              <a:rPr lang="en-US" sz="2000" dirty="0"/>
              <a:t>about explicit G-1 contingencies in Real-Time causing potential </a:t>
            </a:r>
            <a:r>
              <a:rPr lang="en-US" sz="2000" dirty="0" smtClean="0"/>
              <a:t>overselling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471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Radial Load (L-1) Contingencies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915400" cy="4876800"/>
          </a:xfrm>
        </p:spPr>
        <p:txBody>
          <a:bodyPr/>
          <a:lstStyle/>
          <a:p>
            <a:r>
              <a:rPr lang="en-US" sz="2000" dirty="0" smtClean="0"/>
              <a:t>There </a:t>
            </a:r>
            <a:r>
              <a:rPr lang="en-US" sz="2000" dirty="0" smtClean="0"/>
              <a:t>are scenarios where, </a:t>
            </a:r>
            <a:r>
              <a:rPr lang="en-US" sz="2000" dirty="0" smtClean="0"/>
              <a:t>a N-1 transmission contingency </a:t>
            </a:r>
            <a:r>
              <a:rPr lang="en-US" sz="2000" dirty="0" smtClean="0"/>
              <a:t>could disconnect a radial load</a:t>
            </a:r>
          </a:p>
          <a:p>
            <a:pPr lvl="1"/>
            <a:r>
              <a:rPr lang="en-US" sz="1800" dirty="0" smtClean="0"/>
              <a:t>Under this scenario, this contingency will be analyzed in Real-Time, DAM and CRR</a:t>
            </a:r>
          </a:p>
          <a:p>
            <a:pPr lvl="1"/>
            <a:r>
              <a:rPr lang="en-US" sz="1800" dirty="0" smtClean="0"/>
              <a:t>If there is a valid load rollover scheme, then the load rollover is considered and effectively no load is disconnected</a:t>
            </a:r>
          </a:p>
          <a:p>
            <a:pPr lvl="1"/>
            <a:r>
              <a:rPr lang="en-US" sz="1800" dirty="0" smtClean="0"/>
              <a:t>If there is no load rollover scheme defined then under this type of contingency;</a:t>
            </a:r>
          </a:p>
          <a:p>
            <a:pPr lvl="2"/>
            <a:r>
              <a:rPr lang="en-US" sz="1600" dirty="0" smtClean="0"/>
              <a:t>Real-Time: The load is considered lost and “pickup” approach is used to maintain power balance in the post contingency network.</a:t>
            </a:r>
          </a:p>
          <a:p>
            <a:pPr lvl="2"/>
            <a:r>
              <a:rPr lang="en-US" sz="1600" dirty="0" smtClean="0"/>
              <a:t>DAM and CRR: The load is NOT considered lost and is redistributed to all other loads in the same Load Zone.</a:t>
            </a:r>
          </a:p>
          <a:p>
            <a:pPr lvl="1"/>
            <a:r>
              <a:rPr lang="en-US" sz="2000" b="1" u="sng" dirty="0" smtClean="0"/>
              <a:t>Further </a:t>
            </a:r>
            <a:r>
              <a:rPr lang="en-US" sz="2000" b="1" u="sng" dirty="0"/>
              <a:t>discussion </a:t>
            </a:r>
            <a:r>
              <a:rPr lang="en-US" sz="2000" b="1" u="sng" dirty="0" smtClean="0"/>
              <a:t>and analysis needed</a:t>
            </a: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9989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596</Words>
  <Application>Microsoft Office PowerPoint</Application>
  <PresentationFormat>On-screen Show (4:3)</PresentationFormat>
  <Paragraphs>72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1_Custom Design</vt:lpstr>
      <vt:lpstr>Office Theme</vt:lpstr>
      <vt:lpstr>PowerPoint Presentation</vt:lpstr>
      <vt:lpstr>PTP Clearing and Settlement Difference</vt:lpstr>
      <vt:lpstr>Proposed Changes to manage PTP Clearing and Settlement Difference</vt:lpstr>
      <vt:lpstr>Proposed Changes to manage PTP Clearing and Settlement Difference</vt:lpstr>
      <vt:lpstr>PowerPoint Presentation</vt:lpstr>
      <vt:lpstr>Contingencies that disconnect a Resource but not their Settlement Point (Explicit G-1 contingencies)</vt:lpstr>
      <vt:lpstr>Radial Load (L-1) Contingencies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2017-04-25T20:34:20Z</dcterms:created>
  <dcterms:modified xsi:type="dcterms:W3CDTF">2017-05-30T17:45:20Z</dcterms:modified>
</cp:coreProperties>
</file>