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7" r:id="rId2"/>
    <p:sldMasterId id="2147483669" r:id="rId3"/>
  </p:sldMasterIdLst>
  <p:notesMasterIdLst>
    <p:notesMasterId r:id="rId56"/>
  </p:notesMasterIdLst>
  <p:handoutMasterIdLst>
    <p:handoutMasterId r:id="rId57"/>
  </p:handoutMasterIdLst>
  <p:sldIdLst>
    <p:sldId id="270" r:id="rId4"/>
    <p:sldId id="398" r:id="rId5"/>
    <p:sldId id="399" r:id="rId6"/>
    <p:sldId id="400" r:id="rId7"/>
    <p:sldId id="401" r:id="rId8"/>
    <p:sldId id="464" r:id="rId9"/>
    <p:sldId id="449" r:id="rId10"/>
    <p:sldId id="407" r:id="rId11"/>
    <p:sldId id="453" r:id="rId12"/>
    <p:sldId id="451" r:id="rId13"/>
    <p:sldId id="402" r:id="rId14"/>
    <p:sldId id="442" r:id="rId15"/>
    <p:sldId id="443" r:id="rId16"/>
    <p:sldId id="461" r:id="rId17"/>
    <p:sldId id="417" r:id="rId18"/>
    <p:sldId id="421" r:id="rId19"/>
    <p:sldId id="422" r:id="rId20"/>
    <p:sldId id="424" r:id="rId21"/>
    <p:sldId id="426" r:id="rId22"/>
    <p:sldId id="427" r:id="rId23"/>
    <p:sldId id="428" r:id="rId24"/>
    <p:sldId id="425" r:id="rId25"/>
    <p:sldId id="444" r:id="rId26"/>
    <p:sldId id="418" r:id="rId27"/>
    <p:sldId id="445" r:id="rId28"/>
    <p:sldId id="436" r:id="rId29"/>
    <p:sldId id="434" r:id="rId30"/>
    <p:sldId id="435" r:id="rId31"/>
    <p:sldId id="431" r:id="rId32"/>
    <p:sldId id="432" r:id="rId33"/>
    <p:sldId id="433" r:id="rId34"/>
    <p:sldId id="446" r:id="rId35"/>
    <p:sldId id="448" r:id="rId36"/>
    <p:sldId id="447" r:id="rId37"/>
    <p:sldId id="437" r:id="rId38"/>
    <p:sldId id="438" r:id="rId39"/>
    <p:sldId id="452" r:id="rId40"/>
    <p:sldId id="462" r:id="rId41"/>
    <p:sldId id="408" r:id="rId42"/>
    <p:sldId id="458" r:id="rId43"/>
    <p:sldId id="457" r:id="rId44"/>
    <p:sldId id="459" r:id="rId45"/>
    <p:sldId id="455" r:id="rId46"/>
    <p:sldId id="415" r:id="rId47"/>
    <p:sldId id="416" r:id="rId48"/>
    <p:sldId id="409" r:id="rId49"/>
    <p:sldId id="410" r:id="rId50"/>
    <p:sldId id="411" r:id="rId51"/>
    <p:sldId id="412" r:id="rId52"/>
    <p:sldId id="413" r:id="rId53"/>
    <p:sldId id="463" r:id="rId54"/>
    <p:sldId id="441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D16F0B16-99A6-4A89-BD55-366F6B849F6F}">
          <p14:sldIdLst>
            <p14:sldId id="270"/>
            <p14:sldId id="398"/>
          </p14:sldIdLst>
        </p14:section>
        <p14:section name="Background" id="{842741C7-75D0-4A84-BC36-60CA99F58E9E}">
          <p14:sldIdLst>
            <p14:sldId id="399"/>
            <p14:sldId id="400"/>
            <p14:sldId id="401"/>
            <p14:sldId id="464"/>
            <p14:sldId id="449"/>
            <p14:sldId id="407"/>
            <p14:sldId id="453"/>
            <p14:sldId id="451"/>
            <p14:sldId id="402"/>
            <p14:sldId id="442"/>
            <p14:sldId id="443"/>
            <p14:sldId id="461"/>
          </p14:sldIdLst>
        </p14:section>
        <p14:section name="Winter Weather" id="{6651BA25-0CD4-48B7-BE26-F3FD07A2351B}">
          <p14:sldIdLst>
            <p14:sldId id="417"/>
            <p14:sldId id="421"/>
            <p14:sldId id="422"/>
            <p14:sldId id="424"/>
            <p14:sldId id="426"/>
            <p14:sldId id="427"/>
            <p14:sldId id="428"/>
            <p14:sldId id="425"/>
            <p14:sldId id="444"/>
            <p14:sldId id="418"/>
            <p14:sldId id="445"/>
            <p14:sldId id="436"/>
            <p14:sldId id="434"/>
            <p14:sldId id="435"/>
            <p14:sldId id="431"/>
            <p14:sldId id="432"/>
            <p14:sldId id="433"/>
            <p14:sldId id="446"/>
            <p14:sldId id="448"/>
            <p14:sldId id="447"/>
            <p14:sldId id="437"/>
            <p14:sldId id="438"/>
            <p14:sldId id="452"/>
            <p14:sldId id="462"/>
          </p14:sldIdLst>
        </p14:section>
        <p14:section name="Telemtery" id="{752610F9-66E4-41F5-9EF0-A8CB7A8EB529}">
          <p14:sldIdLst>
            <p14:sldId id="408"/>
            <p14:sldId id="458"/>
            <p14:sldId id="457"/>
            <p14:sldId id="459"/>
            <p14:sldId id="455"/>
            <p14:sldId id="415"/>
            <p14:sldId id="416"/>
            <p14:sldId id="409"/>
            <p14:sldId id="410"/>
            <p14:sldId id="411"/>
            <p14:sldId id="412"/>
            <p14:sldId id="413"/>
            <p14:sldId id="463"/>
          </p14:sldIdLst>
        </p14:section>
        <p14:section name="The End" id="{DFF51345-AEAC-4B04-B61F-B055434BCA96}">
          <p14:sldIdLst>
            <p14:sldId id="4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hor" initials="A" lastIdx="2" clrIdx="0"/>
  <p:cmAuthor id="1" name="Du, Pengwei" initials="DP" lastIdx="3" clrIdx="1">
    <p:extLst>
      <p:ext uri="{19B8F6BF-5375-455C-9EA6-DF929625EA0E}">
        <p15:presenceInfo xmlns:p15="http://schemas.microsoft.com/office/powerpoint/2012/main" userId="S-1-5-21-639947351-343809578-3807592339-42176" providerId="AD"/>
      </p:ext>
    </p:extLst>
  </p:cmAuthor>
  <p:cmAuthor id="2" name="Mago, Nitika" initials="NVM" lastIdx="20" clrIdx="2">
    <p:extLst>
      <p:ext uri="{19B8F6BF-5375-455C-9EA6-DF929625EA0E}">
        <p15:presenceInfo xmlns:p15="http://schemas.microsoft.com/office/powerpoint/2012/main" userId="Mago, Nitika" providerId="None"/>
      </p:ext>
    </p:extLst>
  </p:cmAuthor>
  <p:cmAuthor id="3" name="Steffan, Nick" initials="SN" lastIdx="3" clrIdx="3">
    <p:extLst>
      <p:ext uri="{19B8F6BF-5375-455C-9EA6-DF929625EA0E}">
        <p15:presenceInfo xmlns:p15="http://schemas.microsoft.com/office/powerpoint/2012/main" userId="S-1-5-21-639947351-343809578-3807592339-42285" providerId="AD"/>
      </p:ext>
    </p:extLst>
  </p:cmAuthor>
  <p:cmAuthor id="4" name="Littlefield, Jennifer" initials="LJ" lastIdx="2" clrIdx="4">
    <p:extLst>
      <p:ext uri="{19B8F6BF-5375-455C-9EA6-DF929625EA0E}">
        <p15:presenceInfo xmlns:p15="http://schemas.microsoft.com/office/powerpoint/2012/main" userId="S-1-5-21-639947351-343809578-3807592339-516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C8FD"/>
    <a:srgbClr val="FFE89F"/>
    <a:srgbClr val="50B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9" autoAdjust="0"/>
    <p:restoredTop sz="58140" autoAdjust="0"/>
  </p:normalViewPr>
  <p:slideViewPr>
    <p:cSldViewPr snapToGrid="0">
      <p:cViewPr varScale="1">
        <p:scale>
          <a:sx n="73" d="100"/>
          <a:sy n="73" d="100"/>
        </p:scale>
        <p:origin x="2364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howGuides="1">
      <p:cViewPr varScale="1">
        <p:scale>
          <a:sx n="98" d="100"/>
          <a:sy n="98" d="100"/>
        </p:scale>
        <p:origin x="351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C:\Users\nmago\Documents\_Documents\OA-EMS\9_Weatherization\2016\2_OTS_Seminar\03_Draft_3\Wind_Presentation_HA_DA_Errors_201608_NVM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users\nsteffan\_OPS_Analysis\__System%20Inqueries\Wind%20Icing%20Dec2015\timelin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users\nsteffan\_OPS_Analysis\__System%20Inqueries\Wind%20Icing%20Dec2015\timelin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users\nsteffan\_OPS_Analysis\__System%20Inqueries\Wind%20Icing%20Dec2015\timelin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users\nsteffan\_OPS_Analysis\__System%20Inqueries\Wind%20Icing%20Dec2015\timelin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users\nsteffan\_OPS_Analysis\__System%20Inqueries\Wind%20Icing%20Dec2015\timelin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users\nsteffan\_OPS_Analysis\__System%20Inqueries\Wind%20Icing%20Dec2015\timelin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sm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cap="small" baseline="0" dirty="0">
                <a:solidFill>
                  <a:schemeClr val="tx1"/>
                </a:solidFill>
              </a:rPr>
              <a:t>Day Ahead Wind Forecast Performance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sm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DA!$D$4</c:f>
              <c:strCache>
                <c:ptCount val="1"/>
                <c:pt idx="0">
                  <c:v>2013</c:v>
                </c:pt>
              </c:strCache>
            </c:strRef>
          </c:tx>
          <c:spPr>
            <a:ln w="34925" cap="rnd">
              <a:solidFill>
                <a:srgbClr val="003764">
                  <a:lumMod val="50000"/>
                  <a:lumOff val="50000"/>
                </a:srgb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square"/>
            <c:size val="4"/>
            <c:spPr>
              <a:gradFill rotWithShape="1">
                <a:gsLst>
                  <a:gs pos="0">
                    <a:schemeClr val="accent2">
                      <a:tint val="77000"/>
                      <a:shade val="51000"/>
                      <a:satMod val="130000"/>
                    </a:schemeClr>
                  </a:gs>
                  <a:gs pos="80000">
                    <a:schemeClr val="accent2">
                      <a:tint val="77000"/>
                      <a:shade val="93000"/>
                      <a:satMod val="130000"/>
                    </a:schemeClr>
                  </a:gs>
                  <a:gs pos="100000">
                    <a:schemeClr val="accent2">
                      <a:tint val="77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2">
                    <a:tint val="77000"/>
                  </a:schemeClr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8863233312052209E-2"/>
                  <c:y val="-0.14731070008653988"/>
                </c:manualLayout>
              </c:layout>
              <c:tx>
                <c:rich>
                  <a:bodyPr rot="0" spcFirstLastPara="1" vertOverflow="clip" horzOverflow="clip" vert="horz" wrap="square" lIns="18288" tIns="19050" rIns="18288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>
                        <a:solidFill>
                          <a:schemeClr val="tx1"/>
                        </a:solidFill>
                      </a:rPr>
                      <a:t>2013</a:t>
                    </a:r>
                    <a:endParaRPr lang="en-US"/>
                  </a:p>
                </c:rich>
              </c:tx>
              <c:spPr>
                <a:pattFill prst="dkUpDiag">
                  <a:fgClr>
                    <a:sysClr val="window" lastClr="FFFFFF">
                      <a:lumMod val="95000"/>
                    </a:sysClr>
                  </a:fgClr>
                  <a:bgClr>
                    <a:sysClr val="window" lastClr="FFFFFF"/>
                  </a:bgClr>
                </a:patt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18288" tIns="19050" rIns="18288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4.3398391690400405E-2"/>
                      <c:h val="5.7705852460906135E-2"/>
                    </c:manualLayout>
                  </c15:layout>
                </c:ext>
              </c:extLst>
            </c:dLbl>
            <c:spPr>
              <a:pattFill prst="dkUpDiag">
                <a:fgClr>
                  <a:sysClr val="window" lastClr="FFFFFF">
                    <a:lumMod val="95000"/>
                  </a:sysClr>
                </a:fgClr>
                <a:bgClr>
                  <a:sysClr val="window" lastClr="FFFFFF"/>
                </a:bgClr>
              </a:patt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18288" tIns="19050" rIns="18288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DA!$A$5:$A$16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DA!$D$5:$D$16</c:f>
              <c:numCache>
                <c:formatCode>0.0%</c:formatCode>
                <c:ptCount val="12"/>
                <c:pt idx="0">
                  <c:v>8.3153245681169607E-2</c:v>
                </c:pt>
                <c:pt idx="1">
                  <c:v>9.7000000000000003E-2</c:v>
                </c:pt>
                <c:pt idx="2">
                  <c:v>8.5000000000000006E-2</c:v>
                </c:pt>
                <c:pt idx="3">
                  <c:v>8.7999999999999995E-2</c:v>
                </c:pt>
                <c:pt idx="4">
                  <c:v>9.9000000000000005E-2</c:v>
                </c:pt>
                <c:pt idx="5">
                  <c:v>0.10199999999999999</c:v>
                </c:pt>
                <c:pt idx="6">
                  <c:v>7.1999999999999995E-2</c:v>
                </c:pt>
                <c:pt idx="7">
                  <c:v>5.6000000000000001E-2</c:v>
                </c:pt>
                <c:pt idx="8">
                  <c:v>7.2999999999999995E-2</c:v>
                </c:pt>
                <c:pt idx="9">
                  <c:v>7.4999999999999997E-2</c:v>
                </c:pt>
                <c:pt idx="10">
                  <c:v>8.5999999999999993E-2</c:v>
                </c:pt>
                <c:pt idx="11">
                  <c:v>8.2000000000000003E-2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DA!$E$4</c:f>
              <c:strCache>
                <c:ptCount val="1"/>
                <c:pt idx="0">
                  <c:v>2014</c:v>
                </c:pt>
              </c:strCache>
            </c:strRef>
          </c:tx>
          <c:spPr>
            <a:ln w="34925" cap="rnd">
              <a:solidFill>
                <a:srgbClr val="FFC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diamond"/>
            <c:size val="4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9678655032984638E-3"/>
                  <c:y val="-3.4272614657345046E-2"/>
                </c:manualLayout>
              </c:layout>
              <c:spPr>
                <a:pattFill prst="dkUpDiag">
                  <a:fgClr>
                    <a:sysClr val="window" lastClr="FFFFFF">
                      <a:lumMod val="95000"/>
                    </a:sysClr>
                  </a:fgClr>
                  <a:bgClr>
                    <a:sysClr val="window" lastClr="FFFFFF"/>
                  </a:bgClr>
                </a:patt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18288" tIns="19050" rIns="18288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18288" tIns="19050" rIns="18288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DA!$A$5:$A$16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DA!$E$5:$E$16</c:f>
              <c:numCache>
                <c:formatCode>0.0%</c:formatCode>
                <c:ptCount val="12"/>
                <c:pt idx="0">
                  <c:v>8.6999999999999994E-2</c:v>
                </c:pt>
                <c:pt idx="1">
                  <c:v>0.1</c:v>
                </c:pt>
                <c:pt idx="2">
                  <c:v>0.09</c:v>
                </c:pt>
                <c:pt idx="3">
                  <c:v>0.104</c:v>
                </c:pt>
                <c:pt idx="4">
                  <c:v>9.0999999999999998E-2</c:v>
                </c:pt>
                <c:pt idx="5">
                  <c:v>0.123</c:v>
                </c:pt>
                <c:pt idx="6">
                  <c:v>6.6000000000000003E-2</c:v>
                </c:pt>
                <c:pt idx="7">
                  <c:v>0.06</c:v>
                </c:pt>
                <c:pt idx="8">
                  <c:v>7.0000000000000007E-2</c:v>
                </c:pt>
                <c:pt idx="9">
                  <c:v>6.3399999999999998E-2</c:v>
                </c:pt>
                <c:pt idx="10">
                  <c:v>7.7928974131000001E-2</c:v>
                </c:pt>
                <c:pt idx="11">
                  <c:v>6.1898049561999999E-2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DA!$F$4</c:f>
              <c:strCache>
                <c:ptCount val="1"/>
                <c:pt idx="0">
                  <c:v>2015</c:v>
                </c:pt>
              </c:strCache>
            </c:strRef>
          </c:tx>
          <c:spPr>
            <a:ln w="34925" cap="rnd">
              <a:solidFill>
                <a:srgbClr val="C0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triangle"/>
            <c:size val="4"/>
            <c:spPr>
              <a:gradFill rotWithShape="1">
                <a:gsLst>
                  <a:gs pos="0">
                    <a:schemeClr val="accent2">
                      <a:shade val="76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76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7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2">
                    <a:shade val="76000"/>
                  </a:schemeClr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9654299969260598E-3"/>
                  <c:y val="-8.1121386725393499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2015</a:t>
                    </a:r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18288" tIns="19050" rIns="18288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DA!$A$5:$A$16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DA!$F$5:$F$16</c:f>
              <c:numCache>
                <c:formatCode>0.0%</c:formatCode>
                <c:ptCount val="12"/>
                <c:pt idx="0">
                  <c:v>5.7512167884000001E-2</c:v>
                </c:pt>
                <c:pt idx="1">
                  <c:v>8.5164281761999999E-2</c:v>
                </c:pt>
                <c:pt idx="2">
                  <c:v>7.0800000000000002E-2</c:v>
                </c:pt>
                <c:pt idx="3">
                  <c:v>7.2300000000000003E-2</c:v>
                </c:pt>
                <c:pt idx="4">
                  <c:v>7.6300000000000007E-2</c:v>
                </c:pt>
                <c:pt idx="5">
                  <c:v>5.6399999999999999E-2</c:v>
                </c:pt>
                <c:pt idx="6">
                  <c:v>4.7199999999999999E-2</c:v>
                </c:pt>
                <c:pt idx="7">
                  <c:v>4.4499999999999998E-2</c:v>
                </c:pt>
                <c:pt idx="8">
                  <c:v>5.0099999999999999E-2</c:v>
                </c:pt>
                <c:pt idx="9">
                  <c:v>5.0299999999999997E-2</c:v>
                </c:pt>
                <c:pt idx="10">
                  <c:v>6.6799999999999998E-2</c:v>
                </c:pt>
                <c:pt idx="11">
                  <c:v>7.1900000000000006E-2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DA!$G$4</c:f>
              <c:strCache>
                <c:ptCount val="1"/>
                <c:pt idx="0">
                  <c:v>2016</c:v>
                </c:pt>
              </c:strCache>
            </c:strRef>
          </c:tx>
          <c:spPr>
            <a:ln w="34925" cap="rnd">
              <a:solidFill>
                <a:sysClr val="windowText" lastClr="00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3"/>
              <c:layout>
                <c:manualLayout>
                  <c:x val="-2.4199711522546168E-2"/>
                  <c:y val="-5.023106288929073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18288" tIns="18288" rIns="18288" bIns="18288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1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DA!$G$5:$G$16</c:f>
              <c:numCache>
                <c:formatCode>0.0%</c:formatCode>
                <c:ptCount val="12"/>
                <c:pt idx="0">
                  <c:v>6.0343295695999999E-2</c:v>
                </c:pt>
                <c:pt idx="1">
                  <c:v>5.6734688010999998E-2</c:v>
                </c:pt>
                <c:pt idx="2">
                  <c:v>6.7110660779000006E-2</c:v>
                </c:pt>
                <c:pt idx="3">
                  <c:v>5.9616413729999998E-2</c:v>
                </c:pt>
                <c:pt idx="4">
                  <c:v>6.8772283377000004E-2</c:v>
                </c:pt>
                <c:pt idx="5">
                  <c:v>5.2290476092E-2</c:v>
                </c:pt>
                <c:pt idx="6">
                  <c:v>5.6239768999000003E-2</c:v>
                </c:pt>
                <c:pt idx="7">
                  <c:v>5.7811067144999999E-2</c:v>
                </c:pt>
                <c:pt idx="8">
                  <c:v>5.0999999999999997E-2</c:v>
                </c:pt>
                <c:pt idx="9">
                  <c:v>0.04</c:v>
                </c:pt>
                <c:pt idx="10">
                  <c:v>5.2999999999999999E-2</c:v>
                </c:pt>
                <c:pt idx="11">
                  <c:v>5.2999999999999999E-2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DA!$H$4</c:f>
              <c:strCache>
                <c:ptCount val="1"/>
                <c:pt idx="0">
                  <c:v>2017</c:v>
                </c:pt>
              </c:strCache>
            </c:strRef>
          </c:tx>
          <c:spPr>
            <a:ln w="34925" cap="rnd">
              <a:solidFill>
                <a:schemeClr val="accent2">
                  <a:shade val="50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50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50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5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2">
                    <a:shade val="50000"/>
                  </a:schemeClr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elete val="1"/>
          </c:dLbls>
          <c:val>
            <c:numRef>
              <c:f>DA!$H$5:$H$16</c:f>
              <c:numCache>
                <c:formatCode>General</c:formatCode>
                <c:ptCount val="12"/>
                <c:pt idx="0" formatCode="0.0%">
                  <c:v>6.5000000000000002E-2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68417304"/>
        <c:axId val="576696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DA!$C$4</c15:sqref>
                        </c15:formulaRef>
                      </c:ext>
                    </c:extLst>
                    <c:strCache>
                      <c:ptCount val="1"/>
                      <c:pt idx="0">
                        <c:v>2012</c:v>
                      </c:pt>
                    </c:strCache>
                  </c:strRef>
                </c:tx>
                <c:spPr>
                  <a:ln w="34925" cap="rnd">
                    <a:solidFill>
                      <a:schemeClr val="accent2">
                        <a:tint val="50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circle"/>
                  <c:size val="6"/>
                  <c:spPr>
                    <a:gradFill rotWithShape="1">
                      <a:gsLst>
                        <a:gs pos="0">
                          <a:schemeClr val="accent2">
                            <a:tint val="54000"/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tint val="54000"/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tint val="54000"/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 w="9525">
                      <a:solidFill>
                        <a:schemeClr val="accent2">
                          <a:tint val="54000"/>
                        </a:schemeClr>
                      </a:solidFill>
                      <a:round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DA!$A$5:$A$16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DA!$C$5:$C$16</c15:sqref>
                        </c15:formulaRef>
                      </c:ext>
                    </c:extLst>
                    <c:numCache>
                      <c:formatCode>0.0%</c:formatCode>
                      <c:ptCount val="12"/>
                      <c:pt idx="0">
                        <c:v>8.2940515415101765E-2</c:v>
                      </c:pt>
                      <c:pt idx="1">
                        <c:v>0.10310520060503477</c:v>
                      </c:pt>
                      <c:pt idx="2">
                        <c:v>9.178810326835303E-2</c:v>
                      </c:pt>
                      <c:pt idx="3">
                        <c:v>0.1</c:v>
                      </c:pt>
                      <c:pt idx="4">
                        <c:v>0.10199999999999999</c:v>
                      </c:pt>
                      <c:pt idx="5">
                        <c:v>0.10662550384878562</c:v>
                      </c:pt>
                      <c:pt idx="6">
                        <c:v>6.5000000000000002E-2</c:v>
                      </c:pt>
                      <c:pt idx="7">
                        <c:v>6.9001047320637707E-2</c:v>
                      </c:pt>
                      <c:pt idx="8">
                        <c:v>7.8E-2</c:v>
                      </c:pt>
                      <c:pt idx="9">
                        <c:v>0.08</c:v>
                      </c:pt>
                      <c:pt idx="10">
                        <c:v>6.2E-2</c:v>
                      </c:pt>
                      <c:pt idx="11">
                        <c:v>8.1000000000000003E-2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268417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FFFFFF">
                  <a:lumMod val="50000"/>
                </a:srgbClr>
              </a:solidFill>
              <a:round/>
            </a:ln>
            <a:effectLst/>
          </c:spPr>
        </c:majorGridlines>
        <c:numFmt formatCode="mmm" sourceLinked="0"/>
        <c:majorTickMark val="none"/>
        <c:minorTickMark val="none"/>
        <c:tickLblPos val="nextTo"/>
        <c:spPr>
          <a:noFill/>
          <a:ln w="12700" cap="flat" cmpd="sng" algn="ctr">
            <a:solidFill>
              <a:srgbClr val="FFFFFF">
                <a:lumMod val="5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66968"/>
        <c:crosses val="autoZero"/>
        <c:auto val="1"/>
        <c:lblAlgn val="ctr"/>
        <c:lblOffset val="100"/>
        <c:noMultiLvlLbl val="0"/>
      </c:catAx>
      <c:valAx>
        <c:axId val="5766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FFFF">
                  <a:lumMod val="50000"/>
                </a:srgb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baseline="0">
                    <a:solidFill>
                      <a:schemeClr val="tx1"/>
                    </a:solidFill>
                  </a:rPr>
                  <a:t>MAPE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in"/>
        <c:tickLblPos val="nextTo"/>
        <c:spPr>
          <a:noFill/>
          <a:ln>
            <a:solidFill>
              <a:srgbClr val="FFFFFF">
                <a:lumMod val="50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417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sm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cap="small" baseline="0">
                <a:solidFill>
                  <a:schemeClr val="tx1"/>
                </a:solidFill>
              </a:rPr>
              <a:t>Hour Ahead Wind Forecast Performance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sm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HA!$D$4</c:f>
              <c:strCache>
                <c:ptCount val="1"/>
                <c:pt idx="0">
                  <c:v>2013</c:v>
                </c:pt>
              </c:strCache>
            </c:strRef>
          </c:tx>
          <c:spPr>
            <a:ln w="34925" cap="rnd">
              <a:solidFill>
                <a:srgbClr val="003764">
                  <a:lumMod val="50000"/>
                  <a:lumOff val="50000"/>
                </a:srgb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square"/>
            <c:size val="4"/>
            <c:spPr>
              <a:gradFill rotWithShape="1">
                <a:gsLst>
                  <a:gs pos="0">
                    <a:srgbClr val="F79646">
                      <a:lumMod val="75000"/>
                    </a:srgbClr>
                  </a:gs>
                  <a:gs pos="80000">
                    <a:srgbClr val="C0504D">
                      <a:tint val="77000"/>
                      <a:shade val="93000"/>
                      <a:satMod val="130000"/>
                    </a:srgbClr>
                  </a:gs>
                  <a:gs pos="100000">
                    <a:srgbClr val="C0504D">
                      <a:tint val="7700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>
                <a:noFill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1450968894845589E-2"/>
                  <c:y val="-7.8747192482207962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2013</a:t>
                    </a:r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18288" tIns="19050" rIns="18288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HA!$A$5:$A$16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HA!$D$5:$D$16</c:f>
              <c:numCache>
                <c:formatCode>0.0%</c:formatCode>
                <c:ptCount val="12"/>
                <c:pt idx="0">
                  <c:v>5.0452721993379163E-2</c:v>
                </c:pt>
                <c:pt idx="1">
                  <c:v>5.7000000000000002E-2</c:v>
                </c:pt>
                <c:pt idx="2">
                  <c:v>5.7000000000000002E-2</c:v>
                </c:pt>
                <c:pt idx="3">
                  <c:v>5.5E-2</c:v>
                </c:pt>
                <c:pt idx="4">
                  <c:v>6.3E-2</c:v>
                </c:pt>
                <c:pt idx="5">
                  <c:v>6.7000000000000004E-2</c:v>
                </c:pt>
                <c:pt idx="6">
                  <c:v>4.7E-2</c:v>
                </c:pt>
                <c:pt idx="7">
                  <c:v>3.9E-2</c:v>
                </c:pt>
                <c:pt idx="8">
                  <c:v>4.4999999999999998E-2</c:v>
                </c:pt>
                <c:pt idx="9">
                  <c:v>4.8000000000000001E-2</c:v>
                </c:pt>
                <c:pt idx="10">
                  <c:v>5.7000000000000002E-2</c:v>
                </c:pt>
                <c:pt idx="11">
                  <c:v>5.2999999999999999E-2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HA!$E$4</c:f>
              <c:strCache>
                <c:ptCount val="1"/>
                <c:pt idx="0">
                  <c:v>2014</c:v>
                </c:pt>
              </c:strCache>
            </c:strRef>
          </c:tx>
          <c:spPr>
            <a:ln w="34925" cap="rnd">
              <a:solidFill>
                <a:srgbClr val="FFC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square"/>
            <c:size val="4"/>
            <c:spPr>
              <a:gradFill rotWithShape="1">
                <a:gsLst>
                  <a:gs pos="0">
                    <a:srgbClr val="F79646">
                      <a:lumMod val="75000"/>
                    </a:srgbClr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>
                <a:noFill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Pt>
            <c:idx val="11"/>
            <c:marker>
              <c:symbol val="square"/>
              <c:size val="4"/>
              <c:spPr>
                <a:gradFill rotWithShape="1">
                  <a:gsLst>
                    <a:gs pos="0">
                      <a:srgbClr val="F79646">
                        <a:lumMod val="75000"/>
                      </a:srgbClr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 w="9525">
                  <a:noFill/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4.2633342707161601E-3"/>
                  <c:y val="-4.2595919695516092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2014</a:t>
                    </a:r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18288" tIns="19050" rIns="18288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HA!$A$5:$A$16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HA!$E$5:$E$16</c:f>
              <c:numCache>
                <c:formatCode>0.0%</c:formatCode>
                <c:ptCount val="12"/>
                <c:pt idx="0">
                  <c:v>5.8000000000000003E-2</c:v>
                </c:pt>
                <c:pt idx="1">
                  <c:v>0.06</c:v>
                </c:pt>
                <c:pt idx="2">
                  <c:v>5.8000000000000003E-2</c:v>
                </c:pt>
                <c:pt idx="3">
                  <c:v>6.4000000000000001E-2</c:v>
                </c:pt>
                <c:pt idx="4">
                  <c:v>5.8000000000000003E-2</c:v>
                </c:pt>
                <c:pt idx="5">
                  <c:v>6.0999999999999999E-2</c:v>
                </c:pt>
                <c:pt idx="6">
                  <c:v>5.0999999999999997E-2</c:v>
                </c:pt>
                <c:pt idx="7">
                  <c:v>4.2000000000000003E-2</c:v>
                </c:pt>
                <c:pt idx="8">
                  <c:v>4.5999999999999999E-2</c:v>
                </c:pt>
                <c:pt idx="9">
                  <c:v>4.7300000000000002E-2</c:v>
                </c:pt>
                <c:pt idx="10">
                  <c:v>5.5271220422999999E-2</c:v>
                </c:pt>
                <c:pt idx="11">
                  <c:v>3.7479596306E-2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HA!$F$4</c:f>
              <c:strCache>
                <c:ptCount val="1"/>
                <c:pt idx="0">
                  <c:v>2015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square"/>
            <c:size val="4"/>
            <c:spPr>
              <a:gradFill rotWithShape="1">
                <a:gsLst>
                  <a:gs pos="0">
                    <a:srgbClr val="F79646">
                      <a:lumMod val="75000"/>
                    </a:srgbClr>
                  </a:gs>
                  <a:gs pos="80000">
                    <a:srgbClr val="C0504D">
                      <a:shade val="76000"/>
                      <a:shade val="93000"/>
                      <a:satMod val="130000"/>
                    </a:srgbClr>
                  </a:gs>
                  <a:gs pos="100000">
                    <a:srgbClr val="C0504D">
                      <a:shade val="7600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>
                <a:noFill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7892294713149943E-4"/>
                  <c:y val="-8.3336021919864556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2015</a:t>
                    </a:r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18288" tIns="18288" rIns="18288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HA!$A$5:$A$16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HA!$F$5:$F$16</c:f>
              <c:numCache>
                <c:formatCode>0.00%</c:formatCode>
                <c:ptCount val="12"/>
                <c:pt idx="0">
                  <c:v>3.5479103469000003E-2</c:v>
                </c:pt>
                <c:pt idx="1">
                  <c:v>4.4577450125000001E-2</c:v>
                </c:pt>
                <c:pt idx="2">
                  <c:v>3.5999999999999997E-2</c:v>
                </c:pt>
                <c:pt idx="3">
                  <c:v>5.0999999999999997E-2</c:v>
                </c:pt>
                <c:pt idx="4">
                  <c:v>5.2299999999999999E-2</c:v>
                </c:pt>
                <c:pt idx="5">
                  <c:v>3.95E-2</c:v>
                </c:pt>
                <c:pt idx="6">
                  <c:v>3.39E-2</c:v>
                </c:pt>
                <c:pt idx="7">
                  <c:v>3.3599999999999998E-2</c:v>
                </c:pt>
                <c:pt idx="8">
                  <c:v>2.8400000000000002E-2</c:v>
                </c:pt>
                <c:pt idx="9">
                  <c:v>3.8399999999999997E-2</c:v>
                </c:pt>
                <c:pt idx="10">
                  <c:v>4.0099999999999997E-2</c:v>
                </c:pt>
                <c:pt idx="11">
                  <c:v>4.4699999999999997E-2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HA!$G$4</c:f>
              <c:strCache>
                <c:ptCount val="1"/>
                <c:pt idx="0">
                  <c:v>2016</c:v>
                </c:pt>
              </c:strCache>
            </c:strRef>
          </c:tx>
          <c:spPr>
            <a:ln w="34925" cap="rnd">
              <a:solidFill>
                <a:sysClr val="windowText" lastClr="00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none" lIns="18288" tIns="18288" rIns="18288" bIns="18288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1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HA!$A$5:$A$16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HA!$G$5:$G$16</c:f>
              <c:numCache>
                <c:formatCode>0.00%</c:formatCode>
                <c:ptCount val="12"/>
                <c:pt idx="0">
                  <c:v>3.8364296979999997E-2</c:v>
                </c:pt>
                <c:pt idx="1">
                  <c:v>3.5248709199E-2</c:v>
                </c:pt>
                <c:pt idx="2">
                  <c:v>3.8072479045000003E-2</c:v>
                </c:pt>
                <c:pt idx="3">
                  <c:v>4.2558540939000002E-2</c:v>
                </c:pt>
                <c:pt idx="4">
                  <c:v>4.5081637467000002E-2</c:v>
                </c:pt>
                <c:pt idx="5">
                  <c:v>3.8762443814E-2</c:v>
                </c:pt>
                <c:pt idx="6">
                  <c:v>3.6362069519E-2</c:v>
                </c:pt>
                <c:pt idx="7">
                  <c:v>3.9762673850999998E-2</c:v>
                </c:pt>
                <c:pt idx="8">
                  <c:v>3.4000000000000002E-2</c:v>
                </c:pt>
                <c:pt idx="9">
                  <c:v>2.7E-2</c:v>
                </c:pt>
                <c:pt idx="10">
                  <c:v>3.5000000000000003E-2</c:v>
                </c:pt>
                <c:pt idx="11">
                  <c:v>3.3000000000000002E-2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HA!$H$4</c:f>
              <c:strCache>
                <c:ptCount val="1"/>
                <c:pt idx="0">
                  <c:v>2017</c:v>
                </c:pt>
              </c:strCache>
            </c:strRef>
          </c:tx>
          <c:spPr>
            <a:ln w="34925" cap="rnd">
              <a:solidFill>
                <a:schemeClr val="accent2">
                  <a:shade val="50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square"/>
            <c:size val="4"/>
            <c:spPr>
              <a:gradFill rotWithShape="1">
                <a:gsLst>
                  <a:gs pos="0">
                    <a:schemeClr val="accent2">
                      <a:shade val="50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50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5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2">
                    <a:shade val="50000"/>
                  </a:schemeClr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elete val="1"/>
          </c:dLbls>
          <c:val>
            <c:numRef>
              <c:f>HA!$H$5:$H$16</c:f>
              <c:numCache>
                <c:formatCode>General</c:formatCode>
                <c:ptCount val="12"/>
                <c:pt idx="0" formatCode="0.00%">
                  <c:v>4.1000000000000002E-2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68756912"/>
        <c:axId val="15196884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HA!$C$4</c15:sqref>
                        </c15:formulaRef>
                      </c:ext>
                    </c:extLst>
                    <c:strCache>
                      <c:ptCount val="1"/>
                      <c:pt idx="0">
                        <c:v>2012</c:v>
                      </c:pt>
                    </c:strCache>
                  </c:strRef>
                </c:tx>
                <c:spPr>
                  <a:ln w="34925" cap="rnd">
                    <a:solidFill>
                      <a:schemeClr val="accent2">
                        <a:tint val="50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ormulaRef>
                          <c15:sqref>HA!$A$5:$A$16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HA!$C$5:$C$16</c15:sqref>
                        </c15:formulaRef>
                      </c:ext>
                    </c:extLst>
                    <c:numCache>
                      <c:formatCode>0.0%</c:formatCode>
                      <c:ptCount val="12"/>
                      <c:pt idx="0">
                        <c:v>6.7383300189011924E-2</c:v>
                      </c:pt>
                      <c:pt idx="1">
                        <c:v>7.3831751420969746E-2</c:v>
                      </c:pt>
                      <c:pt idx="2">
                        <c:v>6.3181828954260763E-2</c:v>
                      </c:pt>
                      <c:pt idx="3">
                        <c:v>6.0999999999999999E-2</c:v>
                      </c:pt>
                      <c:pt idx="4">
                        <c:v>6.5000000000000002E-2</c:v>
                      </c:pt>
                      <c:pt idx="5">
                        <c:v>6.0326389799371688E-2</c:v>
                      </c:pt>
                      <c:pt idx="6">
                        <c:v>4.9000000000000002E-2</c:v>
                      </c:pt>
                      <c:pt idx="7">
                        <c:v>4.9534062300960198E-2</c:v>
                      </c:pt>
                      <c:pt idx="8">
                        <c:v>4.2999999999999997E-2</c:v>
                      </c:pt>
                      <c:pt idx="9">
                        <c:v>0.05</c:v>
                      </c:pt>
                      <c:pt idx="10">
                        <c:v>4.1000000000000002E-2</c:v>
                      </c:pt>
                      <c:pt idx="11">
                        <c:v>5.3999999999999999E-2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268756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FFFFFF">
                  <a:lumMod val="50000"/>
                </a:srgbClr>
              </a:solidFill>
              <a:round/>
            </a:ln>
            <a:effectLst/>
          </c:spPr>
        </c:majorGridlines>
        <c:numFmt formatCode="mmm" sourceLinked="0"/>
        <c:majorTickMark val="none"/>
        <c:minorTickMark val="none"/>
        <c:tickLblPos val="nextTo"/>
        <c:spPr>
          <a:noFill/>
          <a:ln w="12700" cap="flat" cmpd="sng" algn="ctr">
            <a:solidFill>
              <a:srgbClr val="FFFFFF">
                <a:lumMod val="5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968848"/>
        <c:crosses val="autoZero"/>
        <c:auto val="1"/>
        <c:lblAlgn val="ctr"/>
        <c:lblOffset val="100"/>
        <c:noMultiLvlLbl val="0"/>
      </c:catAx>
      <c:valAx>
        <c:axId val="151968848"/>
        <c:scaling>
          <c:orientation val="minMax"/>
          <c:max val="8.0000000000000016E-2"/>
          <c:min val="0"/>
        </c:scaling>
        <c:delete val="0"/>
        <c:axPos val="l"/>
        <c:majorGridlines>
          <c:spPr>
            <a:ln w="9525" cap="flat" cmpd="sng" algn="ctr">
              <a:solidFill>
                <a:srgbClr val="FFFFFF">
                  <a:lumMod val="50000"/>
                </a:srgb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baseline="0">
                    <a:solidFill>
                      <a:schemeClr val="tx1"/>
                    </a:solidFill>
                  </a:rPr>
                  <a:t>MAPE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in"/>
        <c:tickLblPos val="nextTo"/>
        <c:spPr>
          <a:noFill/>
          <a:ln>
            <a:solidFill>
              <a:srgbClr val="FFFFFF">
                <a:lumMod val="50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75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3"/>
          <c:order val="3"/>
          <c:tx>
            <c:strRef>
              <c:f>'west wind'!$G$1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val>
            <c:numRef>
              <c:f>'west wind'!$G$2:$G$649</c:f>
              <c:numCache>
                <c:formatCode>#,##0.0</c:formatCode>
                <c:ptCount val="24"/>
                <c:pt idx="0">
                  <c:v>7865.3507309077704</c:v>
                </c:pt>
                <c:pt idx="1">
                  <c:v>7646.6356548509202</c:v>
                </c:pt>
                <c:pt idx="2">
                  <c:v>6801.57406476906</c:v>
                </c:pt>
                <c:pt idx="3">
                  <c:v>6307.5273789642197</c:v>
                </c:pt>
                <c:pt idx="4">
                  <c:v>6020.2045093446905</c:v>
                </c:pt>
                <c:pt idx="5">
                  <c:v>5286.6219371341303</c:v>
                </c:pt>
                <c:pt idx="6">
                  <c:v>4454.0161372352604</c:v>
                </c:pt>
                <c:pt idx="7">
                  <c:v>3321.1008218832299</c:v>
                </c:pt>
                <c:pt idx="8">
                  <c:v>2778.0337354144899</c:v>
                </c:pt>
                <c:pt idx="9">
                  <c:v>2624.9520782269801</c:v>
                </c:pt>
                <c:pt idx="10">
                  <c:v>2583.4336609653801</c:v>
                </c:pt>
                <c:pt idx="11">
                  <c:v>2355.4930069562301</c:v>
                </c:pt>
                <c:pt idx="12">
                  <c:v>2500.96485549313</c:v>
                </c:pt>
                <c:pt idx="13">
                  <c:v>2498.3769188279398</c:v>
                </c:pt>
                <c:pt idx="14">
                  <c:v>2484.4903251884298</c:v>
                </c:pt>
                <c:pt idx="15">
                  <c:v>2361.5218975518101</c:v>
                </c:pt>
                <c:pt idx="16">
                  <c:v>2535.1282302469799</c:v>
                </c:pt>
                <c:pt idx="17">
                  <c:v>2631.36711473388</c:v>
                </c:pt>
                <c:pt idx="18">
                  <c:v>2531.1997483779001</c:v>
                </c:pt>
                <c:pt idx="19">
                  <c:v>2653.4097556295001</c:v>
                </c:pt>
                <c:pt idx="20">
                  <c:v>2602.30419302989</c:v>
                </c:pt>
                <c:pt idx="21">
                  <c:v>2520.27173806056</c:v>
                </c:pt>
                <c:pt idx="22">
                  <c:v>2518.23184543353</c:v>
                </c:pt>
                <c:pt idx="23">
                  <c:v>2541.42595317734</c:v>
                </c:pt>
              </c:numCache>
            </c:numRef>
          </c:val>
        </c:ser>
        <c:ser>
          <c:idx val="4"/>
          <c:order val="4"/>
          <c:tx>
            <c:strRef>
              <c:f>'west wind'!$H$1</c:f>
              <c:strCache>
                <c:ptCount val="1"/>
                <c:pt idx="0">
                  <c:v>Forecast Error</c:v>
                </c:pt>
              </c:strCache>
            </c:strRef>
          </c:tx>
          <c:spPr>
            <a:pattFill prst="pct10">
              <a:fgClr>
                <a:srgbClr val="C00000"/>
              </a:fgClr>
              <a:bgClr>
                <a:srgbClr val="FFE7E7"/>
              </a:bgClr>
            </a:pattFill>
            <a:ln>
              <a:noFill/>
            </a:ln>
            <a:effectLst/>
          </c:spPr>
          <c:val>
            <c:numRef>
              <c:f>'west wind'!$H$2:$H$649</c:f>
              <c:numCache>
                <c:formatCode>#,##0.0</c:formatCode>
                <c:ptCount val="24"/>
                <c:pt idx="0">
                  <c:v>744.74926909222995</c:v>
                </c:pt>
                <c:pt idx="1">
                  <c:v>513.36434514907978</c:v>
                </c:pt>
                <c:pt idx="2">
                  <c:v>1051.2259352309402</c:v>
                </c:pt>
                <c:pt idx="3">
                  <c:v>1802.2726210357805</c:v>
                </c:pt>
                <c:pt idx="4">
                  <c:v>2013.5954906553097</c:v>
                </c:pt>
                <c:pt idx="5">
                  <c:v>2143.0780628658695</c:v>
                </c:pt>
                <c:pt idx="6">
                  <c:v>2520.7838627647398</c:v>
                </c:pt>
                <c:pt idx="7">
                  <c:v>3561.7991781167698</c:v>
                </c:pt>
                <c:pt idx="8">
                  <c:v>3577.3662645855097</c:v>
                </c:pt>
                <c:pt idx="9">
                  <c:v>3342.4479217730195</c:v>
                </c:pt>
                <c:pt idx="10">
                  <c:v>2626.7663390346197</c:v>
                </c:pt>
                <c:pt idx="11">
                  <c:v>2308.0069930437699</c:v>
                </c:pt>
                <c:pt idx="12">
                  <c:v>1890.9351445068696</c:v>
                </c:pt>
                <c:pt idx="13">
                  <c:v>1300.32308117206</c:v>
                </c:pt>
                <c:pt idx="14">
                  <c:v>892.00967481157022</c:v>
                </c:pt>
                <c:pt idx="15">
                  <c:v>331.97810244818993</c:v>
                </c:pt>
                <c:pt idx="16">
                  <c:v>105.27176975302018</c:v>
                </c:pt>
                <c:pt idx="17">
                  <c:v>119.53288526612005</c:v>
                </c:pt>
                <c:pt idx="18">
                  <c:v>257.00025162209977</c:v>
                </c:pt>
                <c:pt idx="19">
                  <c:v>-47.80975562950016</c:v>
                </c:pt>
                <c:pt idx="20">
                  <c:v>30.995806970110152</c:v>
                </c:pt>
                <c:pt idx="21">
                  <c:v>-17.471738060559801</c:v>
                </c:pt>
                <c:pt idx="22">
                  <c:v>16.268154566470002</c:v>
                </c:pt>
                <c:pt idx="23">
                  <c:v>-159.32595317734012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388832"/>
        <c:axId val="111554952"/>
      </c:areaChart>
      <c:lineChart>
        <c:grouping val="standard"/>
        <c:varyColors val="0"/>
        <c:ser>
          <c:idx val="0"/>
          <c:order val="0"/>
          <c:tx>
            <c:strRef>
              <c:f>'west wind'!$D$1</c:f>
              <c:strCache>
                <c:ptCount val="1"/>
                <c:pt idx="0">
                  <c:v>STWPF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'west wind'!$D$2:$D$649</c:f>
              <c:numCache>
                <c:formatCode>#,##0.0</c:formatCode>
                <c:ptCount val="24"/>
                <c:pt idx="0">
                  <c:v>8661.5</c:v>
                </c:pt>
                <c:pt idx="1">
                  <c:v>8271.5</c:v>
                </c:pt>
                <c:pt idx="2">
                  <c:v>8100.7</c:v>
                </c:pt>
                <c:pt idx="3">
                  <c:v>8257.5</c:v>
                </c:pt>
                <c:pt idx="4">
                  <c:v>8174.6</c:v>
                </c:pt>
                <c:pt idx="5">
                  <c:v>7618.9</c:v>
                </c:pt>
                <c:pt idx="6">
                  <c:v>7110.7</c:v>
                </c:pt>
                <c:pt idx="7">
                  <c:v>7029.5</c:v>
                </c:pt>
                <c:pt idx="8">
                  <c:v>6523.6</c:v>
                </c:pt>
                <c:pt idx="9">
                  <c:v>6105.1</c:v>
                </c:pt>
                <c:pt idx="10">
                  <c:v>5367.5</c:v>
                </c:pt>
                <c:pt idx="11">
                  <c:v>4818</c:v>
                </c:pt>
                <c:pt idx="12">
                  <c:v>4487.6000000000004</c:v>
                </c:pt>
                <c:pt idx="13">
                  <c:v>4105.3</c:v>
                </c:pt>
                <c:pt idx="14">
                  <c:v>3466.5</c:v>
                </c:pt>
                <c:pt idx="15">
                  <c:v>2756.7</c:v>
                </c:pt>
                <c:pt idx="16">
                  <c:v>2706.7</c:v>
                </c:pt>
                <c:pt idx="17">
                  <c:v>2821.6</c:v>
                </c:pt>
                <c:pt idx="18">
                  <c:v>2863.2</c:v>
                </c:pt>
                <c:pt idx="19">
                  <c:v>2683</c:v>
                </c:pt>
                <c:pt idx="20">
                  <c:v>2744.5</c:v>
                </c:pt>
                <c:pt idx="21">
                  <c:v>2656.1</c:v>
                </c:pt>
                <c:pt idx="22">
                  <c:v>2626.4</c:v>
                </c:pt>
                <c:pt idx="23">
                  <c:v>2464.6999999999998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'west wind'!$E$1</c:f>
              <c:strCache>
                <c:ptCount val="1"/>
                <c:pt idx="0">
                  <c:v>Aggr COP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'west wind'!$E$2:$E$649</c:f>
              <c:numCache>
                <c:formatCode>#,##0.0</c:formatCode>
                <c:ptCount val="24"/>
                <c:pt idx="0">
                  <c:v>8610.1</c:v>
                </c:pt>
                <c:pt idx="1">
                  <c:v>8160</c:v>
                </c:pt>
                <c:pt idx="2">
                  <c:v>7852.8</c:v>
                </c:pt>
                <c:pt idx="3">
                  <c:v>8109.8</c:v>
                </c:pt>
                <c:pt idx="4">
                  <c:v>8033.8</c:v>
                </c:pt>
                <c:pt idx="5">
                  <c:v>7429.7</c:v>
                </c:pt>
                <c:pt idx="6">
                  <c:v>6974.8</c:v>
                </c:pt>
                <c:pt idx="7">
                  <c:v>6882.9</c:v>
                </c:pt>
                <c:pt idx="8">
                  <c:v>6355.4</c:v>
                </c:pt>
                <c:pt idx="9">
                  <c:v>5967.4</c:v>
                </c:pt>
                <c:pt idx="10">
                  <c:v>5210.2</c:v>
                </c:pt>
                <c:pt idx="11">
                  <c:v>4663.5</c:v>
                </c:pt>
                <c:pt idx="12">
                  <c:v>4391.8999999999996</c:v>
                </c:pt>
                <c:pt idx="13">
                  <c:v>3798.7</c:v>
                </c:pt>
                <c:pt idx="14">
                  <c:v>3376.5</c:v>
                </c:pt>
                <c:pt idx="15">
                  <c:v>2693.5</c:v>
                </c:pt>
                <c:pt idx="16">
                  <c:v>2640.4</c:v>
                </c:pt>
                <c:pt idx="17">
                  <c:v>2750.9</c:v>
                </c:pt>
                <c:pt idx="18">
                  <c:v>2788.2</c:v>
                </c:pt>
                <c:pt idx="19">
                  <c:v>2605.6</c:v>
                </c:pt>
                <c:pt idx="20">
                  <c:v>2633.3</c:v>
                </c:pt>
                <c:pt idx="21">
                  <c:v>2502.8000000000002</c:v>
                </c:pt>
                <c:pt idx="22">
                  <c:v>2534.5</c:v>
                </c:pt>
                <c:pt idx="23">
                  <c:v>2382.1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'west wind'!$F$1</c:f>
              <c:strCache>
                <c:ptCount val="1"/>
                <c:pt idx="0">
                  <c:v>RT Aggr Wind-Output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'west wind'!$F$2:$F$649</c:f>
              <c:numCache>
                <c:formatCode>#,##0.0</c:formatCode>
                <c:ptCount val="24"/>
                <c:pt idx="0">
                  <c:v>7865.3507309077704</c:v>
                </c:pt>
                <c:pt idx="1">
                  <c:v>7646.6356548509202</c:v>
                </c:pt>
                <c:pt idx="2">
                  <c:v>6801.57406476906</c:v>
                </c:pt>
                <c:pt idx="3">
                  <c:v>6307.5273789642197</c:v>
                </c:pt>
                <c:pt idx="4">
                  <c:v>6020.2045093446905</c:v>
                </c:pt>
                <c:pt idx="5">
                  <c:v>5286.6219371341303</c:v>
                </c:pt>
                <c:pt idx="6">
                  <c:v>4454.0161372352604</c:v>
                </c:pt>
                <c:pt idx="7">
                  <c:v>3321.1008218832299</c:v>
                </c:pt>
                <c:pt idx="8">
                  <c:v>2778.0337354144899</c:v>
                </c:pt>
                <c:pt idx="9">
                  <c:v>2624.9520782269801</c:v>
                </c:pt>
                <c:pt idx="10">
                  <c:v>2583.4336609653801</c:v>
                </c:pt>
                <c:pt idx="11">
                  <c:v>2355.4930069562301</c:v>
                </c:pt>
                <c:pt idx="12">
                  <c:v>2500.96485549313</c:v>
                </c:pt>
                <c:pt idx="13">
                  <c:v>2498.3769188279398</c:v>
                </c:pt>
                <c:pt idx="14">
                  <c:v>2484.4903251884298</c:v>
                </c:pt>
                <c:pt idx="15">
                  <c:v>2361.5218975518101</c:v>
                </c:pt>
                <c:pt idx="16">
                  <c:v>2535.1282302469799</c:v>
                </c:pt>
                <c:pt idx="17">
                  <c:v>2631.36711473388</c:v>
                </c:pt>
                <c:pt idx="18">
                  <c:v>2531.1997483779001</c:v>
                </c:pt>
                <c:pt idx="19">
                  <c:v>2653.4097556295001</c:v>
                </c:pt>
                <c:pt idx="20">
                  <c:v>2602.30419302989</c:v>
                </c:pt>
                <c:pt idx="21">
                  <c:v>2520.27173806056</c:v>
                </c:pt>
                <c:pt idx="22">
                  <c:v>2518.23184543353</c:v>
                </c:pt>
                <c:pt idx="23">
                  <c:v>2541.42595317734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388832"/>
        <c:axId val="111554952"/>
      </c:lineChart>
      <c:catAx>
        <c:axId val="15238883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554952"/>
        <c:crosses val="autoZero"/>
        <c:auto val="1"/>
        <c:lblAlgn val="ctr"/>
        <c:lblOffset val="100"/>
        <c:noMultiLvlLbl val="0"/>
      </c:catAx>
      <c:valAx>
        <c:axId val="111554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38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3"/>
          <c:order val="3"/>
          <c:tx>
            <c:strRef>
              <c:f>'Panhandle wind'!$G$1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val>
            <c:numRef>
              <c:f>'Panhandle wind'!$G$2:$G$649</c:f>
              <c:numCache>
                <c:formatCode>#,##0.0</c:formatCode>
                <c:ptCount val="24"/>
                <c:pt idx="0">
                  <c:v>867.71970462188699</c:v>
                </c:pt>
                <c:pt idx="1">
                  <c:v>1041.9444136683101</c:v>
                </c:pt>
                <c:pt idx="2">
                  <c:v>1175.5034967925601</c:v>
                </c:pt>
                <c:pt idx="3">
                  <c:v>1154.1900634603801</c:v>
                </c:pt>
                <c:pt idx="4">
                  <c:v>1219.0563063043901</c:v>
                </c:pt>
                <c:pt idx="5">
                  <c:v>1082.2886655336899</c:v>
                </c:pt>
                <c:pt idx="6">
                  <c:v>961.11616710605801</c:v>
                </c:pt>
                <c:pt idx="7">
                  <c:v>1026.0835552025801</c:v>
                </c:pt>
                <c:pt idx="8">
                  <c:v>1168.8839515008799</c:v>
                </c:pt>
                <c:pt idx="9">
                  <c:v>1214.56280259601</c:v>
                </c:pt>
                <c:pt idx="10">
                  <c:v>1001.23988197962</c:v>
                </c:pt>
                <c:pt idx="11">
                  <c:v>1050.3877480630099</c:v>
                </c:pt>
                <c:pt idx="12">
                  <c:v>1094.6042729667799</c:v>
                </c:pt>
                <c:pt idx="13">
                  <c:v>1067.7562842550101</c:v>
                </c:pt>
                <c:pt idx="14">
                  <c:v>1223.33688158427</c:v>
                </c:pt>
                <c:pt idx="15">
                  <c:v>1485.6316115422101</c:v>
                </c:pt>
                <c:pt idx="16">
                  <c:v>1183.83525257684</c:v>
                </c:pt>
                <c:pt idx="17">
                  <c:v>1184.2085034116201</c:v>
                </c:pt>
                <c:pt idx="18">
                  <c:v>1174.8981822962501</c:v>
                </c:pt>
                <c:pt idx="19">
                  <c:v>1058.96759474226</c:v>
                </c:pt>
                <c:pt idx="20">
                  <c:v>1070.7855073276301</c:v>
                </c:pt>
                <c:pt idx="21">
                  <c:v>1009.654036681</c:v>
                </c:pt>
                <c:pt idx="22">
                  <c:v>1249.76054246697</c:v>
                </c:pt>
                <c:pt idx="23">
                  <c:v>1271.5088013714501</c:v>
                </c:pt>
              </c:numCache>
            </c:numRef>
          </c:val>
        </c:ser>
        <c:ser>
          <c:idx val="4"/>
          <c:order val="4"/>
          <c:tx>
            <c:strRef>
              <c:f>'Panhandle wind'!$H$1</c:f>
              <c:strCache>
                <c:ptCount val="1"/>
                <c:pt idx="0">
                  <c:v>Forecast Error</c:v>
                </c:pt>
              </c:strCache>
            </c:strRef>
          </c:tx>
          <c:spPr>
            <a:pattFill prst="pct10">
              <a:fgClr>
                <a:srgbClr val="C00000"/>
              </a:fgClr>
              <a:bgClr>
                <a:srgbClr val="FFE7E7"/>
              </a:bgClr>
            </a:pattFill>
            <a:ln>
              <a:noFill/>
            </a:ln>
            <a:effectLst/>
          </c:spPr>
          <c:val>
            <c:numRef>
              <c:f>'Panhandle wind'!$H$2:$H$649</c:f>
              <c:numCache>
                <c:formatCode>#,##0.0</c:formatCode>
                <c:ptCount val="24"/>
                <c:pt idx="0">
                  <c:v>776.6802953781131</c:v>
                </c:pt>
                <c:pt idx="1">
                  <c:v>674.05558633168994</c:v>
                </c:pt>
                <c:pt idx="2">
                  <c:v>529.79650320743986</c:v>
                </c:pt>
                <c:pt idx="3">
                  <c:v>545.00993653961996</c:v>
                </c:pt>
                <c:pt idx="4">
                  <c:v>487.24369369560986</c:v>
                </c:pt>
                <c:pt idx="5">
                  <c:v>657.41133446631011</c:v>
                </c:pt>
                <c:pt idx="6">
                  <c:v>777.98383289394189</c:v>
                </c:pt>
                <c:pt idx="7">
                  <c:v>842.21644479741985</c:v>
                </c:pt>
                <c:pt idx="8">
                  <c:v>646.51604849912019</c:v>
                </c:pt>
                <c:pt idx="9">
                  <c:v>516.93719740399001</c:v>
                </c:pt>
                <c:pt idx="10">
                  <c:v>737.16011802038008</c:v>
                </c:pt>
                <c:pt idx="11">
                  <c:v>700.91225193699006</c:v>
                </c:pt>
                <c:pt idx="12">
                  <c:v>775.89572703322006</c:v>
                </c:pt>
                <c:pt idx="13">
                  <c:v>482.94371574498996</c:v>
                </c:pt>
                <c:pt idx="14">
                  <c:v>548.16311841572997</c:v>
                </c:pt>
                <c:pt idx="15">
                  <c:v>-120.63161154221007</c:v>
                </c:pt>
                <c:pt idx="16">
                  <c:v>115.86474742316</c:v>
                </c:pt>
                <c:pt idx="17">
                  <c:v>-63.808503411619995</c:v>
                </c:pt>
                <c:pt idx="18">
                  <c:v>33.10181770374993</c:v>
                </c:pt>
                <c:pt idx="19">
                  <c:v>448.03240525774004</c:v>
                </c:pt>
                <c:pt idx="20">
                  <c:v>386.0144926723699</c:v>
                </c:pt>
                <c:pt idx="21">
                  <c:v>431.64596331899997</c:v>
                </c:pt>
                <c:pt idx="22">
                  <c:v>161.03945753302992</c:v>
                </c:pt>
                <c:pt idx="23">
                  <c:v>157.19119862854996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967960"/>
        <c:axId val="271737760"/>
      </c:areaChart>
      <c:lineChart>
        <c:grouping val="standard"/>
        <c:varyColors val="0"/>
        <c:ser>
          <c:idx val="0"/>
          <c:order val="0"/>
          <c:tx>
            <c:strRef>
              <c:f>'Panhandle wind'!$D$1</c:f>
              <c:strCache>
                <c:ptCount val="1"/>
                <c:pt idx="0">
                  <c:v>STWPF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'Panhandle wind'!$D$2:$D$649</c:f>
              <c:numCache>
                <c:formatCode>#,##0.0</c:formatCode>
                <c:ptCount val="24"/>
                <c:pt idx="0">
                  <c:v>1718.3</c:v>
                </c:pt>
                <c:pt idx="1">
                  <c:v>1794.7</c:v>
                </c:pt>
                <c:pt idx="2">
                  <c:v>1748.8</c:v>
                </c:pt>
                <c:pt idx="3">
                  <c:v>1776.6</c:v>
                </c:pt>
                <c:pt idx="4">
                  <c:v>1811.9</c:v>
                </c:pt>
                <c:pt idx="5">
                  <c:v>1822.8</c:v>
                </c:pt>
                <c:pt idx="6">
                  <c:v>1819.2</c:v>
                </c:pt>
                <c:pt idx="7">
                  <c:v>1950.8</c:v>
                </c:pt>
                <c:pt idx="8">
                  <c:v>1899.9</c:v>
                </c:pt>
                <c:pt idx="9">
                  <c:v>1814.9</c:v>
                </c:pt>
                <c:pt idx="10">
                  <c:v>1821.7</c:v>
                </c:pt>
                <c:pt idx="11">
                  <c:v>1837</c:v>
                </c:pt>
                <c:pt idx="12">
                  <c:v>1957.6</c:v>
                </c:pt>
                <c:pt idx="13">
                  <c:v>1637.4</c:v>
                </c:pt>
                <c:pt idx="14">
                  <c:v>1825</c:v>
                </c:pt>
                <c:pt idx="15">
                  <c:v>1430.3</c:v>
                </c:pt>
                <c:pt idx="16">
                  <c:v>1364.9</c:v>
                </c:pt>
                <c:pt idx="17">
                  <c:v>1172.5999999999999</c:v>
                </c:pt>
                <c:pt idx="18">
                  <c:v>1260.2</c:v>
                </c:pt>
                <c:pt idx="19">
                  <c:v>1587.8</c:v>
                </c:pt>
                <c:pt idx="20">
                  <c:v>1537.5</c:v>
                </c:pt>
                <c:pt idx="21">
                  <c:v>1521.6</c:v>
                </c:pt>
                <c:pt idx="22">
                  <c:v>1491.9</c:v>
                </c:pt>
                <c:pt idx="23">
                  <c:v>1509.5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'Panhandle wind'!$E$1</c:f>
              <c:strCache>
                <c:ptCount val="1"/>
                <c:pt idx="0">
                  <c:v>Aggr COP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'Panhandle wind'!$E$2:$E$649</c:f>
              <c:numCache>
                <c:formatCode>#,##0.0</c:formatCode>
                <c:ptCount val="24"/>
                <c:pt idx="0">
                  <c:v>1644.4</c:v>
                </c:pt>
                <c:pt idx="1">
                  <c:v>1716</c:v>
                </c:pt>
                <c:pt idx="2">
                  <c:v>1705.3</c:v>
                </c:pt>
                <c:pt idx="3">
                  <c:v>1699.2</c:v>
                </c:pt>
                <c:pt idx="4">
                  <c:v>1706.3</c:v>
                </c:pt>
                <c:pt idx="5">
                  <c:v>1739.7</c:v>
                </c:pt>
                <c:pt idx="6">
                  <c:v>1739.1</c:v>
                </c:pt>
                <c:pt idx="7">
                  <c:v>1868.3</c:v>
                </c:pt>
                <c:pt idx="8">
                  <c:v>1815.4</c:v>
                </c:pt>
                <c:pt idx="9">
                  <c:v>1731.5</c:v>
                </c:pt>
                <c:pt idx="10">
                  <c:v>1738.4</c:v>
                </c:pt>
                <c:pt idx="11">
                  <c:v>1751.3</c:v>
                </c:pt>
                <c:pt idx="12">
                  <c:v>1870.5</c:v>
                </c:pt>
                <c:pt idx="13">
                  <c:v>1550.7</c:v>
                </c:pt>
                <c:pt idx="14">
                  <c:v>1771.5</c:v>
                </c:pt>
                <c:pt idx="15">
                  <c:v>1365</c:v>
                </c:pt>
                <c:pt idx="16">
                  <c:v>1299.7</c:v>
                </c:pt>
                <c:pt idx="17">
                  <c:v>1120.4000000000001</c:v>
                </c:pt>
                <c:pt idx="18">
                  <c:v>1208</c:v>
                </c:pt>
                <c:pt idx="19">
                  <c:v>1507</c:v>
                </c:pt>
                <c:pt idx="20">
                  <c:v>1456.8</c:v>
                </c:pt>
                <c:pt idx="21">
                  <c:v>1441.3</c:v>
                </c:pt>
                <c:pt idx="22">
                  <c:v>1410.8</c:v>
                </c:pt>
                <c:pt idx="23">
                  <c:v>1428.7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'Panhandle wind'!$F$1</c:f>
              <c:strCache>
                <c:ptCount val="1"/>
                <c:pt idx="0">
                  <c:v>RT Aggr Wind-Output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'Panhandle wind'!$F$2:$F$649</c:f>
              <c:numCache>
                <c:formatCode>#,##0.0</c:formatCode>
                <c:ptCount val="24"/>
                <c:pt idx="0">
                  <c:v>867.71970462188699</c:v>
                </c:pt>
                <c:pt idx="1">
                  <c:v>1041.9444136683101</c:v>
                </c:pt>
                <c:pt idx="2">
                  <c:v>1175.5034967925601</c:v>
                </c:pt>
                <c:pt idx="3">
                  <c:v>1154.1900634603801</c:v>
                </c:pt>
                <c:pt idx="4">
                  <c:v>1219.0563063043901</c:v>
                </c:pt>
                <c:pt idx="5">
                  <c:v>1082.2886655336899</c:v>
                </c:pt>
                <c:pt idx="6">
                  <c:v>961.11616710605801</c:v>
                </c:pt>
                <c:pt idx="7">
                  <c:v>1026.0835552025801</c:v>
                </c:pt>
                <c:pt idx="8">
                  <c:v>1168.8839515008799</c:v>
                </c:pt>
                <c:pt idx="9">
                  <c:v>1214.56280259601</c:v>
                </c:pt>
                <c:pt idx="10">
                  <c:v>1001.23988197962</c:v>
                </c:pt>
                <c:pt idx="11">
                  <c:v>1050.3877480630099</c:v>
                </c:pt>
                <c:pt idx="12">
                  <c:v>1094.6042729667799</c:v>
                </c:pt>
                <c:pt idx="13">
                  <c:v>1067.7562842550101</c:v>
                </c:pt>
                <c:pt idx="14">
                  <c:v>1223.33688158427</c:v>
                </c:pt>
                <c:pt idx="15">
                  <c:v>1485.6316115422101</c:v>
                </c:pt>
                <c:pt idx="16">
                  <c:v>1183.83525257684</c:v>
                </c:pt>
                <c:pt idx="17">
                  <c:v>1184.2085034116201</c:v>
                </c:pt>
                <c:pt idx="18">
                  <c:v>1174.8981822962501</c:v>
                </c:pt>
                <c:pt idx="19">
                  <c:v>1058.96759474226</c:v>
                </c:pt>
                <c:pt idx="20">
                  <c:v>1070.7855073276301</c:v>
                </c:pt>
                <c:pt idx="21">
                  <c:v>1009.654036681</c:v>
                </c:pt>
                <c:pt idx="22">
                  <c:v>1249.76054246697</c:v>
                </c:pt>
                <c:pt idx="23">
                  <c:v>1271.5088013714501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967960"/>
        <c:axId val="271737760"/>
      </c:lineChart>
      <c:catAx>
        <c:axId val="15096796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737760"/>
        <c:crosses val="autoZero"/>
        <c:auto val="1"/>
        <c:lblAlgn val="ctr"/>
        <c:lblOffset val="100"/>
        <c:noMultiLvlLbl val="0"/>
      </c:catAx>
      <c:valAx>
        <c:axId val="27173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967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West Wind Hour Ahead Summary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3"/>
          <c:order val="3"/>
          <c:tx>
            <c:strRef>
              <c:f>'west wind'!$G$1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val>
            <c:numRef>
              <c:f>'west wind'!$G$2:$G$649</c:f>
              <c:numCache>
                <c:formatCode>#,##0.0</c:formatCode>
                <c:ptCount val="24"/>
                <c:pt idx="0">
                  <c:v>7865.3507309077704</c:v>
                </c:pt>
                <c:pt idx="1">
                  <c:v>7646.6356548509202</c:v>
                </c:pt>
                <c:pt idx="2">
                  <c:v>6801.57406476906</c:v>
                </c:pt>
                <c:pt idx="3">
                  <c:v>6307.5273789642197</c:v>
                </c:pt>
                <c:pt idx="4">
                  <c:v>6020.2045093446905</c:v>
                </c:pt>
                <c:pt idx="5">
                  <c:v>5286.6219371341303</c:v>
                </c:pt>
                <c:pt idx="6">
                  <c:v>4454.0161372352604</c:v>
                </c:pt>
                <c:pt idx="7">
                  <c:v>3321.1008218832299</c:v>
                </c:pt>
                <c:pt idx="8">
                  <c:v>2778.0337354144899</c:v>
                </c:pt>
                <c:pt idx="9">
                  <c:v>2624.9520782269801</c:v>
                </c:pt>
                <c:pt idx="10">
                  <c:v>2583.4336609653801</c:v>
                </c:pt>
                <c:pt idx="11">
                  <c:v>2355.4930069562301</c:v>
                </c:pt>
                <c:pt idx="12">
                  <c:v>2500.96485549313</c:v>
                </c:pt>
                <c:pt idx="13">
                  <c:v>2498.3769188279398</c:v>
                </c:pt>
                <c:pt idx="14">
                  <c:v>2484.4903251884298</c:v>
                </c:pt>
                <c:pt idx="15">
                  <c:v>2361.5218975518101</c:v>
                </c:pt>
                <c:pt idx="16">
                  <c:v>2535.1282302469799</c:v>
                </c:pt>
                <c:pt idx="17">
                  <c:v>2631.36711473388</c:v>
                </c:pt>
                <c:pt idx="18">
                  <c:v>2531.1997483779001</c:v>
                </c:pt>
                <c:pt idx="19">
                  <c:v>2653.4097556295001</c:v>
                </c:pt>
                <c:pt idx="20">
                  <c:v>2602.30419302989</c:v>
                </c:pt>
                <c:pt idx="21">
                  <c:v>2520.27173806056</c:v>
                </c:pt>
                <c:pt idx="22">
                  <c:v>2518.23184543353</c:v>
                </c:pt>
                <c:pt idx="23">
                  <c:v>2541.42595317734</c:v>
                </c:pt>
              </c:numCache>
            </c:numRef>
          </c:val>
        </c:ser>
        <c:ser>
          <c:idx val="4"/>
          <c:order val="4"/>
          <c:tx>
            <c:strRef>
              <c:f>'west wind'!$H$1</c:f>
              <c:strCache>
                <c:ptCount val="1"/>
                <c:pt idx="0">
                  <c:v>Forecast Error</c:v>
                </c:pt>
              </c:strCache>
            </c:strRef>
          </c:tx>
          <c:spPr>
            <a:pattFill prst="pct10">
              <a:fgClr>
                <a:srgbClr val="C00000"/>
              </a:fgClr>
              <a:bgClr>
                <a:srgbClr val="FFE7E7"/>
              </a:bgClr>
            </a:pattFill>
            <a:ln>
              <a:noFill/>
            </a:ln>
            <a:effectLst/>
          </c:spPr>
          <c:val>
            <c:numRef>
              <c:f>'west wind'!$H$2:$H$649</c:f>
              <c:numCache>
                <c:formatCode>#,##0.0</c:formatCode>
                <c:ptCount val="24"/>
                <c:pt idx="0">
                  <c:v>744.74926909222995</c:v>
                </c:pt>
                <c:pt idx="1">
                  <c:v>513.36434514907978</c:v>
                </c:pt>
                <c:pt idx="2">
                  <c:v>1051.2259352309402</c:v>
                </c:pt>
                <c:pt idx="3">
                  <c:v>1802.2726210357805</c:v>
                </c:pt>
                <c:pt idx="4">
                  <c:v>2013.5954906553097</c:v>
                </c:pt>
                <c:pt idx="5">
                  <c:v>2143.0780628658695</c:v>
                </c:pt>
                <c:pt idx="6">
                  <c:v>2520.7838627647398</c:v>
                </c:pt>
                <c:pt idx="7">
                  <c:v>3561.7991781167698</c:v>
                </c:pt>
                <c:pt idx="8">
                  <c:v>3577.3662645855097</c:v>
                </c:pt>
                <c:pt idx="9">
                  <c:v>3342.4479217730195</c:v>
                </c:pt>
                <c:pt idx="10">
                  <c:v>2626.7663390346197</c:v>
                </c:pt>
                <c:pt idx="11">
                  <c:v>2308.0069930437699</c:v>
                </c:pt>
                <c:pt idx="12">
                  <c:v>1890.9351445068696</c:v>
                </c:pt>
                <c:pt idx="13">
                  <c:v>1300.32308117206</c:v>
                </c:pt>
                <c:pt idx="14">
                  <c:v>892.00967481157022</c:v>
                </c:pt>
                <c:pt idx="15">
                  <c:v>331.97810244818993</c:v>
                </c:pt>
                <c:pt idx="16">
                  <c:v>105.27176975302018</c:v>
                </c:pt>
                <c:pt idx="17">
                  <c:v>119.53288526612005</c:v>
                </c:pt>
                <c:pt idx="18">
                  <c:v>257.00025162209977</c:v>
                </c:pt>
                <c:pt idx="19">
                  <c:v>-47.80975562950016</c:v>
                </c:pt>
                <c:pt idx="20">
                  <c:v>30.995806970110152</c:v>
                </c:pt>
                <c:pt idx="21">
                  <c:v>-17.471738060559801</c:v>
                </c:pt>
                <c:pt idx="22">
                  <c:v>16.268154566470002</c:v>
                </c:pt>
                <c:pt idx="23">
                  <c:v>-159.32595317734012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1739720"/>
        <c:axId val="271740112"/>
      </c:areaChart>
      <c:lineChart>
        <c:grouping val="standard"/>
        <c:varyColors val="0"/>
        <c:ser>
          <c:idx val="0"/>
          <c:order val="0"/>
          <c:tx>
            <c:strRef>
              <c:f>'west wind'!$D$1</c:f>
              <c:strCache>
                <c:ptCount val="1"/>
                <c:pt idx="0">
                  <c:v>STWPF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'west wind'!$D$2:$D$649</c:f>
              <c:numCache>
                <c:formatCode>#,##0.0</c:formatCode>
                <c:ptCount val="24"/>
                <c:pt idx="0">
                  <c:v>8661.5</c:v>
                </c:pt>
                <c:pt idx="1">
                  <c:v>8271.5</c:v>
                </c:pt>
                <c:pt idx="2">
                  <c:v>8100.7</c:v>
                </c:pt>
                <c:pt idx="3">
                  <c:v>8257.5</c:v>
                </c:pt>
                <c:pt idx="4">
                  <c:v>8174.6</c:v>
                </c:pt>
                <c:pt idx="5">
                  <c:v>7618.9</c:v>
                </c:pt>
                <c:pt idx="6">
                  <c:v>7110.7</c:v>
                </c:pt>
                <c:pt idx="7">
                  <c:v>7029.5</c:v>
                </c:pt>
                <c:pt idx="8">
                  <c:v>6523.6</c:v>
                </c:pt>
                <c:pt idx="9">
                  <c:v>6105.1</c:v>
                </c:pt>
                <c:pt idx="10">
                  <c:v>5367.5</c:v>
                </c:pt>
                <c:pt idx="11">
                  <c:v>4818</c:v>
                </c:pt>
                <c:pt idx="12">
                  <c:v>4487.6000000000004</c:v>
                </c:pt>
                <c:pt idx="13">
                  <c:v>4105.3</c:v>
                </c:pt>
                <c:pt idx="14">
                  <c:v>3466.5</c:v>
                </c:pt>
                <c:pt idx="15">
                  <c:v>2756.7</c:v>
                </c:pt>
                <c:pt idx="16">
                  <c:v>2706.7</c:v>
                </c:pt>
                <c:pt idx="17">
                  <c:v>2821.6</c:v>
                </c:pt>
                <c:pt idx="18">
                  <c:v>2863.2</c:v>
                </c:pt>
                <c:pt idx="19">
                  <c:v>2683</c:v>
                </c:pt>
                <c:pt idx="20">
                  <c:v>2744.5</c:v>
                </c:pt>
                <c:pt idx="21">
                  <c:v>2656.1</c:v>
                </c:pt>
                <c:pt idx="22">
                  <c:v>2626.4</c:v>
                </c:pt>
                <c:pt idx="23">
                  <c:v>2464.6999999999998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'west wind'!$E$1</c:f>
              <c:strCache>
                <c:ptCount val="1"/>
                <c:pt idx="0">
                  <c:v>Aggr COP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'west wind'!$E$2:$E$649</c:f>
              <c:numCache>
                <c:formatCode>#,##0.0</c:formatCode>
                <c:ptCount val="24"/>
                <c:pt idx="0">
                  <c:v>8610.1</c:v>
                </c:pt>
                <c:pt idx="1">
                  <c:v>8160</c:v>
                </c:pt>
                <c:pt idx="2">
                  <c:v>7852.8</c:v>
                </c:pt>
                <c:pt idx="3">
                  <c:v>8109.8</c:v>
                </c:pt>
                <c:pt idx="4">
                  <c:v>8033.8</c:v>
                </c:pt>
                <c:pt idx="5">
                  <c:v>7429.7</c:v>
                </c:pt>
                <c:pt idx="6">
                  <c:v>6974.8</c:v>
                </c:pt>
                <c:pt idx="7">
                  <c:v>6882.9</c:v>
                </c:pt>
                <c:pt idx="8">
                  <c:v>6355.4</c:v>
                </c:pt>
                <c:pt idx="9">
                  <c:v>5967.4</c:v>
                </c:pt>
                <c:pt idx="10">
                  <c:v>5210.2</c:v>
                </c:pt>
                <c:pt idx="11">
                  <c:v>4663.5</c:v>
                </c:pt>
                <c:pt idx="12">
                  <c:v>4391.8999999999996</c:v>
                </c:pt>
                <c:pt idx="13">
                  <c:v>3798.7</c:v>
                </c:pt>
                <c:pt idx="14">
                  <c:v>3376.5</c:v>
                </c:pt>
                <c:pt idx="15">
                  <c:v>2693.5</c:v>
                </c:pt>
                <c:pt idx="16">
                  <c:v>2640.4</c:v>
                </c:pt>
                <c:pt idx="17">
                  <c:v>2750.9</c:v>
                </c:pt>
                <c:pt idx="18">
                  <c:v>2788.2</c:v>
                </c:pt>
                <c:pt idx="19">
                  <c:v>2605.6</c:v>
                </c:pt>
                <c:pt idx="20">
                  <c:v>2633.3</c:v>
                </c:pt>
                <c:pt idx="21">
                  <c:v>2502.8000000000002</c:v>
                </c:pt>
                <c:pt idx="22">
                  <c:v>2534.5</c:v>
                </c:pt>
                <c:pt idx="23">
                  <c:v>2382.1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'west wind'!$F$1</c:f>
              <c:strCache>
                <c:ptCount val="1"/>
                <c:pt idx="0">
                  <c:v>RT Aggr Wind-Output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'west wind'!$F$2:$F$649</c:f>
              <c:numCache>
                <c:formatCode>#,##0.0</c:formatCode>
                <c:ptCount val="24"/>
                <c:pt idx="0">
                  <c:v>7865.3507309077704</c:v>
                </c:pt>
                <c:pt idx="1">
                  <c:v>7646.6356548509202</c:v>
                </c:pt>
                <c:pt idx="2">
                  <c:v>6801.57406476906</c:v>
                </c:pt>
                <c:pt idx="3">
                  <c:v>6307.5273789642197</c:v>
                </c:pt>
                <c:pt idx="4">
                  <c:v>6020.2045093446905</c:v>
                </c:pt>
                <c:pt idx="5">
                  <c:v>5286.6219371341303</c:v>
                </c:pt>
                <c:pt idx="6">
                  <c:v>4454.0161372352604</c:v>
                </c:pt>
                <c:pt idx="7">
                  <c:v>3321.1008218832299</c:v>
                </c:pt>
                <c:pt idx="8">
                  <c:v>2778.0337354144899</c:v>
                </c:pt>
                <c:pt idx="9">
                  <c:v>2624.9520782269801</c:v>
                </c:pt>
                <c:pt idx="10">
                  <c:v>2583.4336609653801</c:v>
                </c:pt>
                <c:pt idx="11">
                  <c:v>2355.4930069562301</c:v>
                </c:pt>
                <c:pt idx="12">
                  <c:v>2500.96485549313</c:v>
                </c:pt>
                <c:pt idx="13">
                  <c:v>2498.3769188279398</c:v>
                </c:pt>
                <c:pt idx="14">
                  <c:v>2484.4903251884298</c:v>
                </c:pt>
                <c:pt idx="15">
                  <c:v>2361.5218975518101</c:v>
                </c:pt>
                <c:pt idx="16">
                  <c:v>2535.1282302469799</c:v>
                </c:pt>
                <c:pt idx="17">
                  <c:v>2631.36711473388</c:v>
                </c:pt>
                <c:pt idx="18">
                  <c:v>2531.1997483779001</c:v>
                </c:pt>
                <c:pt idx="19">
                  <c:v>2653.4097556295001</c:v>
                </c:pt>
                <c:pt idx="20">
                  <c:v>2602.30419302989</c:v>
                </c:pt>
                <c:pt idx="21">
                  <c:v>2520.27173806056</c:v>
                </c:pt>
                <c:pt idx="22">
                  <c:v>2518.23184543353</c:v>
                </c:pt>
                <c:pt idx="23">
                  <c:v>2541.42595317734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739720"/>
        <c:axId val="271740112"/>
      </c:lineChart>
      <c:catAx>
        <c:axId val="27173972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740112"/>
        <c:crosses val="autoZero"/>
        <c:auto val="1"/>
        <c:lblAlgn val="ctr"/>
        <c:lblOffset val="100"/>
        <c:noMultiLvlLbl val="0"/>
      </c:catAx>
      <c:valAx>
        <c:axId val="27174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739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Panhandle Wind Hour Ahead Summary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3"/>
          <c:order val="3"/>
          <c:tx>
            <c:strRef>
              <c:f>'Panhandle wind'!$G$1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val>
            <c:numRef>
              <c:f>'Panhandle wind'!$G$2:$G$649</c:f>
              <c:numCache>
                <c:formatCode>#,##0.0</c:formatCode>
                <c:ptCount val="24"/>
                <c:pt idx="0">
                  <c:v>867.71970462188699</c:v>
                </c:pt>
                <c:pt idx="1">
                  <c:v>1041.9444136683101</c:v>
                </c:pt>
                <c:pt idx="2">
                  <c:v>1175.5034967925601</c:v>
                </c:pt>
                <c:pt idx="3">
                  <c:v>1154.1900634603801</c:v>
                </c:pt>
                <c:pt idx="4">
                  <c:v>1219.0563063043901</c:v>
                </c:pt>
                <c:pt idx="5">
                  <c:v>1082.2886655336899</c:v>
                </c:pt>
                <c:pt idx="6">
                  <c:v>961.11616710605801</c:v>
                </c:pt>
                <c:pt idx="7">
                  <c:v>1026.0835552025801</c:v>
                </c:pt>
                <c:pt idx="8">
                  <c:v>1168.8839515008799</c:v>
                </c:pt>
                <c:pt idx="9">
                  <c:v>1214.56280259601</c:v>
                </c:pt>
                <c:pt idx="10">
                  <c:v>1001.23988197962</c:v>
                </c:pt>
                <c:pt idx="11">
                  <c:v>1050.3877480630099</c:v>
                </c:pt>
                <c:pt idx="12">
                  <c:v>1094.6042729667799</c:v>
                </c:pt>
                <c:pt idx="13">
                  <c:v>1067.7562842550101</c:v>
                </c:pt>
                <c:pt idx="14">
                  <c:v>1223.33688158427</c:v>
                </c:pt>
                <c:pt idx="15">
                  <c:v>1485.6316115422101</c:v>
                </c:pt>
                <c:pt idx="16">
                  <c:v>1183.83525257684</c:v>
                </c:pt>
                <c:pt idx="17">
                  <c:v>1184.2085034116201</c:v>
                </c:pt>
                <c:pt idx="18">
                  <c:v>1174.8981822962501</c:v>
                </c:pt>
                <c:pt idx="19">
                  <c:v>1058.96759474226</c:v>
                </c:pt>
                <c:pt idx="20">
                  <c:v>1070.7855073276301</c:v>
                </c:pt>
                <c:pt idx="21">
                  <c:v>1009.654036681</c:v>
                </c:pt>
                <c:pt idx="22">
                  <c:v>1249.76054246697</c:v>
                </c:pt>
                <c:pt idx="23">
                  <c:v>1271.5088013714501</c:v>
                </c:pt>
              </c:numCache>
            </c:numRef>
          </c:val>
        </c:ser>
        <c:ser>
          <c:idx val="4"/>
          <c:order val="4"/>
          <c:tx>
            <c:strRef>
              <c:f>'Panhandle wind'!$H$1</c:f>
              <c:strCache>
                <c:ptCount val="1"/>
                <c:pt idx="0">
                  <c:v>Forecast Error</c:v>
                </c:pt>
              </c:strCache>
            </c:strRef>
          </c:tx>
          <c:spPr>
            <a:pattFill prst="pct10">
              <a:fgClr>
                <a:srgbClr val="C00000"/>
              </a:fgClr>
              <a:bgClr>
                <a:srgbClr val="FFE7E7"/>
              </a:bgClr>
            </a:pattFill>
            <a:ln>
              <a:noFill/>
            </a:ln>
            <a:effectLst/>
          </c:spPr>
          <c:val>
            <c:numRef>
              <c:f>'Panhandle wind'!$H$2:$H$649</c:f>
              <c:numCache>
                <c:formatCode>#,##0.0</c:formatCode>
                <c:ptCount val="24"/>
                <c:pt idx="0">
                  <c:v>776.6802953781131</c:v>
                </c:pt>
                <c:pt idx="1">
                  <c:v>674.05558633168994</c:v>
                </c:pt>
                <c:pt idx="2">
                  <c:v>529.79650320743986</c:v>
                </c:pt>
                <c:pt idx="3">
                  <c:v>545.00993653961996</c:v>
                </c:pt>
                <c:pt idx="4">
                  <c:v>487.24369369560986</c:v>
                </c:pt>
                <c:pt idx="5">
                  <c:v>657.41133446631011</c:v>
                </c:pt>
                <c:pt idx="6">
                  <c:v>777.98383289394189</c:v>
                </c:pt>
                <c:pt idx="7">
                  <c:v>842.21644479741985</c:v>
                </c:pt>
                <c:pt idx="8">
                  <c:v>646.51604849912019</c:v>
                </c:pt>
                <c:pt idx="9">
                  <c:v>516.93719740399001</c:v>
                </c:pt>
                <c:pt idx="10">
                  <c:v>737.16011802038008</c:v>
                </c:pt>
                <c:pt idx="11">
                  <c:v>700.91225193699006</c:v>
                </c:pt>
                <c:pt idx="12">
                  <c:v>775.89572703322006</c:v>
                </c:pt>
                <c:pt idx="13">
                  <c:v>482.94371574498996</c:v>
                </c:pt>
                <c:pt idx="14">
                  <c:v>548.16311841572997</c:v>
                </c:pt>
                <c:pt idx="15">
                  <c:v>-120.63161154221007</c:v>
                </c:pt>
                <c:pt idx="16">
                  <c:v>115.86474742316</c:v>
                </c:pt>
                <c:pt idx="17">
                  <c:v>-63.808503411619995</c:v>
                </c:pt>
                <c:pt idx="18">
                  <c:v>33.10181770374993</c:v>
                </c:pt>
                <c:pt idx="19">
                  <c:v>448.03240525774004</c:v>
                </c:pt>
                <c:pt idx="20">
                  <c:v>386.0144926723699</c:v>
                </c:pt>
                <c:pt idx="21">
                  <c:v>431.64596331899997</c:v>
                </c:pt>
                <c:pt idx="22">
                  <c:v>161.03945753302992</c:v>
                </c:pt>
                <c:pt idx="23">
                  <c:v>157.19119862854996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703952"/>
        <c:axId val="150705912"/>
      </c:areaChart>
      <c:lineChart>
        <c:grouping val="standard"/>
        <c:varyColors val="0"/>
        <c:ser>
          <c:idx val="0"/>
          <c:order val="0"/>
          <c:tx>
            <c:strRef>
              <c:f>'Panhandle wind'!$D$1</c:f>
              <c:strCache>
                <c:ptCount val="1"/>
                <c:pt idx="0">
                  <c:v>STWPF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'Panhandle wind'!$D$2:$D$649</c:f>
              <c:numCache>
                <c:formatCode>#,##0.0</c:formatCode>
                <c:ptCount val="24"/>
                <c:pt idx="0">
                  <c:v>1718.3</c:v>
                </c:pt>
                <c:pt idx="1">
                  <c:v>1794.7</c:v>
                </c:pt>
                <c:pt idx="2">
                  <c:v>1748.8</c:v>
                </c:pt>
                <c:pt idx="3">
                  <c:v>1776.6</c:v>
                </c:pt>
                <c:pt idx="4">
                  <c:v>1811.9</c:v>
                </c:pt>
                <c:pt idx="5">
                  <c:v>1822.8</c:v>
                </c:pt>
                <c:pt idx="6">
                  <c:v>1819.2</c:v>
                </c:pt>
                <c:pt idx="7">
                  <c:v>1950.8</c:v>
                </c:pt>
                <c:pt idx="8">
                  <c:v>1899.9</c:v>
                </c:pt>
                <c:pt idx="9">
                  <c:v>1814.9</c:v>
                </c:pt>
                <c:pt idx="10">
                  <c:v>1821.7</c:v>
                </c:pt>
                <c:pt idx="11">
                  <c:v>1837</c:v>
                </c:pt>
                <c:pt idx="12">
                  <c:v>1957.6</c:v>
                </c:pt>
                <c:pt idx="13">
                  <c:v>1637.4</c:v>
                </c:pt>
                <c:pt idx="14">
                  <c:v>1825</c:v>
                </c:pt>
                <c:pt idx="15">
                  <c:v>1430.3</c:v>
                </c:pt>
                <c:pt idx="16">
                  <c:v>1364.9</c:v>
                </c:pt>
                <c:pt idx="17">
                  <c:v>1172.5999999999999</c:v>
                </c:pt>
                <c:pt idx="18">
                  <c:v>1260.2</c:v>
                </c:pt>
                <c:pt idx="19">
                  <c:v>1587.8</c:v>
                </c:pt>
                <c:pt idx="20">
                  <c:v>1537.5</c:v>
                </c:pt>
                <c:pt idx="21">
                  <c:v>1521.6</c:v>
                </c:pt>
                <c:pt idx="22">
                  <c:v>1491.9</c:v>
                </c:pt>
                <c:pt idx="23">
                  <c:v>1509.5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'Panhandle wind'!$E$1</c:f>
              <c:strCache>
                <c:ptCount val="1"/>
                <c:pt idx="0">
                  <c:v>Aggr COP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'Panhandle wind'!$E$2:$E$649</c:f>
              <c:numCache>
                <c:formatCode>#,##0.0</c:formatCode>
                <c:ptCount val="24"/>
                <c:pt idx="0">
                  <c:v>1644.4</c:v>
                </c:pt>
                <c:pt idx="1">
                  <c:v>1716</c:v>
                </c:pt>
                <c:pt idx="2">
                  <c:v>1705.3</c:v>
                </c:pt>
                <c:pt idx="3">
                  <c:v>1699.2</c:v>
                </c:pt>
                <c:pt idx="4">
                  <c:v>1706.3</c:v>
                </c:pt>
                <c:pt idx="5">
                  <c:v>1739.7</c:v>
                </c:pt>
                <c:pt idx="6">
                  <c:v>1739.1</c:v>
                </c:pt>
                <c:pt idx="7">
                  <c:v>1868.3</c:v>
                </c:pt>
                <c:pt idx="8">
                  <c:v>1815.4</c:v>
                </c:pt>
                <c:pt idx="9">
                  <c:v>1731.5</c:v>
                </c:pt>
                <c:pt idx="10">
                  <c:v>1738.4</c:v>
                </c:pt>
                <c:pt idx="11">
                  <c:v>1751.3</c:v>
                </c:pt>
                <c:pt idx="12">
                  <c:v>1870.5</c:v>
                </c:pt>
                <c:pt idx="13">
                  <c:v>1550.7</c:v>
                </c:pt>
                <c:pt idx="14">
                  <c:v>1771.5</c:v>
                </c:pt>
                <c:pt idx="15">
                  <c:v>1365</c:v>
                </c:pt>
                <c:pt idx="16">
                  <c:v>1299.7</c:v>
                </c:pt>
                <c:pt idx="17">
                  <c:v>1120.4000000000001</c:v>
                </c:pt>
                <c:pt idx="18">
                  <c:v>1208</c:v>
                </c:pt>
                <c:pt idx="19">
                  <c:v>1507</c:v>
                </c:pt>
                <c:pt idx="20">
                  <c:v>1456.8</c:v>
                </c:pt>
                <c:pt idx="21">
                  <c:v>1441.3</c:v>
                </c:pt>
                <c:pt idx="22">
                  <c:v>1410.8</c:v>
                </c:pt>
                <c:pt idx="23">
                  <c:v>1428.7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'Panhandle wind'!$F$1</c:f>
              <c:strCache>
                <c:ptCount val="1"/>
                <c:pt idx="0">
                  <c:v>RT Aggr Wind-Output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'Panhandle wind'!$F$2:$F$649</c:f>
              <c:numCache>
                <c:formatCode>#,##0.0</c:formatCode>
                <c:ptCount val="24"/>
                <c:pt idx="0">
                  <c:v>867.71970462188699</c:v>
                </c:pt>
                <c:pt idx="1">
                  <c:v>1041.9444136683101</c:v>
                </c:pt>
                <c:pt idx="2">
                  <c:v>1175.5034967925601</c:v>
                </c:pt>
                <c:pt idx="3">
                  <c:v>1154.1900634603801</c:v>
                </c:pt>
                <c:pt idx="4">
                  <c:v>1219.0563063043901</c:v>
                </c:pt>
                <c:pt idx="5">
                  <c:v>1082.2886655336899</c:v>
                </c:pt>
                <c:pt idx="6">
                  <c:v>961.11616710605801</c:v>
                </c:pt>
                <c:pt idx="7">
                  <c:v>1026.0835552025801</c:v>
                </c:pt>
                <c:pt idx="8">
                  <c:v>1168.8839515008799</c:v>
                </c:pt>
                <c:pt idx="9">
                  <c:v>1214.56280259601</c:v>
                </c:pt>
                <c:pt idx="10">
                  <c:v>1001.23988197962</c:v>
                </c:pt>
                <c:pt idx="11">
                  <c:v>1050.3877480630099</c:v>
                </c:pt>
                <c:pt idx="12">
                  <c:v>1094.6042729667799</c:v>
                </c:pt>
                <c:pt idx="13">
                  <c:v>1067.7562842550101</c:v>
                </c:pt>
                <c:pt idx="14">
                  <c:v>1223.33688158427</c:v>
                </c:pt>
                <c:pt idx="15">
                  <c:v>1485.6316115422101</c:v>
                </c:pt>
                <c:pt idx="16">
                  <c:v>1183.83525257684</c:v>
                </c:pt>
                <c:pt idx="17">
                  <c:v>1184.2085034116201</c:v>
                </c:pt>
                <c:pt idx="18">
                  <c:v>1174.8981822962501</c:v>
                </c:pt>
                <c:pt idx="19">
                  <c:v>1058.96759474226</c:v>
                </c:pt>
                <c:pt idx="20">
                  <c:v>1070.7855073276301</c:v>
                </c:pt>
                <c:pt idx="21">
                  <c:v>1009.654036681</c:v>
                </c:pt>
                <c:pt idx="22">
                  <c:v>1249.76054246697</c:v>
                </c:pt>
                <c:pt idx="23">
                  <c:v>1271.5088013714501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703952"/>
        <c:axId val="150705912"/>
      </c:lineChart>
      <c:catAx>
        <c:axId val="1507039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705912"/>
        <c:crosses val="autoZero"/>
        <c:auto val="1"/>
        <c:lblAlgn val="ctr"/>
        <c:lblOffset val="100"/>
        <c:noMultiLvlLbl val="0"/>
      </c:catAx>
      <c:valAx>
        <c:axId val="150705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70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'MW Error'!$D$4</c:f>
              <c:strCache>
                <c:ptCount val="1"/>
                <c:pt idx="0">
                  <c:v>5 Hour Forecast MW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'MW Error'!$C$5:$C$8</c:f>
              <c:strCache>
                <c:ptCount val="4"/>
                <c:pt idx="0">
                  <c:v> HE 3</c:v>
                </c:pt>
                <c:pt idx="1">
                  <c:v> HE 8</c:v>
                </c:pt>
                <c:pt idx="2">
                  <c:v> HE 12</c:v>
                </c:pt>
                <c:pt idx="3">
                  <c:v> HE 19</c:v>
                </c:pt>
              </c:strCache>
            </c:strRef>
          </c:cat>
          <c:val>
            <c:numRef>
              <c:f>'MW Error'!$D$5:$D$8</c:f>
              <c:numCache>
                <c:formatCode>General</c:formatCode>
                <c:ptCount val="4"/>
                <c:pt idx="0">
                  <c:v>1919</c:v>
                </c:pt>
                <c:pt idx="1">
                  <c:v>1990</c:v>
                </c:pt>
                <c:pt idx="2">
                  <c:v>2085</c:v>
                </c:pt>
                <c:pt idx="3">
                  <c:v>1446</c:v>
                </c:pt>
              </c:numCache>
            </c:numRef>
          </c:val>
        </c:ser>
        <c:ser>
          <c:idx val="0"/>
          <c:order val="1"/>
          <c:tx>
            <c:strRef>
              <c:f>'MW Error'!$E$4</c:f>
              <c:strCache>
                <c:ptCount val="1"/>
                <c:pt idx="0">
                  <c:v>Last Forecast Before Adjustment Period MW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'MW Error'!$C$5:$C$8</c:f>
              <c:strCache>
                <c:ptCount val="4"/>
                <c:pt idx="0">
                  <c:v> HE 3</c:v>
                </c:pt>
                <c:pt idx="1">
                  <c:v> HE 8</c:v>
                </c:pt>
                <c:pt idx="2">
                  <c:v> HE 12</c:v>
                </c:pt>
                <c:pt idx="3">
                  <c:v> HE 19</c:v>
                </c:pt>
              </c:strCache>
            </c:strRef>
          </c:cat>
          <c:val>
            <c:numRef>
              <c:f>'MW Error'!$E$5:$E$8</c:f>
              <c:numCache>
                <c:formatCode>General</c:formatCode>
                <c:ptCount val="4"/>
                <c:pt idx="0">
                  <c:v>1748</c:v>
                </c:pt>
                <c:pt idx="1">
                  <c:v>1873</c:v>
                </c:pt>
                <c:pt idx="2">
                  <c:v>1836</c:v>
                </c:pt>
                <c:pt idx="3">
                  <c:v>1260</c:v>
                </c:pt>
              </c:numCache>
            </c:numRef>
          </c:val>
        </c:ser>
        <c:ser>
          <c:idx val="2"/>
          <c:order val="2"/>
          <c:tx>
            <c:strRef>
              <c:f>'MW Error'!$F$4</c:f>
              <c:strCache>
                <c:ptCount val="1"/>
                <c:pt idx="0">
                  <c:v>Observed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'MW Error'!$C$5:$C$8</c:f>
              <c:strCache>
                <c:ptCount val="4"/>
                <c:pt idx="0">
                  <c:v> HE 3</c:v>
                </c:pt>
                <c:pt idx="1">
                  <c:v> HE 8</c:v>
                </c:pt>
                <c:pt idx="2">
                  <c:v> HE 12</c:v>
                </c:pt>
                <c:pt idx="3">
                  <c:v> HE 19</c:v>
                </c:pt>
              </c:strCache>
            </c:strRef>
          </c:cat>
          <c:val>
            <c:numRef>
              <c:f>'MW Error'!$F$5:$F$8</c:f>
              <c:numCache>
                <c:formatCode>General</c:formatCode>
                <c:ptCount val="4"/>
                <c:pt idx="0">
                  <c:v>1111</c:v>
                </c:pt>
                <c:pt idx="1">
                  <c:v>955</c:v>
                </c:pt>
                <c:pt idx="2">
                  <c:v>860</c:v>
                </c:pt>
                <c:pt idx="3">
                  <c:v>965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1736976"/>
        <c:axId val="271738152"/>
      </c:barChart>
      <c:catAx>
        <c:axId val="27173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738152"/>
        <c:crosses val="autoZero"/>
        <c:auto val="0"/>
        <c:lblAlgn val="ctr"/>
        <c:lblOffset val="100"/>
        <c:noMultiLvlLbl val="0"/>
      </c:catAx>
      <c:valAx>
        <c:axId val="271738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73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'MW Error'!$D$13</c:f>
              <c:strCache>
                <c:ptCount val="1"/>
                <c:pt idx="0">
                  <c:v>5 Hour Forecast MW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'MW Error'!$C$14:$C$17</c:f>
              <c:strCache>
                <c:ptCount val="4"/>
                <c:pt idx="0">
                  <c:v> HE 3</c:v>
                </c:pt>
                <c:pt idx="1">
                  <c:v> HE 8</c:v>
                </c:pt>
                <c:pt idx="2">
                  <c:v> HE 12</c:v>
                </c:pt>
                <c:pt idx="3">
                  <c:v> HE 19</c:v>
                </c:pt>
              </c:strCache>
            </c:strRef>
          </c:cat>
          <c:val>
            <c:numRef>
              <c:f>'MW Error'!$D$14:$D$17</c:f>
              <c:numCache>
                <c:formatCode>General</c:formatCode>
                <c:ptCount val="4"/>
                <c:pt idx="0">
                  <c:v>7425</c:v>
                </c:pt>
                <c:pt idx="1">
                  <c:v>6840</c:v>
                </c:pt>
                <c:pt idx="2">
                  <c:v>5188</c:v>
                </c:pt>
                <c:pt idx="3">
                  <c:v>2179</c:v>
                </c:pt>
              </c:numCache>
            </c:numRef>
          </c:val>
        </c:ser>
        <c:ser>
          <c:idx val="0"/>
          <c:order val="1"/>
          <c:tx>
            <c:strRef>
              <c:f>'MW Error'!$E$13</c:f>
              <c:strCache>
                <c:ptCount val="1"/>
                <c:pt idx="0">
                  <c:v>Last Forecast Before Adjustment Period MW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'MW Error'!$C$14:$C$17</c:f>
              <c:strCache>
                <c:ptCount val="4"/>
                <c:pt idx="0">
                  <c:v> HE 3</c:v>
                </c:pt>
                <c:pt idx="1">
                  <c:v> HE 8</c:v>
                </c:pt>
                <c:pt idx="2">
                  <c:v> HE 12</c:v>
                </c:pt>
                <c:pt idx="3">
                  <c:v> HE 19</c:v>
                </c:pt>
              </c:strCache>
            </c:strRef>
          </c:cat>
          <c:val>
            <c:numRef>
              <c:f>'MW Error'!$E$14:$E$17</c:f>
              <c:numCache>
                <c:formatCode>General</c:formatCode>
                <c:ptCount val="4"/>
                <c:pt idx="0">
                  <c:v>6768</c:v>
                </c:pt>
                <c:pt idx="1">
                  <c:v>5864</c:v>
                </c:pt>
                <c:pt idx="2">
                  <c:v>3665</c:v>
                </c:pt>
                <c:pt idx="3">
                  <c:v>1774</c:v>
                </c:pt>
              </c:numCache>
            </c:numRef>
          </c:val>
        </c:ser>
        <c:ser>
          <c:idx val="2"/>
          <c:order val="2"/>
          <c:tx>
            <c:strRef>
              <c:f>'MW Error'!$F$13</c:f>
              <c:strCache>
                <c:ptCount val="1"/>
                <c:pt idx="0">
                  <c:v>Observed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'MW Error'!$C$14:$C$17</c:f>
              <c:strCache>
                <c:ptCount val="4"/>
                <c:pt idx="0">
                  <c:v> HE 3</c:v>
                </c:pt>
                <c:pt idx="1">
                  <c:v> HE 8</c:v>
                </c:pt>
                <c:pt idx="2">
                  <c:v> HE 12</c:v>
                </c:pt>
                <c:pt idx="3">
                  <c:v> HE 19</c:v>
                </c:pt>
              </c:strCache>
            </c:strRef>
          </c:cat>
          <c:val>
            <c:numRef>
              <c:f>'MW Error'!$F$14:$F$17</c:f>
              <c:numCache>
                <c:formatCode>General</c:formatCode>
                <c:ptCount val="4"/>
                <c:pt idx="0">
                  <c:v>5717</c:v>
                </c:pt>
                <c:pt idx="1">
                  <c:v>2285</c:v>
                </c:pt>
                <c:pt idx="2">
                  <c:v>1181</c:v>
                </c:pt>
                <c:pt idx="3">
                  <c:v>1352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1738936"/>
        <c:axId val="150705520"/>
      </c:barChart>
      <c:catAx>
        <c:axId val="271738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705520"/>
        <c:crosses val="autoZero"/>
        <c:auto val="1"/>
        <c:lblAlgn val="ctr"/>
        <c:lblOffset val="100"/>
        <c:noMultiLvlLbl val="0"/>
      </c:catAx>
      <c:valAx>
        <c:axId val="150705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738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0.66703</cdr:x>
      <cdr:y>0.1513</cdr:y>
    </cdr:from>
    <cdr:to>
      <cdr:x>0.98403</cdr:x>
      <cdr:y>0.20121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41848" y="765048"/>
          <a:ext cx="2681250" cy="252376"/>
        </a:xfrm>
        <a:prstGeom xmlns:a="http://schemas.openxmlformats.org/drawingml/2006/main" prst="rect">
          <a:avLst/>
        </a:prstGeom>
        <a:pattFill xmlns:a="http://schemas.openxmlformats.org/drawingml/2006/main" prst="ltUpDiag">
          <a:fgClr>
            <a:schemeClr val="bg1">
              <a:lumMod val="50000"/>
            </a:schemeClr>
          </a:fgClr>
          <a:bgClr>
            <a:schemeClr val="bg1"/>
          </a:bgClr>
        </a:pattFill>
      </cdr:spPr>
      <cdr:txBody>
        <a:bodyPr xmlns:a="http://schemas.openxmlformats.org/drawingml/2006/main" vertOverflow="overflow" horzOverflow="overflow" wrap="square" lIns="18288" tIns="18288" rIns="18288" bIns="18288" rtlCol="0" anchor="ctr" anchorCtr="0">
          <a:spAutoFit/>
        </a:bodyPr>
        <a:lstStyle xmlns:a="http://schemas.openxmlformats.org/drawingml/2006/main"/>
        <a:p xmlns:a="http://schemas.openxmlformats.org/drawingml/2006/main">
          <a:r>
            <a:rPr lang="en-US" sz="1400" cap="all" dirty="0">
              <a:solidFill>
                <a:schemeClr val="tx1"/>
              </a:solidFill>
            </a:rPr>
            <a:t>MAPE = Mean </a:t>
          </a:r>
          <a:r>
            <a:rPr lang="en-US" sz="1400" cap="all" baseline="0" dirty="0">
              <a:solidFill>
                <a:schemeClr val="tx1"/>
              </a:solidFill>
            </a:rPr>
            <a:t>Absolute</a:t>
          </a:r>
          <a:r>
            <a:rPr lang="en-US" sz="1400" cap="all" dirty="0">
              <a:solidFill>
                <a:schemeClr val="tx1"/>
              </a:solidFill>
            </a:rPr>
            <a:t> %Error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0.66964</cdr:x>
      <cdr:y>0.14685</cdr:y>
    </cdr:from>
    <cdr:to>
      <cdr:x>0.98309</cdr:x>
      <cdr:y>0.1968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15000" y="741920"/>
          <a:ext cx="2675095" cy="252377"/>
        </a:xfrm>
        <a:prstGeom xmlns:a="http://schemas.openxmlformats.org/drawingml/2006/main" prst="rect">
          <a:avLst/>
        </a:prstGeom>
        <a:pattFill xmlns:a="http://schemas.openxmlformats.org/drawingml/2006/main" prst="ltUpDiag">
          <a:fgClr>
            <a:schemeClr val="bg1">
              <a:lumMod val="65000"/>
            </a:schemeClr>
          </a:fgClr>
          <a:bgClr>
            <a:schemeClr val="bg1"/>
          </a:bgClr>
        </a:pattFill>
      </cdr:spPr>
      <cdr:txBody>
        <a:bodyPr xmlns:a="http://schemas.openxmlformats.org/drawingml/2006/main" vertOverflow="overflow" horzOverflow="overflow" wrap="square" lIns="18288" tIns="18288" rIns="18288" bIns="18288" rtlCol="0" anchor="ctr" anchorCtr="0">
          <a:spAutoFit/>
        </a:bodyPr>
        <a:lstStyle xmlns:a="http://schemas.openxmlformats.org/drawingml/2006/main"/>
        <a:p xmlns:a="http://schemas.openxmlformats.org/drawingml/2006/main">
          <a:r>
            <a:rPr lang="en-US" sz="1400" cap="all" dirty="0">
              <a:solidFill>
                <a:schemeClr val="tx1"/>
              </a:solidFill>
            </a:rPr>
            <a:t>MAPE = Mean </a:t>
          </a:r>
          <a:r>
            <a:rPr lang="en-US" sz="1400" cap="all" baseline="0" dirty="0">
              <a:solidFill>
                <a:schemeClr val="tx1"/>
              </a:solidFill>
            </a:rPr>
            <a:t>Absolute</a:t>
          </a:r>
          <a:r>
            <a:rPr lang="en-US" sz="1400" cap="all" dirty="0">
              <a:solidFill>
                <a:schemeClr val="tx1"/>
              </a:solidFill>
            </a:rPr>
            <a:t> %Error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DBA4A-CF1B-46AC-9045-2B6612C0624C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EE2B4-D30B-4D65-BC1C-DE57E476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21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C6F44-CB68-48CB-8188-A47D4423899A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2613F-3576-4EE9-945C-25503B98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4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613F-3576-4EE9-945C-25503B987A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05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613F-3576-4EE9-945C-25503B987A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76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1639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South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10398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West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4037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Panhandle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2161</a:t>
            </a:r>
            <a:r>
              <a:rPr lang="en-US" smtClean="0"/>
              <a:t> </a:t>
            </a: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Coast</a:t>
            </a:r>
            <a:r>
              <a:rPr lang="en-US" smtClean="0"/>
              <a:t> </a:t>
            </a:r>
          </a:p>
          <a:p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1049</a:t>
            </a:r>
            <a:r>
              <a:rPr lang="en-US" smtClean="0"/>
              <a:t> </a:t>
            </a: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</a:t>
            </a:r>
            <a:r>
              <a:rPr lang="en-US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CF198-74CC-4FDD-B901-3B56B288DF4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68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428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A181FB-1599-4113-ADA7-7F0B0C6A28A6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633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613F-3576-4EE9-945C-25503B987A3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2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613F-3576-4EE9-945C-25503B987A3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32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19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7057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1591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6536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17046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61839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46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46460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54813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313863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63559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55406"/>
            <a:ext cx="8534400" cy="50646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95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81050"/>
            <a:ext cx="4038600" cy="50101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81050"/>
            <a:ext cx="4038600" cy="50101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B75BAC-74D7-43DA-9DE7-3912ED22B4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Meeting Title (optional)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1143000" y="64579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0508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8416926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buSzPct val="100000"/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97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2468562"/>
            <a:ext cx="8305800" cy="2027238"/>
          </a:xfrm>
          <a:prstGeom prst="rect">
            <a:avLst/>
          </a:prstGeom>
        </p:spPr>
        <p:txBody>
          <a:bodyPr anchor="t" anchorCtr="0"/>
          <a:lstStyle>
            <a:lvl1pPr algn="ctr">
              <a:defRPr sz="2400" b="1" baseline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Subtitle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58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963D00-E51B-4294-A972-A33395AD4257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85C4-D6A8-46D9-A1BA-F87C2DEFF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6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963D00-E51B-4294-A972-A33395AD4257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85C4-D6A8-46D9-A1BA-F87C2DEFF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5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02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8441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5668862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2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6" y="6553201"/>
            <a:ext cx="70732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srgbClr val="5B6770"/>
                </a:solidFill>
              </a:rPr>
              <a:t>PUBLIC</a:t>
            </a:r>
          </a:p>
        </p:txBody>
      </p:sp>
      <p:sp>
        <p:nvSpPr>
          <p:cNvPr id="11" name="Slide Number Placeholder 8"/>
          <p:cNvSpPr txBox="1">
            <a:spLocks/>
          </p:cNvSpPr>
          <p:nvPr userDrawn="1"/>
        </p:nvSpPr>
        <p:spPr>
          <a:xfrm>
            <a:off x="8762999" y="6561137"/>
            <a:ext cx="289561" cy="2127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7085C4-D6A8-46D9-A1BA-F87C2DEFFCDB}" type="slidenum">
              <a:rPr lang="en-US" sz="900" smtClean="0">
                <a:solidFill>
                  <a:schemeClr val="bg1">
                    <a:lumMod val="75000"/>
                  </a:schemeClr>
                </a:solidFill>
              </a:rPr>
              <a:pPr/>
              <a:t>‹#›</a:t>
            </a:fld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5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1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9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231351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9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4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content/wcm/key_documents_lists/89328/ERCOT_And_QSE_Operations_Practices_During_The_Operating_Hour_10282016.doc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rcot.com/content/services/mdt/userguides/wholesale/ERCOT%20Nodal%20ICCP%20Communications%20Handbook%20v3.05.TAC%20Approved%20.doc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content/wcm/key_documents_lists/89328/ERCOT_And_QSE_Operations_Practices_During_The_Operating_Hour_10282016.doc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09583" y="1643790"/>
            <a:ext cx="559311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cap="small" dirty="0"/>
              <a:t>Wind </a:t>
            </a:r>
            <a:r>
              <a:rPr lang="en-US" sz="3600" cap="small" dirty="0" smtClean="0"/>
              <a:t>Generation Operations</a:t>
            </a:r>
          </a:p>
          <a:p>
            <a:pPr marL="685800"/>
            <a:r>
              <a:rPr lang="en-US" sz="3200" i="1" cap="small" dirty="0" smtClean="0"/>
              <a:t>Challenges And Expectations</a:t>
            </a:r>
          </a:p>
          <a:p>
            <a:r>
              <a:rPr lang="en-US" sz="3600" b="1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538455" y="4210050"/>
            <a:ext cx="3209968" cy="1314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cap="small" dirty="0" smtClean="0">
                <a:solidFill>
                  <a:prstClr val="black"/>
                </a:solidFill>
              </a:rPr>
              <a:t>Operations Planning Staff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ERCOT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NPRR 785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800" dirty="0" smtClean="0"/>
              <a:t>Synchronizes Short Term Wind Forecast (STWPF) </a:t>
            </a:r>
            <a:r>
              <a:rPr lang="en-US" sz="1800" dirty="0"/>
              <a:t>with Current Operating Plan (COP) of Wind </a:t>
            </a:r>
            <a:r>
              <a:rPr lang="en-US" sz="1800" dirty="0" smtClean="0"/>
              <a:t>Generation Resources (WGRs) and Photovoltaic Generation Resources (PVGRs)</a:t>
            </a:r>
            <a:endParaRPr lang="en-US" sz="1800" dirty="0"/>
          </a:p>
          <a:p>
            <a:pPr algn="just"/>
            <a:endParaRPr lang="en-US" sz="1800" dirty="0" smtClean="0"/>
          </a:p>
          <a:p>
            <a:pPr lvl="1" algn="just"/>
            <a:r>
              <a:rPr lang="en-US" sz="1500" dirty="0" smtClean="0"/>
              <a:t>ERCOT will </a:t>
            </a:r>
            <a:r>
              <a:rPr lang="en-US" sz="1500" dirty="0"/>
              <a:t>automatically </a:t>
            </a:r>
            <a:r>
              <a:rPr lang="en-US" sz="1500" dirty="0" smtClean="0"/>
              <a:t>prepopulate every WGR and PVGR’s COP with </a:t>
            </a:r>
            <a:r>
              <a:rPr lang="en-US" sz="1500" dirty="0"/>
              <a:t>most recent forecast for the next 168 hours. </a:t>
            </a:r>
            <a:endParaRPr lang="en-US" sz="1500" dirty="0" smtClean="0"/>
          </a:p>
          <a:p>
            <a:pPr lvl="1" algn="just"/>
            <a:endParaRPr lang="en-US" sz="1500" dirty="0" smtClean="0"/>
          </a:p>
          <a:p>
            <a:pPr lvl="1" algn="just"/>
            <a:r>
              <a:rPr lang="en-US" sz="1500" dirty="0" smtClean="0"/>
              <a:t>QSEs representing WGRs or PVGRs will be required to either submit a COP with the automatically prepopulated forecast </a:t>
            </a:r>
            <a:r>
              <a:rPr lang="en-US" sz="1500" b="1" u="sng" dirty="0" smtClean="0"/>
              <a:t>or submit a lower number</a:t>
            </a:r>
            <a:r>
              <a:rPr lang="en-US" sz="1500" dirty="0" smtClean="0"/>
              <a:t> (</a:t>
            </a:r>
            <a:r>
              <a:rPr lang="en-US" altLang="en-US" sz="1500" dirty="0" smtClean="0"/>
              <a:t>when </a:t>
            </a:r>
            <a:r>
              <a:rPr lang="en-US" altLang="en-US" sz="1500" dirty="0"/>
              <a:t>wind farm operating conditions </a:t>
            </a:r>
            <a:r>
              <a:rPr lang="en-US" altLang="en-US" sz="1500" dirty="0" smtClean="0"/>
              <a:t>dictate </a:t>
            </a:r>
            <a:r>
              <a:rPr lang="en-US" altLang="en-US" sz="1500" dirty="0"/>
              <a:t>COP HSL to be lower </a:t>
            </a:r>
            <a:r>
              <a:rPr lang="en-US" altLang="en-US" sz="1500" dirty="0" smtClean="0"/>
              <a:t>STWPF).</a:t>
            </a:r>
            <a:endParaRPr lang="en-US" altLang="en-US" sz="1500" dirty="0"/>
          </a:p>
          <a:p>
            <a:pPr lvl="1" algn="just"/>
            <a:endParaRPr lang="en-US" sz="15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3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  <a:spcAft>
                <a:spcPts val="900"/>
              </a:spcAft>
            </a:pPr>
            <a:r>
              <a:rPr lang="en-US" altLang="en-US" sz="1800" dirty="0"/>
              <a:t>Relatively concentrated geographic region for wind installation (lack of spatial diversity)</a:t>
            </a:r>
          </a:p>
          <a:p>
            <a:pPr algn="just">
              <a:spcBef>
                <a:spcPct val="0"/>
              </a:spcBef>
              <a:spcAft>
                <a:spcPts val="900"/>
              </a:spcAft>
            </a:pPr>
            <a:r>
              <a:rPr lang="en-US" altLang="en-US" sz="1800" dirty="0"/>
              <a:t>Texas weather can change rapidly</a:t>
            </a:r>
          </a:p>
          <a:p>
            <a:pPr algn="just">
              <a:spcBef>
                <a:spcPct val="0"/>
              </a:spcBef>
              <a:spcAft>
                <a:spcPts val="900"/>
              </a:spcAft>
            </a:pPr>
            <a:r>
              <a:rPr lang="en-US" altLang="en-US" sz="1800" dirty="0"/>
              <a:t>Severe changes in wind generation output caused by different types of extreme weather (large wind ramps)</a:t>
            </a:r>
          </a:p>
          <a:p>
            <a:pPr lvl="1" algn="just">
              <a:spcBef>
                <a:spcPct val="0"/>
              </a:spcBef>
              <a:spcAft>
                <a:spcPts val="900"/>
              </a:spcAft>
            </a:pPr>
            <a:r>
              <a:rPr lang="en-US" altLang="en-US" sz="1500" dirty="0"/>
              <a:t>Frontal system, trough, or dry line/Thunderstorms/Low-level jets/Weakening pressure gradients/Strengthening pressure gradients</a:t>
            </a:r>
          </a:p>
          <a:p>
            <a:pPr algn="just">
              <a:spcBef>
                <a:spcPct val="0"/>
              </a:spcBef>
              <a:spcAft>
                <a:spcPts val="900"/>
              </a:spcAft>
            </a:pPr>
            <a:r>
              <a:rPr lang="en-US" altLang="en-US" sz="1800" dirty="0"/>
              <a:t>There is an approximation of hypothetical wind speed-power curve to the real one</a:t>
            </a:r>
          </a:p>
          <a:p>
            <a:endParaRPr lang="en-US" dirty="0"/>
          </a:p>
        </p:txBody>
      </p:sp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658" y="3975491"/>
            <a:ext cx="1875235" cy="140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10" y="4001647"/>
            <a:ext cx="1837880" cy="138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1385665" y="4458290"/>
            <a:ext cx="1167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</a:rPr>
              <a:t>Hypothetical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</a:rPr>
              <a:t>Power Curve </a:t>
            </a:r>
          </a:p>
        </p:txBody>
      </p:sp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3867075" y="4579871"/>
            <a:ext cx="17707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</a:rPr>
              <a:t>Actual Wind Farm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</a:rPr>
              <a:t> Power</a:t>
            </a:r>
          </a:p>
        </p:txBody>
      </p:sp>
      <p:sp>
        <p:nvSpPr>
          <p:cNvPr id="11272" name="Rectangle 11"/>
          <p:cNvSpPr>
            <a:spLocks noChangeArrowheads="1"/>
          </p:cNvSpPr>
          <p:nvPr/>
        </p:nvSpPr>
        <p:spPr bwMode="auto">
          <a:xfrm>
            <a:off x="1284685" y="5516002"/>
            <a:ext cx="403682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>
                <a:solidFill>
                  <a:srgbClr val="FF0000"/>
                </a:solidFill>
              </a:rPr>
              <a:t>*The </a:t>
            </a:r>
            <a:r>
              <a:rPr lang="en-US" altLang="en-US" sz="1050" b="0" dirty="0">
                <a:solidFill>
                  <a:srgbClr val="FF0000"/>
                </a:solidFill>
              </a:rPr>
              <a:t>steep part of the power curve from 4-12 m/s is where power increases strongly with speed. </a:t>
            </a:r>
          </a:p>
        </p:txBody>
      </p:sp>
      <p:pic>
        <p:nvPicPr>
          <p:cNvPr id="1127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60" y="3975491"/>
            <a:ext cx="2074069" cy="140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Forecasting Wind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6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Forecast Errors (Day-Ahead)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51427" y="324433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– </a:t>
            </a:r>
          </a:p>
        </p:txBody>
      </p:sp>
      <p:sp>
        <p:nvSpPr>
          <p:cNvPr id="5" name="Rectangle 4"/>
          <p:cNvSpPr/>
          <p:nvPr/>
        </p:nvSpPr>
        <p:spPr>
          <a:xfrm>
            <a:off x="4351427" y="324433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–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7118088"/>
              </p:ext>
            </p:extLst>
          </p:nvPr>
        </p:nvGraphicFramePr>
        <p:xfrm>
          <a:off x="342900" y="900684"/>
          <a:ext cx="8458200" cy="505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491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Forecast Errors (Hour-Ahead)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51427" y="324433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– </a:t>
            </a:r>
          </a:p>
        </p:txBody>
      </p:sp>
      <p:sp>
        <p:nvSpPr>
          <p:cNvPr id="5" name="Rectangle 4"/>
          <p:cNvSpPr/>
          <p:nvPr/>
        </p:nvSpPr>
        <p:spPr>
          <a:xfrm>
            <a:off x="4351427" y="324433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– 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9799173"/>
              </p:ext>
            </p:extLst>
          </p:nvPr>
        </p:nvGraphicFramePr>
        <p:xfrm>
          <a:off x="342900" y="902889"/>
          <a:ext cx="8458200" cy="5052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37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55406"/>
            <a:ext cx="8534400" cy="506462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altLang="en-US" sz="2800" dirty="0" smtClean="0">
                <a:solidFill>
                  <a:srgbClr val="00B050"/>
                </a:solidFill>
              </a:rPr>
              <a:t>List </a:t>
            </a:r>
            <a:r>
              <a:rPr lang="en-US" altLang="en-US" sz="2800" dirty="0" smtClean="0">
                <a:solidFill>
                  <a:srgbClr val="00B050"/>
                </a:solidFill>
              </a:rPr>
              <a:t>challenges </a:t>
            </a:r>
            <a:r>
              <a:rPr lang="en-US" altLang="en-US" sz="2800" dirty="0" smtClean="0">
                <a:solidFill>
                  <a:srgbClr val="00B050"/>
                </a:solidFill>
              </a:rPr>
              <a:t>in forecasting wind in Texas.</a:t>
            </a:r>
          </a:p>
          <a:p>
            <a:pPr algn="just"/>
            <a:endParaRPr lang="en-US" altLang="en-US" sz="1800" dirty="0" smtClean="0"/>
          </a:p>
          <a:p>
            <a:pPr algn="just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List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actions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 Wind facility experiencing icing issues should take.</a:t>
            </a:r>
          </a:p>
          <a:p>
            <a:pPr marL="342900" lvl="1" indent="0" algn="just">
              <a:buNone/>
            </a:pP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Given an example of telemetry being received from a renewable resource, determine if it is an issue and whether the QSE representing this resource should be contacted to rectify the issue.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3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729" y="1612303"/>
            <a:ext cx="7886700" cy="2852737"/>
          </a:xfrm>
        </p:spPr>
        <p:txBody>
          <a:bodyPr/>
          <a:lstStyle/>
          <a:p>
            <a:r>
              <a:rPr lang="en-US" dirty="0"/>
              <a:t>Wind Generation Cold </a:t>
            </a:r>
            <a:r>
              <a:rPr lang="en-US" dirty="0" smtClean="0"/>
              <a:t>Weather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0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wind turbine icing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AutoShape 4" descr="Image result for wind turbine icin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AutoShape 6" descr="Image result for wind turbine icin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" name="AutoShape 8" descr="Image result for wind turbine icing"/>
          <p:cNvSpPr>
            <a:spLocks noChangeAspect="1" noChangeArrowheads="1"/>
          </p:cNvSpPr>
          <p:nvPr/>
        </p:nvSpPr>
        <p:spPr bwMode="auto">
          <a:xfrm>
            <a:off x="1602581" y="10918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" name="AutoShape 10" descr="Image result for wind turbine icing"/>
          <p:cNvSpPr>
            <a:spLocks noChangeAspect="1" noChangeArrowheads="1"/>
          </p:cNvSpPr>
          <p:nvPr/>
        </p:nvSpPr>
        <p:spPr bwMode="auto">
          <a:xfrm>
            <a:off x="1716881" y="12061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403749"/>
            <a:ext cx="353666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946" y="1403749"/>
            <a:ext cx="399147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 smtClean="0"/>
              <a:t>Icing Impacts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26269" y="5984200"/>
            <a:ext cx="789146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 smtClean="0"/>
              <a:t>Source: Wind </a:t>
            </a:r>
            <a:r>
              <a:rPr lang="en-US" sz="800" b="1" dirty="0"/>
              <a:t>Turbines in Cold Climates: Icing Impacts and Mitigation Systems, http://www.springer.com/us/book/9783319051901</a:t>
            </a:r>
          </a:p>
        </p:txBody>
      </p:sp>
    </p:spTree>
    <p:extLst>
      <p:ext uri="{BB962C8B-B14F-4D97-AF65-F5344CB8AC3E}">
        <p14:creationId xmlns:p14="http://schemas.microsoft.com/office/powerpoint/2010/main" val="13123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Wind Units Failure in Cold Winter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Frigid </a:t>
            </a:r>
            <a:r>
              <a:rPr lang="en-US" sz="1800"/>
              <a:t>Temperatures </a:t>
            </a:r>
            <a:r>
              <a:rPr lang="en-US" sz="1800" smtClean="0"/>
              <a:t>Exceeds </a:t>
            </a:r>
            <a:r>
              <a:rPr lang="en-US" sz="1800" dirty="0"/>
              <a:t>Turbine Limits</a:t>
            </a:r>
          </a:p>
          <a:p>
            <a:pPr lvl="1" algn="just">
              <a:buFont typeface="Arial" panose="020B0604020202020204" pitchFamily="34" charset="0"/>
              <a:buChar char="‒"/>
            </a:pPr>
            <a:r>
              <a:rPr lang="en-US" sz="1500" dirty="0" smtClean="0"/>
              <a:t>Wind </a:t>
            </a:r>
            <a:r>
              <a:rPr lang="en-US" sz="1500" dirty="0"/>
              <a:t>turbines are typically designed to operate within ambient air temperatures of -15°C/-20°C (5F/-4F)</a:t>
            </a:r>
          </a:p>
          <a:p>
            <a:pPr lvl="1" algn="just">
              <a:buFont typeface="Arial" panose="020B0604020202020204" pitchFamily="34" charset="0"/>
              <a:buChar char="‒"/>
            </a:pPr>
            <a:r>
              <a:rPr lang="en-US" sz="1500" dirty="0" smtClean="0"/>
              <a:t>Wind </a:t>
            </a:r>
            <a:r>
              <a:rPr lang="en-US" sz="1500" dirty="0"/>
              <a:t>turbines have an automatic shutdown feature to protect components if that range is exceeded.</a:t>
            </a:r>
          </a:p>
          <a:p>
            <a:endParaRPr lang="en-US" sz="1350" dirty="0"/>
          </a:p>
          <a:p>
            <a:r>
              <a:rPr lang="en-US" sz="1800" dirty="0" smtClean="0"/>
              <a:t>Blade </a:t>
            </a:r>
            <a:r>
              <a:rPr lang="en-US" sz="1800" dirty="0"/>
              <a:t>Icing 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1500" dirty="0"/>
              <a:t>Icing on wind turbines affects three different aspects simultaneously</a:t>
            </a:r>
          </a:p>
          <a:p>
            <a:pPr lvl="2"/>
            <a:r>
              <a:rPr lang="en-US" sz="1500" dirty="0"/>
              <a:t>the design (aerodynamics, load, control system, and material)</a:t>
            </a:r>
          </a:p>
          <a:p>
            <a:pPr lvl="2"/>
            <a:r>
              <a:rPr lang="en-US" sz="1500" dirty="0"/>
              <a:t>the safety (ice throw, unbalanced rotor spinning, over-power, and fatigue)</a:t>
            </a:r>
          </a:p>
          <a:p>
            <a:pPr lvl="2"/>
            <a:r>
              <a:rPr lang="en-US" sz="1500" dirty="0"/>
              <a:t>performance (annual energy output, wind measurements, and design life duration)</a:t>
            </a:r>
          </a:p>
          <a:p>
            <a:pPr lvl="1"/>
            <a:endParaRPr lang="en-US" sz="1200" dirty="0"/>
          </a:p>
          <a:p>
            <a:pPr lvl="1">
              <a:buFont typeface="Arial" panose="020B0604020202020204" pitchFamily="34" charset="0"/>
              <a:buChar char="‒"/>
            </a:pPr>
            <a:r>
              <a:rPr lang="en-US" sz="1500" dirty="0"/>
              <a:t>Other impacts</a:t>
            </a:r>
          </a:p>
          <a:p>
            <a:pPr lvl="2"/>
            <a:r>
              <a:rPr lang="en-US" sz="1500" dirty="0"/>
              <a:t>wind sensors—rendering ineffective wind-measuring equipment</a:t>
            </a:r>
          </a:p>
          <a:p>
            <a:pPr lvl="2"/>
            <a:r>
              <a:rPr lang="en-US" sz="1500" dirty="0"/>
              <a:t>increase noise levels and generally decrease a turbine’s cost-effectiveness.</a:t>
            </a:r>
          </a:p>
          <a:p>
            <a:endParaRPr lang="en-US" sz="135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67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pic>
        <p:nvPicPr>
          <p:cNvPr id="1026" name="Picture 2" descr="C:\Users\pdu\AppData\Local\Microsoft\Windows\Temporary Internet Files\Content.Outlook\NC7WEDK0\20150929_1225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152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80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Weather Extreme </a:t>
            </a:r>
            <a:r>
              <a:rPr lang="en-US" dirty="0" smtClean="0"/>
              <a:t>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800" dirty="0" smtClean="0"/>
              <a:t>This </a:t>
            </a:r>
            <a:r>
              <a:rPr lang="en-US" sz="1800" dirty="0"/>
              <a:t>ensures that wind turbine operates in temperatures as low as -30C (-22F), and in survival mode without operation, at temperatures as low as -40C (-40F) (</a:t>
            </a:r>
            <a:r>
              <a:rPr lang="en-US" sz="1800" dirty="0">
                <a:solidFill>
                  <a:srgbClr val="FF0000"/>
                </a:solidFill>
              </a:rPr>
              <a:t>one  example</a:t>
            </a:r>
            <a:r>
              <a:rPr lang="en-US" sz="1800" dirty="0"/>
              <a:t>). 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 smtClean="0"/>
          </a:p>
          <a:p>
            <a:pPr algn="just"/>
            <a:r>
              <a:rPr lang="en-US" sz="1800" dirty="0" smtClean="0"/>
              <a:t>ERCOT </a:t>
            </a:r>
            <a:r>
              <a:rPr lang="en-US" sz="1800" dirty="0"/>
              <a:t>is aware of at least one vendor that offers an extreme cold weather </a:t>
            </a:r>
            <a:r>
              <a:rPr lang="en-US" sz="1800" dirty="0" smtClean="0"/>
              <a:t>package.</a:t>
            </a:r>
            <a:r>
              <a:rPr lang="en-US" sz="1800" dirty="0"/>
              <a:t> </a:t>
            </a:r>
            <a:r>
              <a:rPr lang="en-US" sz="1800" dirty="0" smtClean="0"/>
              <a:t>Resource </a:t>
            </a:r>
            <a:r>
              <a:rPr lang="en-US" sz="1800" dirty="0"/>
              <a:t>Entities should check with their manufacturer.</a:t>
            </a:r>
          </a:p>
          <a:p>
            <a:endParaRPr lang="en-US" sz="1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623703"/>
              </p:ext>
            </p:extLst>
          </p:nvPr>
        </p:nvGraphicFramePr>
        <p:xfrm>
          <a:off x="1828800" y="2056124"/>
          <a:ext cx="5486400" cy="1331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2417"/>
                <a:gridCol w="2913983"/>
              </a:tblGrid>
              <a:tr h="60007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Minimum temperature (standard) operational / survival </a:t>
                      </a: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Standard weather package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-15°C/-20°C (5F/-4F)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Cold weather package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-30 °C/-40 °C (-22F/-40F)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0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55406"/>
            <a:ext cx="8534400" cy="5064627"/>
          </a:xfrm>
        </p:spPr>
        <p:txBody>
          <a:bodyPr/>
          <a:lstStyle/>
          <a:p>
            <a:pPr algn="just"/>
            <a:r>
              <a:rPr lang="en-US" altLang="en-US" sz="2000" dirty="0" smtClean="0"/>
              <a:t>List </a:t>
            </a:r>
            <a:r>
              <a:rPr lang="en-US" altLang="en-US" sz="2000" dirty="0" smtClean="0"/>
              <a:t>challenges </a:t>
            </a:r>
            <a:r>
              <a:rPr lang="en-US" altLang="en-US" sz="2000" dirty="0" smtClean="0"/>
              <a:t>in forecasting wind in Texas.</a:t>
            </a:r>
            <a:endParaRPr lang="en-US" altLang="en-US" sz="1800" dirty="0" smtClean="0"/>
          </a:p>
          <a:p>
            <a:pPr algn="just"/>
            <a:endParaRPr lang="en-US" altLang="en-US" sz="1800" dirty="0"/>
          </a:p>
          <a:p>
            <a:pPr algn="just"/>
            <a:r>
              <a:rPr lang="en-US" sz="2000" dirty="0" smtClean="0"/>
              <a:t>List </a:t>
            </a:r>
            <a:r>
              <a:rPr lang="en-US" sz="2000" dirty="0" smtClean="0"/>
              <a:t>actions </a:t>
            </a:r>
            <a:r>
              <a:rPr lang="en-US" sz="2000" dirty="0" smtClean="0"/>
              <a:t>a Wind facility experiencing icing issues should take.</a:t>
            </a:r>
          </a:p>
          <a:p>
            <a:pPr marL="342900" lvl="1" indent="0" algn="just">
              <a:buNone/>
            </a:pPr>
            <a:endParaRPr lang="en-US" sz="1800" dirty="0" smtClean="0"/>
          </a:p>
          <a:p>
            <a:pPr algn="just"/>
            <a:r>
              <a:rPr lang="en-US" sz="2000" dirty="0" smtClean="0"/>
              <a:t>Given an example of telemetry being received from a renewable resource, determine if it is an issue and whether the QSE representing this resource should be contacted to rectify the issue.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0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Cold Weather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800" dirty="0"/>
              <a:t>“Cold Weather Packages” extend temperature ranges by heating components such as the nacelle space, yaw drive and pitch motors, and the gearbox, slip ring, controller and control cabinet, and battery.</a:t>
            </a:r>
          </a:p>
          <a:p>
            <a:endParaRPr lang="en-US" sz="1800" dirty="0"/>
          </a:p>
          <a:p>
            <a:pPr algn="just"/>
            <a:r>
              <a:rPr lang="en-US" sz="1800" dirty="0"/>
              <a:t>Heating could also prevent another insidious cause of turbine failure. </a:t>
            </a:r>
          </a:p>
          <a:p>
            <a:pPr lvl="1" algn="just"/>
            <a:r>
              <a:rPr lang="en-US" sz="1500" dirty="0"/>
              <a:t>When a turbine is not running, oil that is stationary in radiator passages can quickly cool, and its viscosity can increase. </a:t>
            </a:r>
            <a:endParaRPr lang="en-US" sz="1500" dirty="0" smtClean="0"/>
          </a:p>
          <a:p>
            <a:pPr lvl="1" algn="just"/>
            <a:r>
              <a:rPr lang="en-US" sz="1500" dirty="0" smtClean="0"/>
              <a:t>Even </a:t>
            </a:r>
            <a:r>
              <a:rPr lang="en-US" sz="1500" dirty="0"/>
              <a:t>if wind turbines are not being used, an important lesson worth learning is that the turbines should be cycled online to provide flow of cooling oil. </a:t>
            </a:r>
            <a:endParaRPr lang="en-US" sz="1500" dirty="0" smtClean="0"/>
          </a:p>
          <a:p>
            <a:pPr lvl="1" algn="just"/>
            <a:r>
              <a:rPr lang="en-US" sz="1500" dirty="0" smtClean="0"/>
              <a:t>All </a:t>
            </a:r>
            <a:r>
              <a:rPr lang="en-US" sz="1500" dirty="0"/>
              <a:t>cooling equipment for radiators on wind turbines should also be disabled for cold weather events.</a:t>
            </a:r>
          </a:p>
          <a:p>
            <a:endParaRPr lang="en-US" sz="1500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65921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Icing Prevention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800" dirty="0" smtClean="0"/>
              <a:t>Passive icing prevention methods </a:t>
            </a:r>
          </a:p>
          <a:p>
            <a:pPr lvl="1" algn="just"/>
            <a:r>
              <a:rPr lang="en-US" sz="1500" dirty="0" smtClean="0"/>
              <a:t>Rely on the physical properties of the blade surfaces to prevent ice accumulation. </a:t>
            </a:r>
          </a:p>
          <a:p>
            <a:pPr lvl="1" algn="just"/>
            <a:r>
              <a:rPr lang="en-US" sz="1500" dirty="0" smtClean="0"/>
              <a:t>An example is application of an anti-adhesive coating on the blade such as </a:t>
            </a:r>
            <a:r>
              <a:rPr lang="en-US" sz="1500" dirty="0" err="1" smtClean="0"/>
              <a:t>teflon</a:t>
            </a:r>
            <a:r>
              <a:rPr lang="en-US" sz="1500" dirty="0" smtClean="0"/>
              <a:t>. </a:t>
            </a:r>
          </a:p>
          <a:p>
            <a:pPr lvl="1"/>
            <a:r>
              <a:rPr lang="en-US" sz="1500" dirty="0" smtClean="0"/>
              <a:t>Another approach takes advantage of the heat absorbing capacity of dark colored surfaces and consists in the use of black coated blades. </a:t>
            </a:r>
          </a:p>
          <a:p>
            <a:endParaRPr lang="en-US" sz="2000" dirty="0" smtClean="0"/>
          </a:p>
          <a:p>
            <a:r>
              <a:rPr lang="en-US" sz="1800" dirty="0" smtClean="0"/>
              <a:t>Active </a:t>
            </a:r>
            <a:r>
              <a:rPr lang="en-US" sz="1800" dirty="0"/>
              <a:t>de-icing methods </a:t>
            </a:r>
          </a:p>
          <a:p>
            <a:pPr lvl="1"/>
            <a:r>
              <a:rPr lang="en-US" sz="1500" dirty="0"/>
              <a:t>Consist of thermal, chemical and impulse de-icing</a:t>
            </a:r>
          </a:p>
          <a:p>
            <a:pPr lvl="1"/>
            <a:r>
              <a:rPr lang="en-US" sz="1500" dirty="0"/>
              <a:t>In thermal </a:t>
            </a:r>
            <a:r>
              <a:rPr lang="en-US" sz="1500" dirty="0" smtClean="0"/>
              <a:t>de-icing</a:t>
            </a:r>
            <a:r>
              <a:rPr lang="en-US" sz="1500" dirty="0"/>
              <a:t>, electrical elements, similar to the one found on the rear window of a car, can be used to warm and melt the ice accumulation off the blades</a:t>
            </a:r>
            <a:r>
              <a:rPr lang="en-US" sz="1500" dirty="0" smtClean="0"/>
              <a:t>.</a:t>
            </a:r>
          </a:p>
          <a:p>
            <a:endParaRPr lang="en-US" sz="1800" dirty="0"/>
          </a:p>
          <a:p>
            <a:pPr algn="just"/>
            <a:r>
              <a:rPr lang="en-US" sz="1800" dirty="0"/>
              <a:t>In a comprehensive wind turbine icing prevention approach, sensors that could detect the build-up of ice on the rotor could be considered.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9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324100" y="1320007"/>
            <a:ext cx="4572000" cy="4114800"/>
            <a:chOff x="2819400" y="1447800"/>
            <a:chExt cx="2981770" cy="3962400"/>
          </a:xfrm>
        </p:grpSpPr>
        <p:sp>
          <p:nvSpPr>
            <p:cNvPr id="8" name="Rounded Rectangle 7"/>
            <p:cNvSpPr/>
            <p:nvPr/>
          </p:nvSpPr>
          <p:spPr>
            <a:xfrm>
              <a:off x="2819400" y="1447800"/>
              <a:ext cx="2971800" cy="990600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Inclement Weather Plan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823673" y="2438400"/>
              <a:ext cx="2971800" cy="9906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Preventative Maintenance Schedule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819400" y="3429000"/>
              <a:ext cx="2971800" cy="990600"/>
            </a:xfrm>
            <a:prstGeom prst="roundRect">
              <a:avLst/>
            </a:prstGeom>
            <a:solidFill>
              <a:srgbClr val="73C8FD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Emergency Plan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829370" y="4419600"/>
              <a:ext cx="2971800" cy="99060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Communication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Weather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7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729" y="1612303"/>
            <a:ext cx="7886700" cy="2852737"/>
          </a:xfrm>
        </p:spPr>
        <p:txBody>
          <a:bodyPr/>
          <a:lstStyle/>
          <a:p>
            <a:r>
              <a:rPr lang="en-US" dirty="0" smtClean="0"/>
              <a:t>Wind Operations During Icing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83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Challenges Created by Icing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 dirty="0"/>
              <a:t>Icing </a:t>
            </a:r>
            <a:r>
              <a:rPr lang="en-US" altLang="en-US" sz="1800" dirty="0" smtClean="0"/>
              <a:t>creates </a:t>
            </a:r>
            <a:r>
              <a:rPr lang="en-US" altLang="en-US" sz="1800" dirty="0"/>
              <a:t>a mismatch between the forecast and actual production.</a:t>
            </a:r>
          </a:p>
          <a:p>
            <a:endParaRPr lang="en-US" altLang="en-US" sz="1800" dirty="0" smtClean="0"/>
          </a:p>
          <a:p>
            <a:r>
              <a:rPr lang="en-US" altLang="en-US" sz="1800" dirty="0" smtClean="0"/>
              <a:t>This creates </a:t>
            </a:r>
            <a:r>
              <a:rPr lang="en-US" altLang="en-US" sz="1800" dirty="0"/>
              <a:t>an error in the forecast which then was provided to WGRs.</a:t>
            </a:r>
          </a:p>
          <a:p>
            <a:endParaRPr lang="en-US" altLang="en-US" sz="1800" dirty="0" smtClean="0"/>
          </a:p>
          <a:p>
            <a:r>
              <a:rPr lang="en-US" altLang="en-US" sz="1800" dirty="0" smtClean="0"/>
              <a:t>This </a:t>
            </a:r>
            <a:r>
              <a:rPr lang="en-US" altLang="en-US" sz="1800" dirty="0"/>
              <a:t>error </a:t>
            </a:r>
            <a:r>
              <a:rPr lang="en-US" altLang="en-US" sz="1800" dirty="0" smtClean="0"/>
              <a:t>may be </a:t>
            </a:r>
            <a:r>
              <a:rPr lang="en-US" altLang="en-US" sz="1800" dirty="0"/>
              <a:t>used in the COP </a:t>
            </a:r>
            <a:r>
              <a:rPr lang="en-US" altLang="en-US" sz="1800" dirty="0" smtClean="0"/>
              <a:t>which feeds into RUC</a:t>
            </a:r>
            <a:r>
              <a:rPr lang="en-US" altLang="en-US" sz="1800" dirty="0"/>
              <a:t>.</a:t>
            </a:r>
          </a:p>
          <a:p>
            <a:pPr lvl="1"/>
            <a:r>
              <a:rPr lang="en-US" altLang="en-US" sz="1500" dirty="0" smtClean="0"/>
              <a:t>Could </a:t>
            </a:r>
            <a:r>
              <a:rPr lang="en-US" altLang="en-US" sz="1500" dirty="0"/>
              <a:t>lead to ERCOT counting on more wind than WGRs are able to generate.</a:t>
            </a:r>
          </a:p>
        </p:txBody>
      </p:sp>
    </p:spTree>
    <p:extLst>
      <p:ext uri="{BB962C8B-B14F-4D97-AF65-F5344CB8AC3E}">
        <p14:creationId xmlns:p14="http://schemas.microsoft.com/office/powerpoint/2010/main" val="330287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Icing Event Dec 26-27,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800" dirty="0"/>
              <a:t>Freezing temperatures on December </a:t>
            </a:r>
            <a:r>
              <a:rPr lang="en-US" sz="1800" dirty="0" smtClean="0"/>
              <a:t>26, </a:t>
            </a:r>
            <a:r>
              <a:rPr lang="en-US" sz="1800" dirty="0"/>
              <a:t>2015 in the panhandle region of Texas marked the beginning of icing conditions that lasted throughout the duration of December </a:t>
            </a:r>
            <a:r>
              <a:rPr lang="en-US" sz="1800" dirty="0" smtClean="0"/>
              <a:t>27</a:t>
            </a:r>
            <a:r>
              <a:rPr lang="en-US" sz="1800" baseline="30000" dirty="0"/>
              <a:t>.</a:t>
            </a:r>
            <a:r>
              <a:rPr lang="en-US" sz="1800" dirty="0" smtClean="0"/>
              <a:t> </a:t>
            </a:r>
          </a:p>
          <a:p>
            <a:pPr algn="just"/>
            <a:endParaRPr lang="en-US" sz="1800" dirty="0" smtClean="0"/>
          </a:p>
          <a:p>
            <a:pPr algn="just"/>
            <a:r>
              <a:rPr lang="en-US" sz="1800" dirty="0"/>
              <a:t>By 3:00 AM on December </a:t>
            </a:r>
            <a:r>
              <a:rPr lang="en-US" sz="1800" dirty="0" smtClean="0"/>
              <a:t>27</a:t>
            </a:r>
            <a:r>
              <a:rPr lang="en-US" sz="1800" baseline="30000" dirty="0"/>
              <a:t>,</a:t>
            </a:r>
            <a:r>
              <a:rPr lang="en-US" sz="1800" dirty="0" smtClean="0"/>
              <a:t> </a:t>
            </a:r>
            <a:r>
              <a:rPr lang="en-US" sz="1800" dirty="0"/>
              <a:t>the wind forecasting error had reached about 1700 MW. Icing was continually reported throughout the day and forecasting error reached nearly 4500 MW by the hour ending </a:t>
            </a:r>
            <a:r>
              <a:rPr lang="en-US" sz="1800" dirty="0" smtClean="0"/>
              <a:t>HE0800.</a:t>
            </a:r>
          </a:p>
          <a:p>
            <a:pPr algn="just"/>
            <a:endParaRPr lang="en-US" sz="1800" dirty="0" smtClean="0"/>
          </a:p>
          <a:p>
            <a:pPr algn="just"/>
            <a:r>
              <a:rPr lang="en-US" sz="1800" dirty="0"/>
              <a:t>The outage scheduler reported new WGRs related </a:t>
            </a:r>
            <a:r>
              <a:rPr lang="en-US" sz="1800" dirty="0" err="1"/>
              <a:t>derates</a:t>
            </a:r>
            <a:r>
              <a:rPr lang="en-US" sz="1800" dirty="0"/>
              <a:t> and forced outages totaling around 6000 MW by the end of the day. </a:t>
            </a:r>
          </a:p>
        </p:txBody>
      </p:sp>
    </p:spTree>
    <p:extLst>
      <p:ext uri="{BB962C8B-B14F-4D97-AF65-F5344CB8AC3E}">
        <p14:creationId xmlns:p14="http://schemas.microsoft.com/office/powerpoint/2010/main" val="168589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Outages 12/26 – 12/27</a:t>
            </a:r>
            <a:endParaRPr lang="en-US" dirty="0"/>
          </a:p>
        </p:txBody>
      </p:sp>
      <p:pic>
        <p:nvPicPr>
          <p:cNvPr id="2051" name="Picture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20" y="1196182"/>
            <a:ext cx="6766560" cy="447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24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 Wind Forecasts Over </a:t>
            </a:r>
            <a:r>
              <a:rPr lang="en-US" dirty="0"/>
              <a:t>T</a:t>
            </a:r>
            <a:r>
              <a:rPr lang="en-US" dirty="0" smtClean="0"/>
              <a:t>ime </a:t>
            </a:r>
            <a:r>
              <a:rPr lang="en-US" dirty="0"/>
              <a:t>– </a:t>
            </a:r>
            <a:r>
              <a:rPr lang="en-US" dirty="0" smtClean="0"/>
              <a:t>HE8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86683"/>
            <a:ext cx="8229600" cy="43367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2554" y="3313135"/>
            <a:ext cx="1334022" cy="1597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6401322" y="1386682"/>
            <a:ext cx="1752078" cy="78483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Observed: 2,285</a:t>
            </a:r>
          </a:p>
          <a:p>
            <a:r>
              <a:rPr lang="en-US" sz="1500" dirty="0">
                <a:solidFill>
                  <a:srgbClr val="FF0000"/>
                </a:solidFill>
              </a:rPr>
              <a:t>Last COP: 5,864</a:t>
            </a:r>
          </a:p>
          <a:p>
            <a:r>
              <a:rPr lang="en-US" sz="1500" dirty="0">
                <a:solidFill>
                  <a:srgbClr val="FF0000"/>
                </a:solidFill>
              </a:rPr>
              <a:t>6 hour: 6,937</a:t>
            </a:r>
          </a:p>
        </p:txBody>
      </p:sp>
    </p:spTree>
    <p:extLst>
      <p:ext uri="{BB962C8B-B14F-4D97-AF65-F5344CB8AC3E}">
        <p14:creationId xmlns:p14="http://schemas.microsoft.com/office/powerpoint/2010/main" val="57690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 Wind Forecasts Over </a:t>
            </a:r>
            <a:r>
              <a:rPr lang="en-US" dirty="0"/>
              <a:t>T</a:t>
            </a:r>
            <a:r>
              <a:rPr lang="en-US" dirty="0" smtClean="0"/>
              <a:t>ime – HE19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86682"/>
            <a:ext cx="8229600" cy="43000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138" y="4678080"/>
            <a:ext cx="1554480" cy="1597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00</a:t>
            </a:r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6896622" y="1005025"/>
            <a:ext cx="1866378" cy="101566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Observed: 1,352</a:t>
            </a:r>
          </a:p>
          <a:p>
            <a:r>
              <a:rPr lang="en-US" sz="1500" dirty="0">
                <a:solidFill>
                  <a:srgbClr val="FF0000"/>
                </a:solidFill>
              </a:rPr>
              <a:t>Last COP: 1,774</a:t>
            </a:r>
          </a:p>
          <a:p>
            <a:r>
              <a:rPr lang="en-US" sz="1500" dirty="0">
                <a:solidFill>
                  <a:srgbClr val="FF0000"/>
                </a:solidFill>
              </a:rPr>
              <a:t>6 hour: 3,110</a:t>
            </a:r>
          </a:p>
          <a:p>
            <a:r>
              <a:rPr lang="en-US" sz="1500" dirty="0">
                <a:solidFill>
                  <a:srgbClr val="FF0000"/>
                </a:solidFill>
              </a:rPr>
              <a:t>12 hour: 5,592</a:t>
            </a:r>
          </a:p>
        </p:txBody>
      </p:sp>
    </p:spTree>
    <p:extLst>
      <p:ext uri="{BB962C8B-B14F-4D97-AF65-F5344CB8AC3E}">
        <p14:creationId xmlns:p14="http://schemas.microsoft.com/office/powerpoint/2010/main" val="26309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 Wind Hour Ahead </a:t>
            </a:r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121503"/>
              </p:ext>
            </p:extLst>
          </p:nvPr>
        </p:nvGraphicFramePr>
        <p:xfrm>
          <a:off x="381000" y="1386682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792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and Wind Forecasting in ERCOT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42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Panhandle Wind Hour Ahead </a:t>
            </a:r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729400"/>
              </p:ext>
            </p:extLst>
          </p:nvPr>
        </p:nvGraphicFramePr>
        <p:xfrm>
          <a:off x="381000" y="1386682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115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 vs. COP Comparison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69547"/>
              </p:ext>
            </p:extLst>
          </p:nvPr>
        </p:nvGraphicFramePr>
        <p:xfrm>
          <a:off x="169889" y="1289154"/>
          <a:ext cx="4267200" cy="4053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94167976"/>
              </p:ext>
            </p:extLst>
          </p:nvPr>
        </p:nvGraphicFramePr>
        <p:xfrm>
          <a:off x="4610100" y="1289154"/>
          <a:ext cx="4270248" cy="405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843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40424" y="881871"/>
            <a:ext cx="8259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rgbClr val="FF0000"/>
                </a:solidFill>
              </a:rPr>
              <a:t>Notice the disparity between the last forecast value before the adjustment period and the observed value in HE 8 and 12 versus in HE 19. Delayed outages caused these errors in earlier hours which were then minimized in HE 19. </a:t>
            </a:r>
            <a:r>
              <a:rPr lang="en-US" sz="1200" dirty="0" smtClean="0">
                <a:solidFill>
                  <a:srgbClr val="FF0000"/>
                </a:solidFill>
              </a:rPr>
              <a:t>The faster these </a:t>
            </a:r>
            <a:r>
              <a:rPr lang="en-US" sz="1200" dirty="0">
                <a:solidFill>
                  <a:srgbClr val="FF0000"/>
                </a:solidFill>
              </a:rPr>
              <a:t>outages are </a:t>
            </a:r>
            <a:r>
              <a:rPr lang="en-US" sz="1200" dirty="0" smtClean="0">
                <a:solidFill>
                  <a:srgbClr val="FF0000"/>
                </a:solidFill>
              </a:rPr>
              <a:t>entered, </a:t>
            </a:r>
            <a:r>
              <a:rPr lang="en-US" sz="1200" dirty="0">
                <a:solidFill>
                  <a:srgbClr val="FF0000"/>
                </a:solidFill>
              </a:rPr>
              <a:t>the faster they are incorporated to the forecast.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 Performance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2033088"/>
          <a:ext cx="4267200" cy="409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655637" y="1795190"/>
            <a:ext cx="3565525" cy="58261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000" b="1" dirty="0"/>
              <a:t>Panhandle </a:t>
            </a:r>
            <a:r>
              <a:rPr lang="en-US" sz="2000" b="1" dirty="0" smtClean="0"/>
              <a:t>Wind</a:t>
            </a:r>
            <a:endParaRPr lang="en-US" sz="20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170504" y="1795190"/>
            <a:ext cx="3567112" cy="58261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000" b="1" dirty="0"/>
              <a:t>West </a:t>
            </a:r>
            <a:r>
              <a:rPr lang="en-US" sz="2000" b="1" dirty="0" smtClean="0"/>
              <a:t>Wind</a:t>
            </a:r>
            <a:endParaRPr lang="en-US" sz="20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4707624" y="2030739"/>
          <a:ext cx="4270248" cy="4096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77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313295" cy="618252"/>
          </a:xfrm>
        </p:spPr>
        <p:txBody>
          <a:bodyPr/>
          <a:lstStyle/>
          <a:p>
            <a:r>
              <a:rPr lang="en-US" dirty="0" smtClean="0"/>
              <a:t>Unit’s </a:t>
            </a:r>
            <a:r>
              <a:rPr lang="en-US" dirty="0"/>
              <a:t>STWF </a:t>
            </a:r>
            <a:r>
              <a:rPr lang="en-US" dirty="0" smtClean="0"/>
              <a:t>with no Outage Updates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346"/>
          <a:stretch/>
        </p:blipFill>
        <p:spPr>
          <a:xfrm>
            <a:off x="381000" y="2203646"/>
            <a:ext cx="8229600" cy="358200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554062" y="3254003"/>
            <a:ext cx="1" cy="411480"/>
          </a:xfrm>
          <a:prstGeom prst="straightConnector1">
            <a:avLst/>
          </a:prstGeom>
          <a:ln w="31750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45234" y="2464917"/>
            <a:ext cx="2061481" cy="507831"/>
          </a:xfrm>
          <a:prstGeom prst="rect">
            <a:avLst/>
          </a:prstGeom>
          <a:solidFill>
            <a:srgbClr val="FFE89F"/>
          </a:solidFill>
        </p:spPr>
        <p:txBody>
          <a:bodyPr wrap="square" rtlCol="0">
            <a:spAutoFit/>
          </a:bodyPr>
          <a:lstStyle/>
          <a:p>
            <a:r>
              <a:rPr lang="en-US" sz="1350" b="1" dirty="0"/>
              <a:t>Forecast NEVER Converged to zero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3580" y="1746352"/>
            <a:ext cx="1719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WRONG</a:t>
            </a:r>
          </a:p>
        </p:txBody>
      </p:sp>
    </p:spTree>
    <p:extLst>
      <p:ext uri="{BB962C8B-B14F-4D97-AF65-F5344CB8AC3E}">
        <p14:creationId xmlns:p14="http://schemas.microsoft.com/office/powerpoint/2010/main" val="156985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Unit’s STWF </a:t>
            </a:r>
            <a:r>
              <a:rPr lang="en-US" dirty="0" smtClean="0"/>
              <a:t>with </a:t>
            </a:r>
            <a:r>
              <a:rPr lang="en-US" dirty="0"/>
              <a:t>Outage Updates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346"/>
          <a:stretch/>
        </p:blipFill>
        <p:spPr>
          <a:xfrm>
            <a:off x="381000" y="2128695"/>
            <a:ext cx="8229600" cy="354831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2628901" y="3271695"/>
            <a:ext cx="1" cy="754380"/>
          </a:xfrm>
          <a:prstGeom prst="straightConnector1">
            <a:avLst/>
          </a:prstGeom>
          <a:ln w="31750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36231" y="3495390"/>
            <a:ext cx="1855680" cy="507831"/>
          </a:xfrm>
          <a:prstGeom prst="rect">
            <a:avLst/>
          </a:prstGeom>
          <a:solidFill>
            <a:srgbClr val="FFE89F"/>
          </a:solidFill>
        </p:spPr>
        <p:txBody>
          <a:bodyPr wrap="square" rtlCol="0">
            <a:spAutoFit/>
          </a:bodyPr>
          <a:lstStyle/>
          <a:p>
            <a:r>
              <a:rPr lang="en-US" sz="1350" b="1" dirty="0"/>
              <a:t>Forecast Converged to zero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12335" y="1667030"/>
            <a:ext cx="1719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CORRECT</a:t>
            </a:r>
          </a:p>
        </p:txBody>
      </p:sp>
    </p:spTree>
    <p:extLst>
      <p:ext uri="{BB962C8B-B14F-4D97-AF65-F5344CB8AC3E}">
        <p14:creationId xmlns:p14="http://schemas.microsoft.com/office/powerpoint/2010/main" val="90439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Telemetry During Icing Conditions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8"/>
          <a:stretch/>
        </p:blipFill>
        <p:spPr bwMode="auto">
          <a:xfrm>
            <a:off x="518357" y="1699532"/>
            <a:ext cx="5250656" cy="377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115691" y="3607531"/>
            <a:ext cx="14859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Number of online turbines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15691" y="2419417"/>
            <a:ext cx="14859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Number of offline turbines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33751" y="4400386"/>
            <a:ext cx="14859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MW output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428877" y="4150371"/>
            <a:ext cx="904874" cy="36856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637661" y="3736856"/>
            <a:ext cx="439040" cy="5715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2"/>
          </p:cNvCxnSpPr>
          <p:nvPr/>
        </p:nvCxnSpPr>
        <p:spPr>
          <a:xfrm flipH="1">
            <a:off x="3637663" y="2927248"/>
            <a:ext cx="1220978" cy="403047"/>
          </a:xfrm>
          <a:prstGeom prst="straightConnector1">
            <a:avLst/>
          </a:prstGeom>
          <a:ln>
            <a:solidFill>
              <a:srgbClr val="23F80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75393" y="2430285"/>
            <a:ext cx="28638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*Remember this is under icing conditions.</a:t>
            </a:r>
          </a:p>
          <a:p>
            <a:endParaRPr lang="en-US" sz="1500" dirty="0"/>
          </a:p>
          <a:p>
            <a:r>
              <a:rPr lang="en-US" sz="1500" dirty="0" smtClean="0"/>
              <a:t>While the NTON line does decrease, it does </a:t>
            </a:r>
            <a:r>
              <a:rPr lang="en-US" sz="1500" dirty="0"/>
              <a:t>not fall as the unit’s MW goes to zero, but is very delayed. </a:t>
            </a:r>
          </a:p>
          <a:p>
            <a:endParaRPr lang="en-US" sz="1500" dirty="0"/>
          </a:p>
          <a:p>
            <a:r>
              <a:rPr lang="en-US" sz="1500" b="1" dirty="0"/>
              <a:t>This is too slow.</a:t>
            </a:r>
          </a:p>
          <a:p>
            <a:endParaRPr lang="en-US" sz="1350" dirty="0"/>
          </a:p>
          <a:p>
            <a:endParaRPr lang="en-US" sz="1350" dirty="0"/>
          </a:p>
        </p:txBody>
      </p:sp>
      <p:sp>
        <p:nvSpPr>
          <p:cNvPr id="11" name="TextBox 10"/>
          <p:cNvSpPr txBox="1"/>
          <p:nvPr/>
        </p:nvSpPr>
        <p:spPr>
          <a:xfrm>
            <a:off x="2357372" y="1226092"/>
            <a:ext cx="1719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WRONG</a:t>
            </a:r>
          </a:p>
        </p:txBody>
      </p:sp>
    </p:spTree>
    <p:extLst>
      <p:ext uri="{BB962C8B-B14F-4D97-AF65-F5344CB8AC3E}">
        <p14:creationId xmlns:p14="http://schemas.microsoft.com/office/powerpoint/2010/main" val="254190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Telemetry During Icing Conditions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45" y="1664130"/>
            <a:ext cx="5449723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743200" y="2145914"/>
            <a:ext cx="1459814" cy="31250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295525" y="2083339"/>
            <a:ext cx="1651298" cy="997634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295525" y="2911309"/>
            <a:ext cx="1619250" cy="822513"/>
          </a:xfrm>
          <a:prstGeom prst="straightConnector1">
            <a:avLst/>
          </a:prstGeom>
          <a:ln>
            <a:solidFill>
              <a:srgbClr val="23F80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943351" y="2999624"/>
            <a:ext cx="14859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Number of online turbines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71950" y="2248662"/>
            <a:ext cx="14859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Number of offline turbines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46822" y="3652472"/>
            <a:ext cx="14859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MW output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89680" y="2447962"/>
            <a:ext cx="2849520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*Remember this is under icing conditions.</a:t>
            </a:r>
          </a:p>
          <a:p>
            <a:endParaRPr lang="en-US" sz="1350" dirty="0"/>
          </a:p>
          <a:p>
            <a:r>
              <a:rPr lang="en-US" sz="1350" dirty="0"/>
              <a:t>The NTON line falls as the unit’s MW goes to zero.</a:t>
            </a:r>
          </a:p>
          <a:p>
            <a:endParaRPr lang="en-US" sz="1350" dirty="0"/>
          </a:p>
          <a:p>
            <a:r>
              <a:rPr lang="en-US" sz="1350" b="1" dirty="0"/>
              <a:t>This is very good. </a:t>
            </a:r>
          </a:p>
          <a:p>
            <a:endParaRPr lang="en-US" sz="1350" dirty="0"/>
          </a:p>
          <a:p>
            <a:endParaRPr lang="en-US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2138367" y="1192406"/>
            <a:ext cx="1719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CORRECT</a:t>
            </a:r>
          </a:p>
        </p:txBody>
      </p:sp>
    </p:spTree>
    <p:extLst>
      <p:ext uri="{BB962C8B-B14F-4D97-AF65-F5344CB8AC3E}">
        <p14:creationId xmlns:p14="http://schemas.microsoft.com/office/powerpoint/2010/main" val="144680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Addressing the Wind Turbine Icing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sz="1800" dirty="0" smtClean="0"/>
              <a:t>Use the following when a WGR is experiencing an icing related event,</a:t>
            </a:r>
          </a:p>
          <a:p>
            <a:pPr lvl="1" algn="just"/>
            <a:r>
              <a:rPr lang="en-US" altLang="en-US" sz="1500" dirty="0" smtClean="0"/>
              <a:t>Call the ERCOT Control Room and notify them.</a:t>
            </a:r>
          </a:p>
          <a:p>
            <a:pPr lvl="2" algn="just"/>
            <a:r>
              <a:rPr lang="en-US" altLang="en-US" sz="1200" dirty="0"/>
              <a:t>E</a:t>
            </a:r>
            <a:r>
              <a:rPr lang="en-US" altLang="en-US" sz="1200" dirty="0" smtClean="0"/>
              <a:t>nsure the Plant has a Communication Plan to </a:t>
            </a:r>
            <a:r>
              <a:rPr lang="en-US" altLang="en-US" sz="1200" dirty="0"/>
              <a:t>inform </a:t>
            </a:r>
            <a:r>
              <a:rPr lang="en-US" altLang="en-US" sz="1200" dirty="0" smtClean="0"/>
              <a:t>QSE &amp; ERCOT of </a:t>
            </a:r>
            <a:r>
              <a:rPr lang="en-US" altLang="en-US" sz="1200" dirty="0"/>
              <a:t>the </a:t>
            </a:r>
            <a:r>
              <a:rPr lang="en-US" altLang="en-US" sz="1200" dirty="0" smtClean="0"/>
              <a:t>event.</a:t>
            </a:r>
            <a:endParaRPr lang="en-US" altLang="en-US" sz="1200" dirty="0"/>
          </a:p>
          <a:p>
            <a:pPr lvl="1" algn="just"/>
            <a:endParaRPr lang="en-US" altLang="en-US" sz="1500" dirty="0" smtClean="0"/>
          </a:p>
          <a:p>
            <a:pPr lvl="1" algn="just"/>
            <a:r>
              <a:rPr lang="en-US" altLang="en-US" sz="1500" dirty="0" smtClean="0"/>
              <a:t>Continuously update </a:t>
            </a:r>
            <a:r>
              <a:rPr lang="en-US" altLang="en-US" sz="1500" dirty="0"/>
              <a:t>the telemetry for number of turbines on and </a:t>
            </a:r>
            <a:r>
              <a:rPr lang="en-US" altLang="en-US" sz="1500" dirty="0" smtClean="0"/>
              <a:t>off (NTON and NTOFF) as conditions on the ground deteriorate.</a:t>
            </a:r>
          </a:p>
          <a:p>
            <a:pPr lvl="1" algn="just"/>
            <a:endParaRPr lang="en-US" altLang="en-US" sz="1500" dirty="0" smtClean="0"/>
          </a:p>
          <a:p>
            <a:pPr lvl="1" algn="just"/>
            <a:r>
              <a:rPr lang="en-US" altLang="en-US" sz="1500" dirty="0" smtClean="0"/>
              <a:t>If </a:t>
            </a:r>
            <a:r>
              <a:rPr lang="en-US" altLang="en-US" sz="1500" dirty="0"/>
              <a:t>the </a:t>
            </a:r>
            <a:r>
              <a:rPr lang="en-US" altLang="en-US" sz="1500" dirty="0" smtClean="0"/>
              <a:t>outage/</a:t>
            </a:r>
            <a:r>
              <a:rPr lang="en-US" altLang="en-US" sz="1500" dirty="0" err="1" smtClean="0"/>
              <a:t>derate</a:t>
            </a:r>
            <a:r>
              <a:rPr lang="en-US" altLang="en-US" sz="1500" dirty="0" smtClean="0"/>
              <a:t> is expected to </a:t>
            </a:r>
            <a:r>
              <a:rPr lang="en-US" altLang="en-US" sz="1500" dirty="0"/>
              <a:t>last greater than 2 hours, </a:t>
            </a:r>
            <a:r>
              <a:rPr lang="en-US" altLang="en-US" sz="1500" dirty="0" smtClean="0"/>
              <a:t>submit this </a:t>
            </a:r>
            <a:r>
              <a:rPr lang="en-US" altLang="en-US" sz="1500" dirty="0"/>
              <a:t>into </a:t>
            </a:r>
            <a:r>
              <a:rPr lang="en-US" altLang="en-US" sz="1500" dirty="0" smtClean="0"/>
              <a:t>ERCOT’s </a:t>
            </a:r>
            <a:r>
              <a:rPr lang="en-US" altLang="en-US" sz="1500" dirty="0"/>
              <a:t>O</a:t>
            </a:r>
            <a:r>
              <a:rPr lang="en-US" altLang="en-US" sz="1500" dirty="0" smtClean="0"/>
              <a:t>utage </a:t>
            </a:r>
            <a:r>
              <a:rPr lang="en-US" altLang="en-US" sz="1500" dirty="0"/>
              <a:t>S</a:t>
            </a:r>
            <a:r>
              <a:rPr lang="en-US" altLang="en-US" sz="1500" dirty="0" smtClean="0"/>
              <a:t>cheduler</a:t>
            </a:r>
            <a:r>
              <a:rPr lang="en-US" altLang="en-US" sz="1500" dirty="0"/>
              <a:t>.</a:t>
            </a:r>
          </a:p>
          <a:p>
            <a:pPr lvl="2" algn="just"/>
            <a:r>
              <a:rPr lang="en-US" altLang="en-US" sz="1500" dirty="0" smtClean="0"/>
              <a:t>In </a:t>
            </a:r>
            <a:r>
              <a:rPr lang="en-US" altLang="en-US" sz="1500" dirty="0"/>
              <a:t>comparison to turbine </a:t>
            </a:r>
            <a:r>
              <a:rPr lang="en-US" altLang="en-US" sz="1500" dirty="0" smtClean="0"/>
              <a:t>telemetry, </a:t>
            </a:r>
            <a:r>
              <a:rPr lang="en-US" altLang="en-US" sz="1500" dirty="0"/>
              <a:t>Outage </a:t>
            </a:r>
            <a:r>
              <a:rPr lang="en-US" altLang="en-US" sz="1500" dirty="0" smtClean="0"/>
              <a:t>submissions </a:t>
            </a:r>
            <a:r>
              <a:rPr lang="en-US" altLang="en-US" sz="1500" dirty="0"/>
              <a:t>have a greater impact </a:t>
            </a:r>
            <a:r>
              <a:rPr lang="en-US" altLang="en-US" sz="1500" dirty="0" smtClean="0"/>
              <a:t>in correcting the forecast</a:t>
            </a:r>
            <a:r>
              <a:rPr lang="en-US" altLang="en-US" dirty="0" smtClean="0"/>
              <a:t>.</a:t>
            </a:r>
            <a:endParaRPr lang="en-US" altLang="en-US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002339" y="4000689"/>
            <a:ext cx="7607405" cy="1027755"/>
            <a:chOff x="1551676" y="3604316"/>
            <a:chExt cx="6040647" cy="1552300"/>
          </a:xfrm>
        </p:grpSpPr>
        <p:sp>
          <p:nvSpPr>
            <p:cNvPr id="3" name="Rectangle 2"/>
            <p:cNvSpPr/>
            <p:nvPr/>
          </p:nvSpPr>
          <p:spPr>
            <a:xfrm>
              <a:off x="1551676" y="3604316"/>
              <a:ext cx="6040647" cy="1552300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28000"/>
              </a:schemeClr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30724" name="Rectangle 1"/>
            <p:cNvSpPr>
              <a:spLocks noChangeArrowheads="1"/>
            </p:cNvSpPr>
            <p:nvPr/>
          </p:nvSpPr>
          <p:spPr bwMode="auto">
            <a:xfrm>
              <a:off x="1683294" y="3720996"/>
              <a:ext cx="5817589" cy="116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altLang="en-US" sz="1200" b="1" dirty="0"/>
                <a:t>3.1.4.5 Notice of Forced Outage or Unavoidable Extension of Planned or Maintenance Outage Due to Unforeseen Events</a:t>
              </a:r>
              <a:endParaRPr lang="en-US" altLang="en-US" sz="1200" dirty="0"/>
            </a:p>
            <a:p>
              <a:pPr algn="just" eaLnBrk="1" hangingPunct="1"/>
              <a:r>
                <a:rPr lang="en-US" altLang="en-US" sz="1200" i="1" dirty="0"/>
                <a:t>(2) Any Forced Outage that occurs in Real-Time must be entered into the Outage Scheduler if it is to remain an Outage for longer than two hours</a:t>
              </a:r>
              <a:r>
                <a:rPr lang="en-US" altLang="en-US" sz="1400" i="1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757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55406"/>
            <a:ext cx="8534400" cy="506462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</a:rPr>
              <a:t>List 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</a:rPr>
              <a:t>challenges 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</a:rPr>
              <a:t>in forecasting wind in Texas.</a:t>
            </a:r>
          </a:p>
          <a:p>
            <a:pPr algn="just"/>
            <a:endParaRPr lang="en-US" altLang="en-US" sz="18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B050"/>
                </a:solidFill>
              </a:rPr>
              <a:t>List </a:t>
            </a:r>
            <a:r>
              <a:rPr lang="en-US" sz="2800" dirty="0" smtClean="0">
                <a:solidFill>
                  <a:srgbClr val="00B050"/>
                </a:solidFill>
              </a:rPr>
              <a:t>actions </a:t>
            </a:r>
            <a:r>
              <a:rPr lang="en-US" sz="2800" dirty="0" smtClean="0">
                <a:solidFill>
                  <a:srgbClr val="00B050"/>
                </a:solidFill>
              </a:rPr>
              <a:t>a Wind facility experiencing icing issues should take.</a:t>
            </a:r>
          </a:p>
          <a:p>
            <a:pPr marL="342900" lvl="1" indent="0" algn="just">
              <a:buNone/>
            </a:pPr>
            <a:endParaRPr lang="en-US" sz="1800" dirty="0" smtClean="0"/>
          </a:p>
          <a:p>
            <a:pPr algn="just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Given an example of telemetry being received from a renewable resource, determine if it is an issue and whether the QSE representing this resource should be contacted to rectify the issue.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0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and Ongoing Telemetry </a:t>
            </a:r>
            <a:r>
              <a:rPr lang="en-US" dirty="0" smtClean="0"/>
              <a:t>Concerns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4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46" y="762000"/>
            <a:ext cx="7664707" cy="546898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Growth Potential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76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Meteorological Telemetry Requirements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Meteorological telemetry must be telemetered with the specified data units at the refresh rates mentioned below.</a:t>
            </a:r>
            <a:endParaRPr lang="en-US" sz="1800" dirty="0">
              <a:hlinkClick r:id="rId3"/>
            </a:endParaRPr>
          </a:p>
          <a:p>
            <a:endParaRPr lang="en-US" sz="1600" b="1" dirty="0">
              <a:hlinkClick r:id="rId3"/>
            </a:endParaRPr>
          </a:p>
          <a:p>
            <a:endParaRPr lang="en-US" sz="1600" b="1" dirty="0" smtClean="0">
              <a:hlinkClick r:id="rId3"/>
            </a:endParaRPr>
          </a:p>
          <a:p>
            <a:endParaRPr lang="en-US" sz="1600" b="1" dirty="0">
              <a:hlinkClick r:id="rId3"/>
            </a:endParaRPr>
          </a:p>
          <a:p>
            <a:endParaRPr lang="en-US" sz="1600" b="1" dirty="0" smtClean="0">
              <a:hlinkClick r:id="rId3"/>
            </a:endParaRPr>
          </a:p>
          <a:p>
            <a:endParaRPr lang="en-US" sz="1600" b="1" dirty="0">
              <a:hlinkClick r:id="rId3"/>
            </a:endParaRPr>
          </a:p>
          <a:p>
            <a:endParaRPr lang="en-US" sz="1600" b="1" dirty="0" smtClean="0">
              <a:hlinkClick r:id="rId3"/>
            </a:endParaRPr>
          </a:p>
          <a:p>
            <a:endParaRPr lang="en-US" sz="1600" b="1" dirty="0">
              <a:hlinkClick r:id="rId3"/>
            </a:endParaRPr>
          </a:p>
          <a:p>
            <a:endParaRPr lang="en-US" sz="1600" b="1" dirty="0" smtClean="0">
              <a:hlinkClick r:id="rId3"/>
            </a:endParaRPr>
          </a:p>
          <a:p>
            <a:endParaRPr lang="en-US" sz="1600" b="1" dirty="0">
              <a:hlinkClick r:id="rId3"/>
            </a:endParaRPr>
          </a:p>
          <a:p>
            <a:endParaRPr lang="en-US" sz="1600" b="1" dirty="0" smtClean="0">
              <a:hlinkClick r:id="rId3"/>
            </a:endParaRPr>
          </a:p>
          <a:p>
            <a:endParaRPr lang="en-US" sz="1600" b="1" dirty="0">
              <a:hlinkClick r:id="rId3"/>
            </a:endParaRPr>
          </a:p>
          <a:p>
            <a:endParaRPr lang="en-US" sz="1600" b="1" dirty="0" smtClean="0">
              <a:hlinkClick r:id="rId3"/>
            </a:endParaRPr>
          </a:p>
          <a:p>
            <a:pPr marL="0" indent="0">
              <a:buNone/>
            </a:pPr>
            <a:r>
              <a:rPr lang="en-US" sz="1800" b="1" dirty="0" smtClean="0"/>
              <a:t>References:</a:t>
            </a:r>
            <a:endParaRPr lang="en-US" sz="1800" b="1" dirty="0">
              <a:hlinkClick r:id="rId3"/>
            </a:endParaRPr>
          </a:p>
          <a:p>
            <a:pPr marL="571500" lvl="1" indent="-171450"/>
            <a:r>
              <a:rPr lang="en-US" sz="1200" dirty="0" smtClean="0">
                <a:hlinkClick r:id="rId3"/>
              </a:rPr>
              <a:t>ERCOT and QSE Operations Practices During The Operating Hour (Section 3.9.1)</a:t>
            </a:r>
            <a:endParaRPr lang="en-US" sz="1200" dirty="0" smtClean="0"/>
          </a:p>
          <a:p>
            <a:pPr marL="571500" lvl="1" indent="-171450"/>
            <a:r>
              <a:rPr lang="en-US" sz="1200" dirty="0" smtClean="0">
                <a:hlinkClick r:id="rId4"/>
              </a:rPr>
              <a:t>ERCOT Nodal ICCP Communications Handbook</a:t>
            </a:r>
            <a:r>
              <a:rPr lang="en-US" sz="1200" dirty="0"/>
              <a:t> 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64995" y="1777292"/>
          <a:ext cx="8014009" cy="301397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719411"/>
                <a:gridCol w="2381865"/>
                <a:gridCol w="1912733"/>
              </a:tblGrid>
              <a:tr h="219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sm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Telemetry Name</a:t>
                      </a:r>
                    </a:p>
                  </a:txBody>
                  <a:tcPr marL="51435" marR="51435" marT="0" marB="0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C8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u="none" strike="noStrike" cap="small" normalizeH="0" baseline="0" dirty="0" smtClean="0">
                          <a:ln>
                            <a:noFill/>
                          </a:ln>
                          <a:effectLst/>
                        </a:rPr>
                        <a:t>       Data Unit</a:t>
                      </a:r>
                      <a:endParaRPr kumimoji="0" lang="en-US" altLang="en-US" sz="2000" b="1" i="0" u="none" strike="noStrike" cap="sm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C8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sm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Refresh Rate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C8FD"/>
                    </a:solidFill>
                  </a:tcPr>
                </a:tc>
              </a:tr>
              <a:tr h="572602">
                <a:tc>
                  <a:txBody>
                    <a:bodyPr/>
                    <a:lstStyle>
                      <a:lvl1pPr marL="457200" eaLnBrk="0" hangingPunct="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Wind Speed (MPH)</a:t>
                      </a:r>
                    </a:p>
                  </a:txBody>
                  <a:tcPr marL="51435" marR="51435" marT="0" marB="0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altLang="en-US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MPH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altLang="en-US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10s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0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Wind Direction (DEG)</a:t>
                      </a:r>
                    </a:p>
                  </a:txBody>
                  <a:tcPr marL="51435" marR="51435" marT="0" marB="0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altLang="en-US" sz="16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Degrees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altLang="en-US" sz="16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(between 0 and 360)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altLang="en-US" sz="16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10s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0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Temperature (TEMP)</a:t>
                      </a:r>
                    </a:p>
                  </a:txBody>
                  <a:tcPr marL="51435" marR="51435" marT="0" marB="0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altLang="en-US" sz="16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ºC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altLang="en-US" sz="16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10s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3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Barometric Pressure (PRES)</a:t>
                      </a:r>
                    </a:p>
                  </a:txBody>
                  <a:tcPr marL="51435" marR="51435" marT="0" marB="0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altLang="en-US" sz="16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mbar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altLang="en-US" sz="16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10s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Num. Of Turbines </a:t>
                      </a:r>
                      <a:r>
                        <a:rPr kumimoji="0" lang="en-US" altLang="en-US" sz="16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Available</a:t>
                      </a:r>
                      <a:r>
                        <a:rPr kumimoji="0" lang="en-US" altLang="en-US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(NTON)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Num. Of Turbines </a:t>
                      </a:r>
                      <a:r>
                        <a:rPr kumimoji="0" lang="en-US" altLang="en-US" sz="16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Unavailable</a:t>
                      </a:r>
                      <a:r>
                        <a:rPr kumimoji="0" lang="en-US" altLang="en-US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(NTOF)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Num. Of Turbines </a:t>
                      </a:r>
                      <a:r>
                        <a:rPr kumimoji="0" lang="en-US" altLang="en-US" sz="16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Unknown</a:t>
                      </a:r>
                      <a:r>
                        <a:rPr kumimoji="0" lang="en-US" altLang="en-US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(NTUN)</a:t>
                      </a:r>
                    </a:p>
                  </a:txBody>
                  <a:tcPr marL="51435" marR="51435" marT="0" marB="0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altLang="en-US" sz="16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Integer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altLang="en-US" sz="16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(Count of turbines)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altLang="en-US" sz="16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10s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1524" name="Rectangle 1"/>
          <p:cNvSpPr>
            <a:spLocks noChangeArrowheads="1"/>
          </p:cNvSpPr>
          <p:nvPr/>
        </p:nvSpPr>
        <p:spPr bwMode="auto">
          <a:xfrm>
            <a:off x="1485901" y="1777292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 b="0" dirty="0"/>
              <a:t/>
            </a:r>
            <a:br>
              <a:rPr lang="en-US" altLang="en-US" sz="1350" b="0" dirty="0"/>
            </a:br>
            <a:endParaRPr lang="en-US" altLang="en-US" sz="1350" b="0" dirty="0"/>
          </a:p>
        </p:txBody>
      </p:sp>
    </p:spTree>
    <p:extLst>
      <p:ext uri="{BB962C8B-B14F-4D97-AF65-F5344CB8AC3E}">
        <p14:creationId xmlns:p14="http://schemas.microsoft.com/office/powerpoint/2010/main" val="321039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Telemetry Examples (from 9/6/2016)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1052" y="1224092"/>
            <a:ext cx="7638095" cy="206666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51" y="3627571"/>
            <a:ext cx="7638095" cy="21428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22798" y="1739900"/>
            <a:ext cx="927102" cy="51752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22798" y="4219574"/>
            <a:ext cx="927102" cy="102552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Turbine Availability Telemetry Requirements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600" b="1" dirty="0" smtClean="0">
              <a:hlinkClick r:id="rId3"/>
            </a:endParaRPr>
          </a:p>
          <a:p>
            <a:endParaRPr lang="en-US" sz="1600" b="1" dirty="0">
              <a:hlinkClick r:id="rId3"/>
            </a:endParaRPr>
          </a:p>
          <a:p>
            <a:endParaRPr lang="en-US" sz="1600" b="1" dirty="0" smtClean="0">
              <a:hlinkClick r:id="rId3"/>
            </a:endParaRPr>
          </a:p>
          <a:p>
            <a:endParaRPr lang="en-US" sz="1600" b="1" dirty="0">
              <a:hlinkClick r:id="rId3"/>
            </a:endParaRPr>
          </a:p>
          <a:p>
            <a:endParaRPr lang="en-US" sz="1600" b="1" dirty="0" smtClean="0">
              <a:hlinkClick r:id="rId3"/>
            </a:endParaRPr>
          </a:p>
          <a:p>
            <a:endParaRPr lang="en-US" sz="1600" b="1" dirty="0">
              <a:hlinkClick r:id="rId3"/>
            </a:endParaRPr>
          </a:p>
          <a:p>
            <a:endParaRPr lang="en-US" sz="1600" b="1" dirty="0" smtClean="0">
              <a:hlinkClick r:id="rId3"/>
            </a:endParaRPr>
          </a:p>
          <a:p>
            <a:endParaRPr lang="en-US" sz="1600" b="1" dirty="0">
              <a:hlinkClick r:id="rId3"/>
            </a:endParaRPr>
          </a:p>
          <a:p>
            <a:endParaRPr lang="en-US" sz="1600" b="1" dirty="0" smtClean="0">
              <a:hlinkClick r:id="rId3"/>
            </a:endParaRPr>
          </a:p>
          <a:p>
            <a:endParaRPr lang="en-US" sz="1600" b="1" dirty="0">
              <a:hlinkClick r:id="rId3"/>
            </a:endParaRPr>
          </a:p>
          <a:p>
            <a:endParaRPr lang="en-US" sz="1600" b="1" dirty="0" smtClean="0">
              <a:hlinkClick r:id="rId3"/>
            </a:endParaRPr>
          </a:p>
          <a:p>
            <a:endParaRPr lang="en-US" sz="1600" b="1" dirty="0">
              <a:hlinkClick r:id="rId3"/>
            </a:endParaRPr>
          </a:p>
          <a:p>
            <a:endParaRPr lang="en-US" sz="1600" b="1" dirty="0" smtClean="0">
              <a:hlinkClick r:id="rId3"/>
            </a:endParaRPr>
          </a:p>
          <a:p>
            <a:endParaRPr lang="en-US" sz="1600" b="1" dirty="0">
              <a:hlinkClick r:id="rId3"/>
            </a:endParaRPr>
          </a:p>
        </p:txBody>
      </p:sp>
      <p:sp>
        <p:nvSpPr>
          <p:cNvPr id="21524" name="Rectangle 1"/>
          <p:cNvSpPr>
            <a:spLocks noChangeArrowheads="1"/>
          </p:cNvSpPr>
          <p:nvPr/>
        </p:nvSpPr>
        <p:spPr bwMode="auto">
          <a:xfrm>
            <a:off x="1485901" y="1777292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 b="0" dirty="0"/>
              <a:t/>
            </a:r>
            <a:br>
              <a:rPr lang="en-US" altLang="en-US" sz="1350" b="0" dirty="0"/>
            </a:br>
            <a:endParaRPr lang="en-US" altLang="en-US" sz="1350" b="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1752" y="859536"/>
            <a:ext cx="8534400" cy="505222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en-US" sz="1800" dirty="0"/>
              <a:t>Num. Of Turbines </a:t>
            </a:r>
            <a:r>
              <a:rPr lang="en-US" altLang="en-US" sz="1800" i="1" dirty="0"/>
              <a:t>Available</a:t>
            </a:r>
            <a:r>
              <a:rPr lang="en-US" altLang="en-US" sz="1800" dirty="0"/>
              <a:t> (NTON)</a:t>
            </a:r>
          </a:p>
          <a:p>
            <a:pPr lvl="1"/>
            <a:r>
              <a:rPr lang="en-US" sz="1400" dirty="0" smtClean="0"/>
              <a:t>Should </a:t>
            </a:r>
            <a:r>
              <a:rPr lang="en-US" sz="1400" dirty="0"/>
              <a:t>indicate count of turbines that will generate power if the operating conditions are met regardless of what current output from the wind generation resource may be. </a:t>
            </a:r>
            <a:endParaRPr lang="en-US" sz="1400" dirty="0" smtClean="0"/>
          </a:p>
          <a:p>
            <a:pPr lvl="1"/>
            <a:r>
              <a:rPr lang="en-US" sz="1400" dirty="0"/>
              <a:t>If </a:t>
            </a:r>
            <a:r>
              <a:rPr lang="en-US" sz="1400" dirty="0" smtClean="0"/>
              <a:t>a turbine is disconnected from the grid to reach curtailed Base Point, </a:t>
            </a:r>
            <a:r>
              <a:rPr lang="en-US" sz="1400" dirty="0"/>
              <a:t>it should be communicated as </a:t>
            </a:r>
            <a:r>
              <a:rPr lang="en-US" sz="1400" i="1" dirty="0"/>
              <a:t>Available</a:t>
            </a:r>
            <a:r>
              <a:rPr lang="en-US" sz="1200" i="1" dirty="0" smtClean="0"/>
              <a:t>.</a:t>
            </a:r>
            <a:endParaRPr lang="en-US" sz="1200" b="1" dirty="0" smtClean="0">
              <a:hlinkClick r:id="rId3"/>
            </a:endParaRPr>
          </a:p>
          <a:p>
            <a:pPr lvl="2"/>
            <a:endParaRPr lang="en-US" sz="800" b="1" dirty="0" smtClean="0">
              <a:hlinkClick r:id="rId3"/>
            </a:endParaRPr>
          </a:p>
          <a:p>
            <a:pPr lvl="0"/>
            <a:r>
              <a:rPr lang="en-US" altLang="en-US" sz="1800" dirty="0"/>
              <a:t>Num. Of Turbines Unavailable (NTOF)</a:t>
            </a:r>
          </a:p>
          <a:p>
            <a:pPr lvl="1"/>
            <a:r>
              <a:rPr lang="en-US" sz="1400" dirty="0" smtClean="0"/>
              <a:t>Should indicate count </a:t>
            </a:r>
            <a:r>
              <a:rPr lang="en-US" sz="1400" dirty="0"/>
              <a:t>of turbines that are offline &amp; not </a:t>
            </a:r>
            <a:r>
              <a:rPr lang="en-US" sz="1400" dirty="0" smtClean="0"/>
              <a:t>available </a:t>
            </a:r>
          </a:p>
          <a:p>
            <a:pPr lvl="1"/>
            <a:r>
              <a:rPr lang="en-US" sz="1400" dirty="0" smtClean="0"/>
              <a:t>Turbines that are under maintenance, or experiencing forced </a:t>
            </a:r>
            <a:r>
              <a:rPr lang="en-US" sz="1400" dirty="0"/>
              <a:t>outages </a:t>
            </a:r>
            <a:r>
              <a:rPr lang="en-US" sz="1400" dirty="0" smtClean="0"/>
              <a:t>(</a:t>
            </a:r>
            <a:r>
              <a:rPr lang="en-US" sz="1400" dirty="0"/>
              <a:t>caused by meteorological phenomenon </a:t>
            </a:r>
            <a:r>
              <a:rPr lang="en-US" sz="1400" dirty="0" smtClean="0"/>
              <a:t>like icing</a:t>
            </a:r>
            <a:r>
              <a:rPr lang="en-US" sz="1400" dirty="0"/>
              <a:t>, hurricane, etc</a:t>
            </a:r>
            <a:r>
              <a:rPr lang="en-US" sz="1400" dirty="0" smtClean="0"/>
              <a:t>.) or mechanical issues) should be communicated as unavailable</a:t>
            </a:r>
          </a:p>
          <a:p>
            <a:pPr lvl="2"/>
            <a:endParaRPr lang="en-US" altLang="en-US" sz="800" dirty="0">
              <a:latin typeface="Arial" charset="0"/>
            </a:endParaRPr>
          </a:p>
          <a:p>
            <a:r>
              <a:rPr lang="en-US" altLang="en-US" sz="1800" dirty="0"/>
              <a:t>Num. Of Turbines Unknown (NTUN)</a:t>
            </a:r>
          </a:p>
          <a:p>
            <a:pPr lvl="1"/>
            <a:r>
              <a:rPr lang="en-US" sz="1400" dirty="0"/>
              <a:t>should only be used in the few and temporary occasions when there is a failure with the wind plant’s communication system</a:t>
            </a:r>
            <a:endParaRPr lang="en-US" altLang="en-US" sz="1400" dirty="0">
              <a:latin typeface="Arial" charset="0"/>
            </a:endParaRPr>
          </a:p>
          <a:p>
            <a:pPr lvl="2"/>
            <a:endParaRPr lang="en-US" sz="800" b="1" dirty="0" smtClean="0">
              <a:hlinkClick r:id="rId3"/>
            </a:endParaRPr>
          </a:p>
          <a:p>
            <a:r>
              <a:rPr lang="en-US" sz="1800" dirty="0"/>
              <a:t>Sum of the telemetered number of turbines Available, Unavailable and Unknown should equal the total number of turbines identified in unit’s RARF.</a:t>
            </a:r>
            <a:endParaRPr lang="en-US" sz="1800" dirty="0">
              <a:hlinkClick r:id="rId3"/>
            </a:endParaRP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endParaRPr lang="en-US" sz="800" b="1" dirty="0" smtClean="0"/>
          </a:p>
          <a:p>
            <a:pPr marL="0" indent="0">
              <a:buNone/>
            </a:pPr>
            <a:r>
              <a:rPr lang="en-US" sz="1800" dirty="0" smtClean="0"/>
              <a:t>Reference:</a:t>
            </a:r>
            <a:endParaRPr lang="en-US" sz="1800" dirty="0">
              <a:hlinkClick r:id="rId3"/>
            </a:endParaRPr>
          </a:p>
          <a:p>
            <a:pPr marL="571500" lvl="1" indent="-171450"/>
            <a:r>
              <a:rPr lang="en-US" sz="1200" dirty="0">
                <a:hlinkClick r:id="rId3"/>
              </a:rPr>
              <a:t>ERCOT and QSE Operations Practices During The Operating Hour (Section </a:t>
            </a:r>
            <a:r>
              <a:rPr lang="en-US" sz="1200" dirty="0" smtClean="0">
                <a:hlinkClick r:id="rId3"/>
              </a:rPr>
              <a:t>3.9.2)</a:t>
            </a:r>
            <a:endParaRPr lang="en-US" sz="1200" dirty="0"/>
          </a:p>
          <a:p>
            <a:endParaRPr lang="en-US" sz="1600" b="1" dirty="0" smtClean="0">
              <a:hlinkClick r:id=""/>
            </a:endParaRPr>
          </a:p>
          <a:p>
            <a:endParaRPr lang="en-US" sz="1600" b="1" dirty="0" smtClean="0">
              <a:hlinkClick r:id=""/>
            </a:endParaRPr>
          </a:p>
          <a:p>
            <a:endParaRPr lang="en-US" sz="1600" b="1" dirty="0" smtClean="0">
              <a:hlinkClick r:id=""/>
            </a:endParaRPr>
          </a:p>
          <a:p>
            <a:endParaRPr lang="en-US" sz="1600" b="1" dirty="0" smtClean="0">
              <a:hlinkClick r:id=""/>
            </a:endParaRPr>
          </a:p>
          <a:p>
            <a:endParaRPr lang="en-US" sz="1600" b="1" dirty="0" smtClean="0">
              <a:hlinkClick r:id=""/>
            </a:endParaRPr>
          </a:p>
          <a:p>
            <a:endParaRPr lang="en-US" sz="1600" b="1" dirty="0" smtClean="0">
              <a:hlinkClick r:id=""/>
            </a:endParaRPr>
          </a:p>
          <a:p>
            <a:endParaRPr lang="en-US" sz="1600" b="1" dirty="0" smtClean="0">
              <a:hlinkClick r:id=""/>
            </a:endParaRPr>
          </a:p>
          <a:p>
            <a:endParaRPr lang="en-US" sz="1600" b="1" dirty="0" smtClean="0">
              <a:hlinkClick r:id=""/>
            </a:endParaRPr>
          </a:p>
          <a:p>
            <a:endParaRPr lang="en-US" sz="1600" b="1" dirty="0" smtClean="0">
              <a:hlinkClick r:id=""/>
            </a:endParaRPr>
          </a:p>
          <a:p>
            <a:endParaRPr lang="en-US" sz="1600" b="1" dirty="0" smtClean="0">
              <a:hlinkClick r:id=""/>
            </a:endParaRPr>
          </a:p>
          <a:p>
            <a:endParaRPr lang="en-US" sz="1600" b="1" dirty="0" smtClean="0">
              <a:hlinkClick r:id=""/>
            </a:endParaRPr>
          </a:p>
          <a:p>
            <a:endParaRPr lang="en-US" sz="1600" b="1" dirty="0" smtClean="0">
              <a:hlinkClick r:id="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 smtClean="0"/>
              <a:t>References:</a:t>
            </a:r>
            <a:endParaRPr lang="en-US" sz="1600" b="1" dirty="0" smtClean="0">
              <a:hlinkClick r:id="rId3"/>
            </a:endParaRPr>
          </a:p>
          <a:p>
            <a:pPr marL="571500" lvl="1" indent="-171450"/>
            <a:r>
              <a:rPr lang="en-US" sz="1200" dirty="0" smtClean="0">
                <a:hlinkClick r:id="rId3"/>
              </a:rPr>
              <a:t>ERCOT and QSE Operations Practices During The Operating Hour (Section 3.9.2)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1278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002" y="1374647"/>
            <a:ext cx="3759896" cy="25146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4024859"/>
            <a:ext cx="8534400" cy="1895174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dirty="0"/>
              <a:t>Wind farms interpret the NTON flag differently. </a:t>
            </a:r>
            <a:endParaRPr lang="en-US" sz="1800" dirty="0" smtClean="0"/>
          </a:p>
          <a:p>
            <a:pPr algn="just"/>
            <a:r>
              <a:rPr lang="en-US" sz="1800" dirty="0"/>
              <a:t>The NTON is meant to describe the number of turbines available for production, which has nothing to do with the actual output. </a:t>
            </a:r>
          </a:p>
          <a:p>
            <a:pPr lvl="1" algn="just"/>
            <a:r>
              <a:rPr lang="en-US" sz="1500" dirty="0" smtClean="0"/>
              <a:t>The </a:t>
            </a:r>
            <a:r>
              <a:rPr lang="en-US" sz="1500" dirty="0"/>
              <a:t>left image is taking the unit’s MW value into </a:t>
            </a:r>
            <a:r>
              <a:rPr lang="en-US" sz="1500" dirty="0" smtClean="0"/>
              <a:t>account - Wrong</a:t>
            </a:r>
          </a:p>
          <a:p>
            <a:pPr lvl="1" algn="just"/>
            <a:r>
              <a:rPr lang="en-US" sz="1500" dirty="0"/>
              <a:t>The right image is expected method for computing and telemetering this </a:t>
            </a:r>
            <a:r>
              <a:rPr lang="en-US" sz="1500" dirty="0" smtClean="0"/>
              <a:t>data.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Turbines Online (NTON)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40" y="1374647"/>
            <a:ext cx="3759896" cy="2514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91933" y="996147"/>
            <a:ext cx="1719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CORRECT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5373" y="916988"/>
            <a:ext cx="1719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WRONG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44048" y="1064300"/>
            <a:ext cx="521146" cy="2173575"/>
            <a:chOff x="6813030" y="2016176"/>
            <a:chExt cx="521146" cy="2173575"/>
          </a:xfrm>
          <a:noFill/>
        </p:grpSpPr>
        <p:sp>
          <p:nvSpPr>
            <p:cNvPr id="14" name="Down Arrow 13"/>
            <p:cNvSpPr/>
            <p:nvPr/>
          </p:nvSpPr>
          <p:spPr>
            <a:xfrm>
              <a:off x="6859993" y="2016176"/>
              <a:ext cx="427219" cy="472191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813030" y="2488367"/>
              <a:ext cx="521146" cy="1701384"/>
            </a:xfrm>
            <a:prstGeom prst="ellipse">
              <a:avLst/>
            </a:prstGeom>
            <a:grpFill/>
            <a:ln>
              <a:solidFill>
                <a:srgbClr val="FFC000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34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04" y="1196172"/>
            <a:ext cx="7519793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NTON Example 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38563" y="606699"/>
            <a:ext cx="1719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WRONG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214068" y="543981"/>
            <a:ext cx="1329148" cy="4173349"/>
            <a:chOff x="6813030" y="2016176"/>
            <a:chExt cx="521146" cy="2173575"/>
          </a:xfrm>
          <a:noFill/>
        </p:grpSpPr>
        <p:sp>
          <p:nvSpPr>
            <p:cNvPr id="8" name="Down Arrow 7"/>
            <p:cNvSpPr/>
            <p:nvPr/>
          </p:nvSpPr>
          <p:spPr>
            <a:xfrm>
              <a:off x="6859993" y="2016176"/>
              <a:ext cx="427219" cy="472191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813030" y="2488367"/>
              <a:ext cx="521146" cy="1701384"/>
            </a:xfrm>
            <a:prstGeom prst="ellipse">
              <a:avLst/>
            </a:prstGeom>
            <a:grpFill/>
            <a:ln>
              <a:solidFill>
                <a:srgbClr val="FFC000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533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104" y="992831"/>
            <a:ext cx="7519793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NTON Example 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65425" y="1214387"/>
            <a:ext cx="1719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CORRECT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93894" y="415751"/>
            <a:ext cx="3304006" cy="1260301"/>
            <a:chOff x="5293894" y="415751"/>
            <a:chExt cx="3304006" cy="1260301"/>
          </a:xfrm>
        </p:grpSpPr>
        <p:sp>
          <p:nvSpPr>
            <p:cNvPr id="7" name="TextBox 6"/>
            <p:cNvSpPr txBox="1"/>
            <p:nvPr/>
          </p:nvSpPr>
          <p:spPr>
            <a:xfrm>
              <a:off x="5293894" y="415751"/>
              <a:ext cx="33040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solidFill>
                    <a:srgbClr val="7030A0"/>
                  </a:solidFill>
                </a:rPr>
                <a:t>The NTON line stays constant despite the unit’s MW value going to zero.</a:t>
              </a:r>
            </a:p>
            <a:p>
              <a:endParaRPr lang="en-US" sz="1350" b="1" dirty="0">
                <a:solidFill>
                  <a:srgbClr val="7030A0"/>
                </a:solidFill>
              </a:endParaRPr>
            </a:p>
            <a:p>
              <a:endParaRPr lang="en-US" sz="1350" b="1" dirty="0">
                <a:solidFill>
                  <a:srgbClr val="7030A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6160169" y="934069"/>
              <a:ext cx="298383" cy="741983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80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414" y="2387599"/>
            <a:ext cx="6227209" cy="39769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MW exceeding HSL telemetry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800" dirty="0" smtClean="0"/>
              <a:t>MW telemetry </a:t>
            </a:r>
            <a:r>
              <a:rPr lang="en-US" sz="1800" b="1" dirty="0" smtClean="0"/>
              <a:t>must never</a:t>
            </a:r>
            <a:r>
              <a:rPr lang="en-US" sz="1800" dirty="0" smtClean="0"/>
              <a:t> exceed the HSL. </a:t>
            </a:r>
          </a:p>
          <a:p>
            <a:pPr algn="just"/>
            <a:endParaRPr lang="en-US" sz="1800" dirty="0" smtClean="0"/>
          </a:p>
          <a:p>
            <a:pPr algn="just"/>
            <a:r>
              <a:rPr lang="en-US" sz="1800" dirty="0" smtClean="0"/>
              <a:t>When a WGR is UNCURTAILED its MW and HSL values should be exactly the same.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1011888" y="3949699"/>
            <a:ext cx="1719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WRONG</a:t>
            </a:r>
          </a:p>
        </p:txBody>
      </p:sp>
      <p:sp>
        <p:nvSpPr>
          <p:cNvPr id="4" name="Down Arrow 3"/>
          <p:cNvSpPr/>
          <p:nvPr/>
        </p:nvSpPr>
        <p:spPr>
          <a:xfrm>
            <a:off x="6254067" y="2286000"/>
            <a:ext cx="427219" cy="47219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26454" y="2783591"/>
            <a:ext cx="2482446" cy="85462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099" y="2074924"/>
            <a:ext cx="6523325" cy="43627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MW exceeding HSL telemetry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89001"/>
            <a:ext cx="8255000" cy="1295400"/>
          </a:xfrm>
        </p:spPr>
        <p:txBody>
          <a:bodyPr/>
          <a:lstStyle/>
          <a:p>
            <a:pPr algn="just"/>
            <a:r>
              <a:rPr lang="en-US" sz="1800" dirty="0"/>
              <a:t>MW telemetry </a:t>
            </a:r>
            <a:r>
              <a:rPr lang="en-US" sz="1800" b="1" dirty="0"/>
              <a:t>must never</a:t>
            </a:r>
            <a:r>
              <a:rPr lang="en-US" sz="1800" dirty="0"/>
              <a:t> exceed the HSL. </a:t>
            </a:r>
          </a:p>
          <a:p>
            <a:pPr lvl="1" algn="just"/>
            <a:endParaRPr lang="en-US" sz="1500" dirty="0"/>
          </a:p>
          <a:p>
            <a:pPr algn="just"/>
            <a:r>
              <a:rPr lang="en-US" sz="1800" dirty="0"/>
              <a:t>When a WGR is UNCURTAILED its MW and HSL values should be exactly the same.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9190" y="3311658"/>
            <a:ext cx="1719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CORRECT</a:t>
            </a:r>
          </a:p>
        </p:txBody>
      </p:sp>
    </p:spTree>
    <p:extLst>
      <p:ext uri="{BB962C8B-B14F-4D97-AF65-F5344CB8AC3E}">
        <p14:creationId xmlns:p14="http://schemas.microsoft.com/office/powerpoint/2010/main" val="39832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200" y="2127677"/>
            <a:ext cx="5995493" cy="42268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WGR Under Curtailment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1066801"/>
            <a:ext cx="8682996" cy="504616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28600" indent="-228600" algn="just">
              <a:tabLst>
                <a:tab pos="2806700" algn="l"/>
              </a:tabLst>
            </a:pPr>
            <a:r>
              <a:rPr lang="en-US" sz="1800" dirty="0" smtClean="0"/>
              <a:t>ERCOT nodal protocols and Business Practices dictate that when under curtailment a WGR’s  HSL </a:t>
            </a:r>
            <a:r>
              <a:rPr lang="en-US" sz="1800" b="1" dirty="0" smtClean="0"/>
              <a:t>must</a:t>
            </a:r>
            <a:r>
              <a:rPr lang="en-US" sz="1800" dirty="0" smtClean="0"/>
              <a:t> represent actual power generation potential. </a:t>
            </a:r>
          </a:p>
          <a:p>
            <a:pPr algn="just"/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93517" y="4194036"/>
            <a:ext cx="1719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WRONG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437822" y="2251293"/>
            <a:ext cx="521146" cy="2574707"/>
            <a:chOff x="6813030" y="2016176"/>
            <a:chExt cx="521146" cy="2173575"/>
          </a:xfrm>
          <a:noFill/>
        </p:grpSpPr>
        <p:sp>
          <p:nvSpPr>
            <p:cNvPr id="14" name="Down Arrow 13"/>
            <p:cNvSpPr/>
            <p:nvPr/>
          </p:nvSpPr>
          <p:spPr>
            <a:xfrm>
              <a:off x="6859993" y="2016176"/>
              <a:ext cx="427219" cy="472191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813030" y="2488367"/>
              <a:ext cx="521146" cy="1701384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268224" y="2251293"/>
            <a:ext cx="2612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en-US" dirty="0"/>
              <a:t>HSL </a:t>
            </a:r>
            <a:r>
              <a:rPr lang="en-US" b="1" dirty="0"/>
              <a:t>should never </a:t>
            </a:r>
            <a:r>
              <a:rPr lang="en-US" dirty="0"/>
              <a:t>lower dramatically under curtailment scenarios.</a:t>
            </a:r>
          </a:p>
        </p:txBody>
      </p:sp>
    </p:spTree>
    <p:extLst>
      <p:ext uri="{BB962C8B-B14F-4D97-AF65-F5344CB8AC3E}">
        <p14:creationId xmlns:p14="http://schemas.microsoft.com/office/powerpoint/2010/main" val="331948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WGR Under </a:t>
            </a:r>
            <a:r>
              <a:rPr lang="en-US" dirty="0"/>
              <a:t>C</a:t>
            </a:r>
            <a:r>
              <a:rPr lang="en-US" dirty="0" smtClean="0"/>
              <a:t>urtailment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55406"/>
            <a:ext cx="8661400" cy="5064627"/>
          </a:xfrm>
        </p:spPr>
        <p:txBody>
          <a:bodyPr/>
          <a:lstStyle/>
          <a:p>
            <a:pPr algn="just"/>
            <a:r>
              <a:rPr lang="en-US" sz="1800" dirty="0"/>
              <a:t>ERCOT nodal protocols and Business Practices dictate that when under curtailment a WGR’s  HSL </a:t>
            </a:r>
            <a:r>
              <a:rPr lang="en-US" sz="1800" b="1" dirty="0"/>
              <a:t>must</a:t>
            </a:r>
            <a:r>
              <a:rPr lang="en-US" sz="1800" dirty="0"/>
              <a:t> represent actual power generation potential. </a:t>
            </a:r>
          </a:p>
          <a:p>
            <a:pPr algn="just"/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6215" y="4479219"/>
            <a:ext cx="1719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CORRECT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550" y="2006600"/>
            <a:ext cx="6553381" cy="43828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1871" y="2022745"/>
            <a:ext cx="21080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HSL </a:t>
            </a:r>
            <a:r>
              <a:rPr lang="en-US" b="1" dirty="0"/>
              <a:t>should never </a:t>
            </a:r>
            <a:r>
              <a:rPr lang="en-US" dirty="0"/>
              <a:t>lower dramatically under curtailment scenarios.</a:t>
            </a:r>
          </a:p>
        </p:txBody>
      </p:sp>
    </p:spTree>
    <p:extLst>
      <p:ext uri="{BB962C8B-B14F-4D97-AF65-F5344CB8AC3E}">
        <p14:creationId xmlns:p14="http://schemas.microsoft.com/office/powerpoint/2010/main" val="255810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altLang="en-US" dirty="0"/>
              <a:t>Wind Regions within ERCOT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03860" y="1049311"/>
            <a:ext cx="7936278" cy="4542856"/>
            <a:chOff x="581024" y="1761431"/>
            <a:chExt cx="7762876" cy="3703320"/>
          </a:xfrm>
        </p:grpSpPr>
        <p:grpSp>
          <p:nvGrpSpPr>
            <p:cNvPr id="3" name="Group 2"/>
            <p:cNvGrpSpPr/>
            <p:nvPr/>
          </p:nvGrpSpPr>
          <p:grpSpPr>
            <a:xfrm>
              <a:off x="581024" y="1761431"/>
              <a:ext cx="6268428" cy="3703320"/>
              <a:chOff x="-661702" y="1205575"/>
              <a:chExt cx="8357903" cy="4937760"/>
            </a:xfrm>
          </p:grpSpPr>
          <p:pic>
            <p:nvPicPr>
              <p:cNvPr id="1027" name="Picture 2" descr="image00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1" y="1205575"/>
                <a:ext cx="6248400" cy="4937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-661701" y="1819567"/>
                <a:ext cx="1789640" cy="702516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ysClr val="windowText" lastClr="000000"/>
                    </a:solidFill>
                  </a:rPr>
                  <a:t>Panhandle:</a:t>
                </a:r>
              </a:p>
              <a:p>
                <a:r>
                  <a:rPr lang="en-US" dirty="0" smtClean="0">
                    <a:solidFill>
                      <a:sysClr val="windowText" lastClr="000000"/>
                    </a:solidFill>
                  </a:rPr>
                  <a:t>4,037 </a:t>
                </a:r>
                <a:r>
                  <a:rPr lang="en-US" dirty="0">
                    <a:solidFill>
                      <a:sysClr val="windowText" lastClr="000000"/>
                    </a:solidFill>
                  </a:rPr>
                  <a:t>MW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-661702" y="4951991"/>
                <a:ext cx="1789639" cy="702516"/>
              </a:xfrm>
              <a:prstGeom prst="rect">
                <a:avLst/>
              </a:prstGeom>
              <a:solidFill>
                <a:srgbClr val="50BC32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ysClr val="windowText" lastClr="000000"/>
                    </a:solidFill>
                  </a:rPr>
                  <a:t>South:</a:t>
                </a:r>
              </a:p>
              <a:p>
                <a:r>
                  <a:rPr lang="en-US" dirty="0" smtClean="0">
                    <a:solidFill>
                      <a:sysClr val="windowText" lastClr="000000"/>
                    </a:solidFill>
                  </a:rPr>
                  <a:t>1639 </a:t>
                </a:r>
                <a:r>
                  <a:rPr lang="en-US" dirty="0">
                    <a:solidFill>
                      <a:sysClr val="windowText" lastClr="000000"/>
                    </a:solidFill>
                  </a:rPr>
                  <a:t>MW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-661701" y="3323197"/>
                <a:ext cx="1811298" cy="702516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ysClr val="windowText" lastClr="000000"/>
                    </a:solidFill>
                  </a:rPr>
                  <a:t>West:</a:t>
                </a:r>
              </a:p>
              <a:p>
                <a:r>
                  <a:rPr lang="en-US" dirty="0" smtClean="0">
                    <a:solidFill>
                      <a:sysClr val="windowText" lastClr="000000"/>
                    </a:solidFill>
                  </a:rPr>
                  <a:t>10,398 </a:t>
                </a:r>
                <a:r>
                  <a:rPr lang="en-US" dirty="0">
                    <a:solidFill>
                      <a:sysClr val="windowText" lastClr="000000"/>
                    </a:solidFill>
                  </a:rPr>
                  <a:t>MW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089349" y="2752146"/>
              <a:ext cx="1254551" cy="5268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ysClr val="windowText" lastClr="000000"/>
                  </a:solidFill>
                </a:rPr>
                <a:t>North:</a:t>
              </a:r>
            </a:p>
            <a:p>
              <a:r>
                <a:rPr lang="en-US" dirty="0" smtClean="0">
                  <a:solidFill>
                    <a:sysClr val="windowText" lastClr="000000"/>
                  </a:solidFill>
                </a:rPr>
                <a:t>1,049 MW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89348" y="4188329"/>
              <a:ext cx="1254551" cy="52688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ysClr val="windowText" lastClr="000000"/>
                  </a:solidFill>
                </a:rPr>
                <a:t>Coast:</a:t>
              </a:r>
            </a:p>
            <a:p>
              <a:r>
                <a:rPr lang="en-US" dirty="0" smtClean="0">
                  <a:solidFill>
                    <a:sysClr val="windowText" lastClr="000000"/>
                  </a:solidFill>
                </a:rPr>
                <a:t>2,161 </a:t>
              </a:r>
              <a:r>
                <a:rPr lang="en-US" dirty="0">
                  <a:solidFill>
                    <a:sysClr val="windowText" lastClr="000000"/>
                  </a:solidFill>
                </a:rPr>
                <a:t>MW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01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WGR Under Curtailment</a:t>
            </a:r>
            <a:endParaRPr lang="en-US" b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855406"/>
            <a:ext cx="7340600" cy="5064627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dirty="0" smtClean="0"/>
              <a:t>WGRs </a:t>
            </a:r>
            <a:r>
              <a:rPr lang="en-US" sz="1800" b="1" dirty="0" smtClean="0"/>
              <a:t>must</a:t>
            </a:r>
            <a:r>
              <a:rPr lang="en-US" sz="1800" dirty="0" smtClean="0"/>
              <a:t> follow ERCOT </a:t>
            </a:r>
            <a:r>
              <a:rPr lang="en-US" sz="1800" dirty="0"/>
              <a:t>Base Point </a:t>
            </a:r>
            <a:r>
              <a:rPr lang="en-US" sz="1800" dirty="0" smtClean="0"/>
              <a:t>when under curtailment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507377" y="3156886"/>
            <a:ext cx="1719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CORRECT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253" y="1409700"/>
            <a:ext cx="6734469" cy="494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9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55406"/>
            <a:ext cx="8534400" cy="506462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</a:rPr>
              <a:t>List 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</a:rPr>
              <a:t>challenges 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</a:rPr>
              <a:t>in forecasting wind in Texas.</a:t>
            </a:r>
          </a:p>
          <a:p>
            <a:pPr algn="just"/>
            <a:endParaRPr lang="en-US" alt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List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actions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 Wind facility experiencing icing issues should take.</a:t>
            </a:r>
          </a:p>
          <a:p>
            <a:pPr marL="342900" lvl="1" indent="0" algn="just">
              <a:buNone/>
            </a:pPr>
            <a:endParaRPr lang="en-US" sz="18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B050"/>
                </a:solidFill>
              </a:rPr>
              <a:t>Given an example of telemetry being received from a renewable resource, determine if it is an issue and whether the QSE representing this resource should be contacted to rectify the issue.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5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Questions?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0676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Records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1805" y="1310525"/>
          <a:ext cx="8140390" cy="151605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66081"/>
                <a:gridCol w="1274624"/>
                <a:gridCol w="2252095"/>
                <a:gridCol w="2447590"/>
              </a:tblGrid>
              <a:tr h="6811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TIME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LOAD </a:t>
                      </a:r>
                    </a:p>
                    <a:p>
                      <a:pPr algn="ctr"/>
                      <a:r>
                        <a:rPr lang="en-US" sz="1600" dirty="0" smtClean="0"/>
                        <a:t>(MW)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WIND GENERATION (MW)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PENETRATION AT RECORD</a:t>
                      </a:r>
                      <a:r>
                        <a:rPr lang="en-US" sz="1600" baseline="0" dirty="0" smtClean="0"/>
                        <a:t> TIME</a:t>
                      </a:r>
                      <a:endParaRPr lang="en-US" sz="1600" dirty="0"/>
                    </a:p>
                  </a:txBody>
                  <a:tcPr anchor="ctr"/>
                </a:tc>
              </a:tr>
              <a:tr h="378168"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03/31/2017 20:56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40,863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16,141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39.50%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38614"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03/23/2017 03:50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28,780 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14,391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50.00%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12068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Wind Generation Forecast</a:t>
            </a:r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sz="1800" dirty="0"/>
              <a:t>AWS </a:t>
            </a:r>
            <a:r>
              <a:rPr lang="en-US" altLang="en-US" sz="1800" dirty="0" err="1" smtClean="0"/>
              <a:t>Truepower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computes a Short Term Wind Power Forecast (STWPF) for all Wind-powered Generation </a:t>
            </a:r>
            <a:r>
              <a:rPr lang="en-US" altLang="en-US" sz="1800" dirty="0" smtClean="0"/>
              <a:t>Resources </a:t>
            </a:r>
            <a:r>
              <a:rPr lang="en-US" altLang="en-US" sz="1800" dirty="0"/>
              <a:t>(WGR) in ERCOT for </a:t>
            </a:r>
            <a:r>
              <a:rPr lang="en-US" altLang="en-US" sz="1800" dirty="0" smtClean="0"/>
              <a:t>a rolling </a:t>
            </a:r>
            <a:r>
              <a:rPr lang="en-US" altLang="en-US" sz="1800" dirty="0"/>
              <a:t>168 </a:t>
            </a:r>
            <a:r>
              <a:rPr lang="en-US" altLang="en-US" sz="1800" dirty="0" smtClean="0"/>
              <a:t>hour timeframe. </a:t>
            </a:r>
          </a:p>
          <a:p>
            <a:pPr algn="just"/>
            <a:endParaRPr lang="en-US" altLang="en-US" sz="1800" dirty="0"/>
          </a:p>
          <a:p>
            <a:pPr algn="just"/>
            <a:r>
              <a:rPr lang="en-US" altLang="en-US" sz="1800" dirty="0" smtClean="0"/>
              <a:t>This process uses </a:t>
            </a:r>
            <a:r>
              <a:rPr lang="en-US" altLang="en-US" sz="1800" dirty="0"/>
              <a:t>information </a:t>
            </a:r>
            <a:r>
              <a:rPr lang="en-US" altLang="en-US" sz="1800" dirty="0" smtClean="0"/>
              <a:t>from multiple systems, including:</a:t>
            </a:r>
          </a:p>
          <a:p>
            <a:pPr lvl="1" algn="just"/>
            <a:r>
              <a:rPr lang="en-US" altLang="en-US" sz="1500" dirty="0" smtClean="0"/>
              <a:t>RARF (Resource Asset Registration Form) (ex. site geo-location, met tower geo-location)</a:t>
            </a:r>
          </a:p>
          <a:p>
            <a:pPr lvl="1" algn="just"/>
            <a:r>
              <a:rPr lang="en-US" altLang="en-US" sz="1500" dirty="0" smtClean="0"/>
              <a:t>EMS (Energy Management System) (ex. Resource Status, telemetered site specific meteorological data)</a:t>
            </a:r>
          </a:p>
          <a:p>
            <a:pPr lvl="1" algn="just"/>
            <a:r>
              <a:rPr lang="en-US" altLang="en-US" sz="1500" dirty="0" smtClean="0"/>
              <a:t>Outage Scheduler (ex. WGR </a:t>
            </a:r>
            <a:r>
              <a:rPr lang="en-US" altLang="en-US" sz="1500" dirty="0" err="1" smtClean="0"/>
              <a:t>derate</a:t>
            </a:r>
            <a:r>
              <a:rPr lang="en-US" altLang="en-US" sz="1500" dirty="0" smtClean="0"/>
              <a:t> start/stop dates, </a:t>
            </a:r>
            <a:r>
              <a:rPr lang="en-US" altLang="en-US" sz="1500" dirty="0" err="1" smtClean="0"/>
              <a:t>derate</a:t>
            </a:r>
            <a:r>
              <a:rPr lang="en-US" altLang="en-US" sz="1500" dirty="0" smtClean="0"/>
              <a:t> values)</a:t>
            </a:r>
          </a:p>
          <a:p>
            <a:pPr algn="just"/>
            <a:endParaRPr lang="en-US" altLang="en-US" sz="1800" dirty="0" smtClean="0"/>
          </a:p>
          <a:p>
            <a:pPr algn="just"/>
            <a:r>
              <a:rPr lang="en-US" altLang="en-US" sz="1800" dirty="0" smtClean="0"/>
              <a:t>When </a:t>
            </a:r>
            <a:r>
              <a:rPr lang="en-US" altLang="en-US" sz="1800" dirty="0"/>
              <a:t>submitting </a:t>
            </a:r>
            <a:r>
              <a:rPr lang="en-US" altLang="en-US" sz="1800" dirty="0" smtClean="0"/>
              <a:t>COPs, Wind QSEs must use this STWPF for the applicable 168 hours timeframe. (COP HSL must be &lt;= STWPF.)</a:t>
            </a:r>
          </a:p>
          <a:p>
            <a:pPr lvl="1" algn="just"/>
            <a:r>
              <a:rPr lang="en-US" altLang="en-US" sz="1500" dirty="0"/>
              <a:t>Note that NPRR 785, upon approval will only require Wind QSEs to update a COP only when wind farm operating conditions </a:t>
            </a:r>
            <a:r>
              <a:rPr lang="en-US" altLang="en-US" sz="1500" dirty="0" smtClean="0"/>
              <a:t>dictate </a:t>
            </a:r>
            <a:r>
              <a:rPr lang="en-US" altLang="en-US" sz="1500" dirty="0"/>
              <a:t>COP HSL to be lower STWPF.</a:t>
            </a:r>
          </a:p>
          <a:p>
            <a:pPr marL="0" indent="0" algn="just">
              <a:buNone/>
            </a:pPr>
            <a:endParaRPr lang="en-US" altLang="en-US" sz="105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altLang="en-US" sz="105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altLang="en-US" sz="105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altLang="en-US" sz="1050" dirty="0" smtClean="0">
                <a:solidFill>
                  <a:srgbClr val="FF0000"/>
                </a:solidFill>
              </a:rPr>
              <a:t>*</a:t>
            </a:r>
            <a:r>
              <a:rPr lang="en-US" altLang="en-US" sz="1050" dirty="0" smtClean="0"/>
              <a:t>Note that for </a:t>
            </a:r>
            <a:r>
              <a:rPr lang="en-US" altLang="en-US" sz="1050" dirty="0"/>
              <a:t>a WGR going through commissioning process, ERCOT will start providing STWPF to the QSE once WGR receives approval to Generate into the ERCOT Grid (Part II of the Commissioning check list)</a:t>
            </a:r>
            <a:endParaRPr lang="en-US" altLang="en-US" sz="1050" dirty="0" smtClean="0"/>
          </a:p>
          <a:p>
            <a:pPr algn="just">
              <a:lnSpc>
                <a:spcPct val="150000"/>
              </a:lnSpc>
            </a:pPr>
            <a:endParaRPr lang="en-US" altLang="en-US" sz="2000" dirty="0"/>
          </a:p>
          <a:p>
            <a:pPr algn="just">
              <a:lnSpc>
                <a:spcPct val="150000"/>
              </a:lnSpc>
            </a:pPr>
            <a:endParaRPr lang="en-US" altLang="en-US" sz="1800" dirty="0"/>
          </a:p>
        </p:txBody>
      </p:sp>
      <p:sp>
        <p:nvSpPr>
          <p:cNvPr id="21524" name="Rectangle 1"/>
          <p:cNvSpPr>
            <a:spLocks noChangeArrowheads="1"/>
          </p:cNvSpPr>
          <p:nvPr/>
        </p:nvSpPr>
        <p:spPr bwMode="auto">
          <a:xfrm>
            <a:off x="1485901" y="1777292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 b="0" dirty="0"/>
              <a:t/>
            </a:r>
            <a:br>
              <a:rPr lang="en-US" altLang="en-US" sz="1350" b="0" dirty="0"/>
            </a:br>
            <a:endParaRPr lang="en-US" altLang="en-US" sz="1350" b="0" dirty="0"/>
          </a:p>
        </p:txBody>
      </p:sp>
    </p:spTree>
    <p:extLst>
      <p:ext uri="{BB962C8B-B14F-4D97-AF65-F5344CB8AC3E}">
        <p14:creationId xmlns:p14="http://schemas.microsoft.com/office/powerpoint/2010/main" val="10341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WPF Process Inputs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138677"/>
              </p:ext>
            </p:extLst>
          </p:nvPr>
        </p:nvGraphicFramePr>
        <p:xfrm>
          <a:off x="381000" y="1149350"/>
          <a:ext cx="8458200" cy="498348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285875"/>
                <a:gridCol w="7172325"/>
              </a:tblGrid>
              <a:tr h="219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Source</a:t>
                      </a:r>
                      <a:endParaRPr kumimoji="0" lang="en-US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C8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</a:t>
                      </a:r>
                      <a:r>
                        <a:rPr kumimoji="0" lang="en-US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Data</a:t>
                      </a:r>
                      <a:endParaRPr kumimoji="0" lang="en-US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C8FD"/>
                    </a:solidFill>
                  </a:tcPr>
                </a:tc>
              </a:tr>
              <a:tr h="1371600">
                <a:tc>
                  <a:txBody>
                    <a:bodyPr/>
                    <a:lstStyle>
                      <a:lvl1pPr marL="457200" eaLnBrk="0" hangingPunct="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Registration System</a:t>
                      </a:r>
                      <a:endParaRPr kumimoji="0" lang="en-US" altLang="en-US" sz="12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en-US" altLang="en-US" sz="12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Resource Name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en-US" altLang="en-US" sz="12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Location of wind farm (latitude and longitude or equivalent for the center point of wind farm)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en-US" altLang="en-US" sz="12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Location of the meteorological tower (latitude and longitude or equivalent)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en-US" altLang="en-US" sz="12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Type (manufacturer/model) and number of turbines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en-US" altLang="en-US" sz="12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Turbine hub height(s) above ground level with associated number of turbines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en-US" altLang="en-US" sz="12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Manufacturer’s power curve (capability curve)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en-US" altLang="en-US" sz="12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Resource Commercial Operation Date</a:t>
                      </a:r>
                      <a:endParaRPr kumimoji="0" lang="en-US" altLang="en-US" sz="12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2960">
                <a:tc>
                  <a:txBody>
                    <a:bodyPr/>
                    <a:lstStyle>
                      <a:lvl1pPr marL="457200" eaLnBrk="0" hangingPunct="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Energy Management System (EMS)</a:t>
                      </a:r>
                      <a:endParaRPr kumimoji="0" lang="en-US" alt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tabLst>
                          <a:tab pos="444500" algn="l"/>
                        </a:tabLst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45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45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45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45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45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45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45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45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Black" pitchFamily="34" charset="0"/>
                        <a:buAutoNum type="arabicPeriod"/>
                        <a:tabLst>
                          <a:tab pos="444500" algn="l"/>
                        </a:tabLst>
                      </a:pPr>
                      <a:r>
                        <a:rPr kumimoji="0" lang="en-US" altLang="en-US" sz="12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Most recent Resource (wind farm) status with date/time </a:t>
                      </a:r>
                    </a:p>
                    <a:p>
                      <a:pPr marL="3429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Black" pitchFamily="34" charset="0"/>
                        <a:buAutoNum type="arabicPeriod"/>
                        <a:tabLst>
                          <a:tab pos="444500" algn="l"/>
                        </a:tabLst>
                      </a:pPr>
                      <a:r>
                        <a:rPr kumimoji="0" lang="en-US" altLang="en-US" sz="12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Most recent MW output of wind farm with date/time</a:t>
                      </a:r>
                    </a:p>
                    <a:p>
                      <a:pPr marL="3429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Black" pitchFamily="34" charset="0"/>
                        <a:buAutoNum type="arabicPeriod"/>
                        <a:tabLst>
                          <a:tab pos="444500" algn="l"/>
                        </a:tabLst>
                      </a:pPr>
                      <a:r>
                        <a:rPr kumimoji="0" lang="en-US" altLang="en-US" sz="12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Most recent wind speed and direction at hub height from one meteorological tower with date/time</a:t>
                      </a:r>
                    </a:p>
                    <a:p>
                      <a:pPr marL="3429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Black" pitchFamily="34" charset="0"/>
                        <a:buAutoNum type="arabicPeriod"/>
                        <a:tabLst>
                          <a:tab pos="444500" algn="l"/>
                        </a:tabLst>
                      </a:pPr>
                      <a:r>
                        <a:rPr kumimoji="0" lang="en-US" altLang="en-US" sz="12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Temperature and barometric pressure at 2 m above ground level on the meteorological tower</a:t>
                      </a:r>
                      <a:endParaRPr kumimoji="0" lang="en-US" altLang="en-US" sz="12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20240">
                <a:tc>
                  <a:txBody>
                    <a:bodyPr/>
                    <a:lstStyle>
                      <a:lvl1pPr marL="457200" eaLnBrk="0" hangingPunct="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Telemetry Value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(Sent every 5 minutes from EMS)</a:t>
                      </a:r>
                      <a:endParaRPr kumimoji="0" lang="en-US" altLang="en-US" sz="12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457200" eaLnBrk="0" hangingPunct="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altLang="en-US" sz="12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MW Average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altLang="en-US" sz="12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Wind Speed (mph)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altLang="en-US" sz="12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Wind Direction (degrees)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altLang="en-US" sz="12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Temperature (ºC)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altLang="en-US" sz="12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Barometric Pressure (mbar)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altLang="en-US" sz="12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HSL Average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altLang="en-US" sz="1200" b="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Num</a:t>
                      </a:r>
                      <a:r>
                        <a:rPr kumimoji="0" lang="en-US" altLang="en-US" sz="12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of Turbines ON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altLang="en-US" sz="1200" b="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Num</a:t>
                      </a:r>
                      <a:r>
                        <a:rPr kumimoji="0" lang="en-US" altLang="en-US" sz="12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of Turbines Off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altLang="en-US" sz="1200" b="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Num</a:t>
                      </a:r>
                      <a:r>
                        <a:rPr kumimoji="0" lang="en-US" altLang="en-US" sz="12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of Turbines Unknown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altLang="en-US" sz="12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Curtailment Flag</a:t>
                      </a:r>
                      <a:endParaRPr kumimoji="0" lang="en-US" altLang="en-US" sz="12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Outage Scheduler</a:t>
                      </a:r>
                      <a:endParaRPr kumimoji="0" lang="en-US" altLang="en-US" sz="12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altLang="en-US" sz="12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Turbine Outage/Unit </a:t>
                      </a:r>
                      <a:r>
                        <a:rPr kumimoji="0" lang="en-US" altLang="en-US" sz="1200" b="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Derate</a:t>
                      </a:r>
                      <a:r>
                        <a:rPr kumimoji="0" lang="en-US" altLang="en-US" sz="12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Value (HSL)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altLang="en-US" sz="12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Turbine Outage/Unit </a:t>
                      </a:r>
                      <a:r>
                        <a:rPr kumimoji="0" lang="en-US" altLang="en-US" sz="1200" b="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Derate</a:t>
                      </a:r>
                      <a:r>
                        <a:rPr kumimoji="0" lang="en-US" altLang="en-US" sz="12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Start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altLang="en-US" sz="12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Turbine Outage/Unit </a:t>
                      </a:r>
                      <a:r>
                        <a:rPr kumimoji="0" lang="en-US" altLang="en-US" sz="1200" b="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Derate</a:t>
                      </a:r>
                      <a:r>
                        <a:rPr kumimoji="0" lang="en-US" altLang="en-US" sz="12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Stop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3C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1524" name="Rectangle 1"/>
          <p:cNvSpPr>
            <a:spLocks noChangeArrowheads="1"/>
          </p:cNvSpPr>
          <p:nvPr/>
        </p:nvSpPr>
        <p:spPr bwMode="auto">
          <a:xfrm>
            <a:off x="1485901" y="1777292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 b="0" dirty="0"/>
              <a:t/>
            </a:r>
            <a:br>
              <a:rPr lang="en-US" altLang="en-US" sz="1350" b="0" dirty="0"/>
            </a:br>
            <a:endParaRPr lang="en-US" altLang="en-US" sz="1350" b="0" dirty="0"/>
          </a:p>
        </p:txBody>
      </p:sp>
    </p:spTree>
    <p:extLst>
      <p:ext uri="{BB962C8B-B14F-4D97-AF65-F5344CB8AC3E}">
        <p14:creationId xmlns:p14="http://schemas.microsoft.com/office/powerpoint/2010/main" val="319283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RRGRR-0003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sz="1800" dirty="0" smtClean="0"/>
              <a:t>A survey was conducted </a:t>
            </a:r>
            <a:r>
              <a:rPr lang="en-US" altLang="en-US" sz="1800" dirty="0"/>
              <a:t>in 2015 </a:t>
            </a:r>
            <a:r>
              <a:rPr lang="en-US" altLang="en-US" sz="1800" dirty="0" smtClean="0"/>
              <a:t>to gather additional information to gauge the operational limits of the various WGRs in ERCOT.</a:t>
            </a:r>
          </a:p>
          <a:p>
            <a:pPr marL="569913" lvl="2" indent="-225425" algn="just">
              <a:buFont typeface="Arial" panose="020B0604020202020204" pitchFamily="34" charset="0"/>
              <a:buChar char="‒"/>
            </a:pPr>
            <a:r>
              <a:rPr lang="en-US" altLang="en-US" sz="1500" dirty="0" smtClean="0"/>
              <a:t>Maximum </a:t>
            </a:r>
            <a:r>
              <a:rPr lang="en-US" altLang="en-US" sz="1500" dirty="0"/>
              <a:t>Operating Temperature (Fahrenheit (°F))</a:t>
            </a:r>
          </a:p>
          <a:p>
            <a:pPr marL="569913" lvl="2" indent="-225425" algn="just">
              <a:buFont typeface="Arial" panose="020B0604020202020204" pitchFamily="34" charset="0"/>
              <a:buChar char="‒"/>
            </a:pPr>
            <a:r>
              <a:rPr lang="en-US" altLang="en-US" sz="1500" dirty="0"/>
              <a:t>Minimum Operating Temperature(Fahrenheit (°F</a:t>
            </a:r>
            <a:r>
              <a:rPr lang="en-US" altLang="en-US" sz="1500" dirty="0" smtClean="0"/>
              <a:t>))</a:t>
            </a:r>
          </a:p>
          <a:p>
            <a:pPr marL="569913" lvl="2" indent="-225425" algn="just">
              <a:buFont typeface="Arial" panose="020B0604020202020204" pitchFamily="34" charset="0"/>
              <a:buChar char="‒"/>
            </a:pPr>
            <a:endParaRPr lang="en-US" altLang="en-US" sz="1500" dirty="0"/>
          </a:p>
          <a:p>
            <a:pPr marL="569913" lvl="2" indent="-225425" algn="just">
              <a:buFont typeface="Arial" panose="020B0604020202020204" pitchFamily="34" charset="0"/>
              <a:buChar char="‒"/>
            </a:pPr>
            <a:r>
              <a:rPr lang="en-US" altLang="en-US" sz="1500" dirty="0"/>
              <a:t>High Wind Speed Cut-Out (meters per seconds (m/s))</a:t>
            </a:r>
          </a:p>
          <a:p>
            <a:pPr marL="569913" lvl="2" indent="-225425" algn="just">
              <a:buFont typeface="Arial" panose="020B0604020202020204" pitchFamily="34" charset="0"/>
              <a:buChar char="‒"/>
            </a:pPr>
            <a:r>
              <a:rPr lang="en-US" altLang="en-US" sz="1500" dirty="0"/>
              <a:t>High Wind Speed Cut-Out time (minutes)</a:t>
            </a:r>
          </a:p>
          <a:p>
            <a:pPr marL="569913" lvl="2" indent="-225425" algn="just">
              <a:buFont typeface="Arial" panose="020B0604020202020204" pitchFamily="34" charset="0"/>
              <a:buChar char="‒"/>
            </a:pPr>
            <a:r>
              <a:rPr lang="en-US" altLang="en-US" sz="1500" dirty="0"/>
              <a:t>High Wind Speed Cut-Out Reset  (meters per seconds (m/s))</a:t>
            </a:r>
          </a:p>
          <a:p>
            <a:pPr marL="569913" lvl="2" indent="-225425" algn="just">
              <a:buFont typeface="Arial" panose="020B0604020202020204" pitchFamily="34" charset="0"/>
              <a:buChar char="‒"/>
            </a:pPr>
            <a:r>
              <a:rPr lang="en-US" altLang="en-US" sz="1500" dirty="0"/>
              <a:t>High Wind Speed Cut-Out Reset Time (minutes</a:t>
            </a:r>
            <a:r>
              <a:rPr lang="en-US" altLang="en-US" sz="1500" dirty="0" smtClean="0"/>
              <a:t>)</a:t>
            </a:r>
          </a:p>
          <a:p>
            <a:pPr marL="231775" lvl="1" indent="-187325" algn="just">
              <a:buFont typeface="Arial" panose="020B0604020202020204" pitchFamily="34" charset="0"/>
              <a:buChar char="•"/>
            </a:pPr>
            <a:endParaRPr lang="en-US" altLang="en-US" sz="1800" dirty="0" smtClean="0"/>
          </a:p>
          <a:p>
            <a:pPr marL="231775" lvl="1" indent="-187325" algn="just"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This </a:t>
            </a:r>
            <a:r>
              <a:rPr lang="en-US" altLang="en-US" sz="1800" dirty="0"/>
              <a:t>information is now part of the </a:t>
            </a:r>
            <a:r>
              <a:rPr lang="en-US" altLang="en-US" sz="1800" dirty="0" smtClean="0"/>
              <a:t>RARF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and is fed into the wind forecast received from AWS.</a:t>
            </a:r>
          </a:p>
        </p:txBody>
      </p:sp>
    </p:spTree>
    <p:extLst>
      <p:ext uri="{BB962C8B-B14F-4D97-AF65-F5344CB8AC3E}">
        <p14:creationId xmlns:p14="http://schemas.microsoft.com/office/powerpoint/2010/main" val="296971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18009</TotalTime>
  <Words>2516</Words>
  <Application>Microsoft Office PowerPoint</Application>
  <PresentationFormat>On-screen Show (4:3)</PresentationFormat>
  <Paragraphs>407</Paragraphs>
  <Slides>52</Slides>
  <Notes>7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Arial</vt:lpstr>
      <vt:lpstr>Arial Black</vt:lpstr>
      <vt:lpstr>Calibri</vt:lpstr>
      <vt:lpstr>Calibri Light</vt:lpstr>
      <vt:lpstr>Courier New</vt:lpstr>
      <vt:lpstr>Tahoma</vt:lpstr>
      <vt:lpstr>Times New Roman</vt:lpstr>
      <vt:lpstr>Wingdings</vt:lpstr>
      <vt:lpstr>1_Office Theme</vt:lpstr>
      <vt:lpstr>1_Custom Design</vt:lpstr>
      <vt:lpstr>2_Custom Design</vt:lpstr>
      <vt:lpstr>PowerPoint Presentation</vt:lpstr>
      <vt:lpstr>Objectives</vt:lpstr>
      <vt:lpstr>Wind Generation and Wind Forecasting in ERCOT</vt:lpstr>
      <vt:lpstr>Wind Growth Potential</vt:lpstr>
      <vt:lpstr>Wind Regions within ERCOT</vt:lpstr>
      <vt:lpstr>Wind Records</vt:lpstr>
      <vt:lpstr>Wind Generation Forecast</vt:lpstr>
      <vt:lpstr>WPF Process Inputs</vt:lpstr>
      <vt:lpstr>RRGRR-0003</vt:lpstr>
      <vt:lpstr>NPRR 785</vt:lpstr>
      <vt:lpstr>Challenges in Forecasting Wind</vt:lpstr>
      <vt:lpstr>Wind Forecast Errors (Day-Ahead)</vt:lpstr>
      <vt:lpstr>Wind Forecast Errors (Hour-Ahead)</vt:lpstr>
      <vt:lpstr>Objectives</vt:lpstr>
      <vt:lpstr>Wind Generation Cold Weather Preparation</vt:lpstr>
      <vt:lpstr>Icing Impacts</vt:lpstr>
      <vt:lpstr>Wind Units Failure in Cold Winter</vt:lpstr>
      <vt:lpstr>Safety</vt:lpstr>
      <vt:lpstr>Cold Weather Extreme Package</vt:lpstr>
      <vt:lpstr>Cold Weather Packages</vt:lpstr>
      <vt:lpstr>Icing Prevention Technologies</vt:lpstr>
      <vt:lpstr>Cold Weather Preparation</vt:lpstr>
      <vt:lpstr>Wind Operations During Icing Conditions</vt:lpstr>
      <vt:lpstr>Challenges Created by Icing</vt:lpstr>
      <vt:lpstr>Icing Event Dec 26-27, 2015</vt:lpstr>
      <vt:lpstr>Wind Outages 12/26 – 12/27</vt:lpstr>
      <vt:lpstr>West Wind Forecasts Over Time – HE8</vt:lpstr>
      <vt:lpstr>West Wind Forecasts Over Time – HE19</vt:lpstr>
      <vt:lpstr>West Wind Hour Ahead Summary</vt:lpstr>
      <vt:lpstr>Panhandle Wind Hour Ahead Summary</vt:lpstr>
      <vt:lpstr>Forecast vs. COP Comparison</vt:lpstr>
      <vt:lpstr>Forecast Performance</vt:lpstr>
      <vt:lpstr>Unit’s STWF with no Outage Updates</vt:lpstr>
      <vt:lpstr>Unit’s STWF with Outage Updates</vt:lpstr>
      <vt:lpstr>Telemetry During Icing Conditions</vt:lpstr>
      <vt:lpstr>Telemetry During Icing Conditions</vt:lpstr>
      <vt:lpstr>Addressing the Wind Turbine Icing</vt:lpstr>
      <vt:lpstr>Objectives</vt:lpstr>
      <vt:lpstr>Current and Ongoing Telemetry Concerns</vt:lpstr>
      <vt:lpstr>Meteorological Telemetry Requirements</vt:lpstr>
      <vt:lpstr>Telemetry Examples (from 9/6/2016)</vt:lpstr>
      <vt:lpstr>Turbine Availability Telemetry Requirements</vt:lpstr>
      <vt:lpstr>Number of Turbines Online (NTON)</vt:lpstr>
      <vt:lpstr>NTON Example 1</vt:lpstr>
      <vt:lpstr>NTON Example 2</vt:lpstr>
      <vt:lpstr>MW exceeding HSL telemetry</vt:lpstr>
      <vt:lpstr>MW exceeding HSL telemetry</vt:lpstr>
      <vt:lpstr>WGR Under Curtailment</vt:lpstr>
      <vt:lpstr>WGR Under Curtailment</vt:lpstr>
      <vt:lpstr>WGR Under Curtailment</vt:lpstr>
      <vt:lpstr>Objectives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Matevosjana, Julia</dc:creator>
  <cp:lastModifiedBy>Mago, Nitika</cp:lastModifiedBy>
  <cp:revision>375</cp:revision>
  <dcterms:created xsi:type="dcterms:W3CDTF">2016-04-16T13:25:21Z</dcterms:created>
  <dcterms:modified xsi:type="dcterms:W3CDTF">2017-04-14T16:48:22Z</dcterms:modified>
</cp:coreProperties>
</file>