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  <p:sldMasterId id="2147483648" r:id="rId5"/>
  </p:sldMasterIdLst>
  <p:notesMasterIdLst>
    <p:notesMasterId r:id="rId43"/>
  </p:notesMasterIdLst>
  <p:handoutMasterIdLst>
    <p:handoutMasterId r:id="rId44"/>
  </p:handoutMasterIdLst>
  <p:sldIdLst>
    <p:sldId id="260" r:id="rId6"/>
    <p:sldId id="257" r:id="rId7"/>
    <p:sldId id="299" r:id="rId8"/>
    <p:sldId id="300" r:id="rId9"/>
    <p:sldId id="292" r:id="rId10"/>
    <p:sldId id="266" r:id="rId11"/>
    <p:sldId id="262" r:id="rId12"/>
    <p:sldId id="281" r:id="rId13"/>
    <p:sldId id="268" r:id="rId14"/>
    <p:sldId id="272" r:id="rId15"/>
    <p:sldId id="271" r:id="rId16"/>
    <p:sldId id="301" r:id="rId17"/>
    <p:sldId id="302" r:id="rId18"/>
    <p:sldId id="303" r:id="rId19"/>
    <p:sldId id="307" r:id="rId20"/>
    <p:sldId id="316" r:id="rId21"/>
    <p:sldId id="305" r:id="rId22"/>
    <p:sldId id="317" r:id="rId23"/>
    <p:sldId id="310" r:id="rId24"/>
    <p:sldId id="312" r:id="rId25"/>
    <p:sldId id="313" r:id="rId26"/>
    <p:sldId id="314" r:id="rId27"/>
    <p:sldId id="315" r:id="rId28"/>
    <p:sldId id="293" r:id="rId29"/>
    <p:sldId id="274" r:id="rId30"/>
    <p:sldId id="276" r:id="rId31"/>
    <p:sldId id="284" r:id="rId32"/>
    <p:sldId id="277" r:id="rId33"/>
    <p:sldId id="282" r:id="rId34"/>
    <p:sldId id="297" r:id="rId35"/>
    <p:sldId id="308" r:id="rId36"/>
    <p:sldId id="309" r:id="rId37"/>
    <p:sldId id="283" r:id="rId38"/>
    <p:sldId id="285" r:id="rId39"/>
    <p:sldId id="311" r:id="rId40"/>
    <p:sldId id="318" r:id="rId41"/>
    <p:sldId id="298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ysh, Danya" initials="PD" lastIdx="1" clrIdx="0">
    <p:extLst>
      <p:ext uri="{19B8F6BF-5375-455C-9EA6-DF929625EA0E}">
        <p15:presenceInfo xmlns:p15="http://schemas.microsoft.com/office/powerpoint/2012/main" userId="S-1-5-21-639947351-343809578-3807592339-373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0"/>
    <a:srgbClr val="FF9999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126" y="2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0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BF31-E9A8-4E88-81E7-44C5092290FC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BDB1-E95E-402D-B2EB-CA9CC1A39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EFB637-CCC9-4803-8851-F6915048CBB4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2AC51D-6DAA-4455-8EA7-D54B6490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0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9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67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#1 is an</a:t>
            </a:r>
            <a:r>
              <a:rPr lang="en-US" baseline="0" dirty="0" smtClean="0"/>
              <a:t> outlier. 2.63” between 1 and 2. Average of 0.80” between each interval from #2 through #11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January 2017 tied for 9</a:t>
            </a:r>
            <a:r>
              <a:rPr lang="en-US" baseline="30000" dirty="0" smtClean="0"/>
              <a:t>th</a:t>
            </a:r>
            <a:r>
              <a:rPr lang="en-US" dirty="0" smtClean="0"/>
              <a:t> warmest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0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41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7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412392-F8EF-4AF3-A40E-BF33BDDF289F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45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3836" indent="-3013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042" indent="-240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176" indent="-240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662" indent="-240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7916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2169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423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676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8E1EF7-A90E-4278-B3AF-637191EE301A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3836" indent="-3013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042" indent="-240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176" indent="-240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662" indent="-2404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7916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2169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423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676" indent="-240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8E1EF7-A90E-4278-B3AF-637191EE301A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0522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48AD86-49CD-4021-AC42-15CAD4933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212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05200" y="0"/>
            <a:ext cx="563880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" y="2876277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Footer text goes here.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611779"/>
            <a:ext cx="1774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 dirty="0" smtClean="0">
                <a:solidFill>
                  <a:schemeClr val="tx2"/>
                </a:solidFill>
              </a:rPr>
              <a:t>2017 Operations Seminar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22848" y="1981200"/>
            <a:ext cx="5646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smtClean="0">
                <a:solidFill>
                  <a:schemeClr val="accent2"/>
                </a:solidFill>
              </a:rPr>
              <a:t>2017 Summer Weather Outlook – Temperature, Precipitation,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 smtClean="0">
                <a:solidFill>
                  <a:schemeClr val="accent2"/>
                </a:solidFill>
              </a:rPr>
              <a:t>Drought, and Hurricanes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Chris Coleman</a:t>
            </a:r>
            <a:endParaRPr lang="en-US" dirty="0"/>
          </a:p>
          <a:p>
            <a:r>
              <a:rPr lang="en-US" dirty="0" smtClean="0"/>
              <a:t>Senior Meteorologist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OTS, Week One</a:t>
            </a:r>
          </a:p>
          <a:p>
            <a:r>
              <a:rPr lang="en-US" dirty="0" smtClean="0"/>
              <a:t>March 28,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3124200" y="5410200"/>
            <a:ext cx="5410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2015: 33</a:t>
            </a:r>
            <a:r>
              <a:rPr lang="en-US" altLang="en-US" sz="1800" baseline="30000" dirty="0" smtClean="0"/>
              <a:t>rd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93.0°     2014: 77</a:t>
            </a:r>
            <a:r>
              <a:rPr lang="en-US" altLang="en-US" sz="1800" baseline="30000" dirty="0" smtClean="0"/>
              <a:t>th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91.5°                  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2012: 13</a:t>
            </a:r>
            <a:r>
              <a:rPr lang="en-US" altLang="en-US" sz="1800" baseline="30000" dirty="0" smtClean="0"/>
              <a:t>th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94.0°     2011: 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98.2°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381000" y="5419725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2016: 53</a:t>
            </a:r>
            <a:r>
              <a:rPr lang="en-US" altLang="en-US" sz="1800" baseline="30000" dirty="0" smtClean="0"/>
              <a:t>rd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92.4°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2013: 31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93.2°</a:t>
            </a:r>
            <a:endParaRPr lang="en-US" altLang="en-US" sz="1800" dirty="0"/>
          </a:p>
        </p:txBody>
      </p:sp>
      <p:sp>
        <p:nvSpPr>
          <p:cNvPr id="30730" name="TextBox 1"/>
          <p:cNvSpPr txBox="1">
            <a:spLocks noChangeArrowheads="1"/>
          </p:cNvSpPr>
          <p:nvPr/>
        </p:nvSpPr>
        <p:spPr bwMode="auto">
          <a:xfrm>
            <a:off x="3265487" y="6217444"/>
            <a:ext cx="23447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/>
              <a:t>(POR 1895-current, Jun-Sep; all of Texas)</a:t>
            </a:r>
            <a:endParaRPr lang="en-US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</p:spPr>
        <p:txBody>
          <a:bodyPr/>
          <a:lstStyle/>
          <a:p>
            <a:r>
              <a:rPr lang="en-US" dirty="0" smtClean="0"/>
              <a:t>Past Six Summers, Max Temperature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6" y="1216026"/>
            <a:ext cx="2540000" cy="186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25" y="1216025"/>
            <a:ext cx="2540000" cy="1866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23" y="1216025"/>
            <a:ext cx="2608265" cy="1866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77" y="3350419"/>
            <a:ext cx="2540000" cy="1906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825" y="3350419"/>
            <a:ext cx="2540000" cy="1906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123" y="3350418"/>
            <a:ext cx="2608265" cy="19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7" descr="http://www.earthsat.com/misc/dynacast-2.0/maps/0368371461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3350419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http://www.earthsat.com/misc/dynacast-2.0/maps/0805174473_ma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0419"/>
            <a:ext cx="254158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3124200" y="5410200"/>
            <a:ext cx="5410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2015: 17</a:t>
            </a:r>
            <a:r>
              <a:rPr lang="en-US" altLang="en-US" sz="1800" baseline="30000" dirty="0" smtClean="0"/>
              <a:t>th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81.3°     2014: 50</a:t>
            </a:r>
            <a:r>
              <a:rPr lang="en-US" altLang="en-US" sz="1800" baseline="30000" dirty="0" smtClean="0"/>
              <a:t>th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80.4°                  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2012: 13</a:t>
            </a:r>
            <a:r>
              <a:rPr lang="en-US" altLang="en-US" sz="1800" baseline="30000" dirty="0" smtClean="0"/>
              <a:t>th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81.5°     2011: 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84.6</a:t>
            </a:r>
            <a:r>
              <a:rPr lang="en-US" altLang="en-US" sz="1800" dirty="0"/>
              <a:t>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381000" y="5419725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2016: 21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hottest, 81.2°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2013: 21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hottest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81.2°</a:t>
            </a:r>
            <a:endParaRPr lang="en-US" altLang="en-US" sz="1800" dirty="0"/>
          </a:p>
        </p:txBody>
      </p:sp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2" y="1214437"/>
            <a:ext cx="254158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"/>
          <p:cNvSpPr txBox="1">
            <a:spLocks noChangeArrowheads="1"/>
          </p:cNvSpPr>
          <p:nvPr/>
        </p:nvSpPr>
        <p:spPr bwMode="auto">
          <a:xfrm>
            <a:off x="3267075" y="6238498"/>
            <a:ext cx="23447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/>
              <a:t>(POR 1895-current, Jun-Sep; all of Texas)</a:t>
            </a:r>
            <a:endParaRPr lang="en-US" altLang="en-US" sz="1800" dirty="0"/>
          </a:p>
        </p:txBody>
      </p:sp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216025"/>
            <a:ext cx="25320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</p:spPr>
        <p:txBody>
          <a:bodyPr/>
          <a:lstStyle/>
          <a:p>
            <a:r>
              <a:rPr lang="en-US" dirty="0" smtClean="0"/>
              <a:t>Past Six Summers, Mean 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88" y="1214438"/>
            <a:ext cx="2531088" cy="1906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88" y="3350419"/>
            <a:ext cx="253108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3392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TEMPERATURE outlook</a:t>
            </a:r>
            <a:endParaRPr lang="en-US" dirty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24213"/>
            <a:ext cx="7772400" cy="1500187"/>
          </a:xfrm>
        </p:spPr>
        <p:txBody>
          <a:bodyPr/>
          <a:lstStyle/>
          <a:p>
            <a:r>
              <a:rPr lang="en-US" altLang="en-US" dirty="0" smtClean="0"/>
              <a:t>Summer 2017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1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Temperatures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4375983"/>
            <a:ext cx="6743700" cy="212808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The oceans are the primary driver of weather patterns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No clear El Niño or La Niña (Neutral Phase)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Still see a predominantly warm pattern in the oceans (but some cooling in the Pacific)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The Gulf of Mexico did not drop below 73° this past winter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38" y="762000"/>
            <a:ext cx="6380324" cy="35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ENSO (El Niño Southern Oscillation)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7529"/>
            <a:ext cx="3886200" cy="50522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2015-16 recorded the second strongest El Niño on record (1997-98)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2016 saw a transition to neutral by summer and a weak La Niña by fall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The winter of 2016-17 trended to a neutral phase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Either neutral or El Niño is projected for summer into fall (increasing El Niño potential)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49" y="752475"/>
            <a:ext cx="4421326" cy="3416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620" y="3962400"/>
            <a:ext cx="372822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Forecast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4400"/>
            <a:ext cx="3048000" cy="1904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8775" y="283738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AMO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923393"/>
            <a:ext cx="2895599" cy="190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1555" y="2837387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ENSO/MEI/SOI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14400"/>
            <a:ext cx="3048000" cy="19229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0393" y="284954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PDO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04819" y="8614503"/>
            <a:ext cx="2502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AMO/PDO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1" y="3216243"/>
            <a:ext cx="2914649" cy="18129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35549" y="5037661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SST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225767"/>
            <a:ext cx="3001427" cy="18034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11286" y="5047186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200mb/Jet Stream</a:t>
            </a:r>
            <a:endParaRPr lang="en-US" sz="1400" dirty="0"/>
          </a:p>
        </p:txBody>
      </p:sp>
      <p:pic>
        <p:nvPicPr>
          <p:cNvPr id="1026" name="Picture 2" descr="https://weather.mdaus.com/outputs/images/e29ad812-5acc-46b7-ba12-152633485fdc/dynacast/dynacast-148891661460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237"/>
            <a:ext cx="3017275" cy="18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9670" y="5018611"/>
            <a:ext cx="2517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Recent Temperature Patterns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13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a Warm Winter Foretell a Hot Summer?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3779" y="1371600"/>
            <a:ext cx="884729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121 total historical winters. Consider the top-third = 40 historical warm winters.</a:t>
            </a:r>
          </a:p>
          <a:p>
            <a:endParaRPr lang="en-US" b="1" dirty="0" smtClean="0"/>
          </a:p>
          <a:p>
            <a:r>
              <a:rPr lang="en-US" b="1" dirty="0" smtClean="0"/>
              <a:t>Continental United States: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Warm winter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Hot summer 20 times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Warm winter</a:t>
            </a:r>
            <a:r>
              <a:rPr lang="en-US" b="1" dirty="0" smtClean="0">
                <a:sym typeface="Wingdings" panose="05000000000000000000" pitchFamily="2" charset="2"/>
              </a:rPr>
              <a:t>  </a:t>
            </a:r>
            <a:r>
              <a:rPr lang="en-US" b="1" dirty="0" smtClean="0">
                <a:solidFill>
                  <a:srgbClr val="FF8200"/>
                </a:solidFill>
                <a:sym typeface="Wingdings" panose="05000000000000000000" pitchFamily="2" charset="2"/>
              </a:rPr>
              <a:t>Normal or Mild summer 20 times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r>
              <a:rPr lang="en-US" b="1" dirty="0" smtClean="0">
                <a:sym typeface="Wingdings" panose="05000000000000000000" pitchFamily="2" charset="2"/>
              </a:rPr>
              <a:t>Texas: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Warm winter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Hot summer 16 times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Warm winter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8200"/>
                </a:solidFill>
                <a:sym typeface="Wingdings" panose="05000000000000000000" pitchFamily="2" charset="2"/>
              </a:rPr>
              <a:t>Normal or Mild summer 24 times</a:t>
            </a:r>
            <a:endParaRPr lang="en-US" b="1" dirty="0" smtClean="0">
              <a:solidFill>
                <a:srgbClr val="FF82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3779" y="4326255"/>
            <a:ext cx="27879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 apparent correlation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539496"/>
            <a:ext cx="2876190" cy="1590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312215"/>
            <a:ext cx="2876190" cy="1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2017 Temperature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912528"/>
            <a:ext cx="903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Historical Matches: 2002, 2006, </a:t>
            </a:r>
            <a:r>
              <a:rPr lang="en-US" dirty="0" smtClean="0"/>
              <a:t>2016, 2013, 2004, 1960, 1952, </a:t>
            </a:r>
            <a:r>
              <a:rPr lang="en-US" sz="1400" dirty="0" smtClean="0"/>
              <a:t>2007, 1953, 1954, 1956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98176"/>
            <a:ext cx="6324600" cy="4431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5257" y="5284113"/>
            <a:ext cx="1890261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Above on a 30-yr normal,</a:t>
            </a:r>
          </a:p>
          <a:p>
            <a:r>
              <a:rPr lang="en-US" sz="1100" dirty="0" smtClean="0"/>
              <a:t>Normal to above on a 10-yr</a:t>
            </a:r>
            <a:endParaRPr lang="en-US" sz="11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352800" y="4953000"/>
            <a:ext cx="3048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404338" y="2293722"/>
            <a:ext cx="2699909" cy="2421153"/>
          </a:xfrm>
          <a:custGeom>
            <a:avLst/>
            <a:gdLst>
              <a:gd name="connsiteX0" fmla="*/ 1119912 w 2699909"/>
              <a:gd name="connsiteY0" fmla="*/ 2421153 h 2421153"/>
              <a:gd name="connsiteX1" fmla="*/ 1558062 w 2699909"/>
              <a:gd name="connsiteY1" fmla="*/ 2116353 h 2421153"/>
              <a:gd name="connsiteX2" fmla="*/ 2005737 w 2699909"/>
              <a:gd name="connsiteY2" fmla="*/ 2163978 h 2421153"/>
              <a:gd name="connsiteX3" fmla="*/ 2281962 w 2699909"/>
              <a:gd name="connsiteY3" fmla="*/ 2144928 h 2421153"/>
              <a:gd name="connsiteX4" fmla="*/ 2653437 w 2699909"/>
              <a:gd name="connsiteY4" fmla="*/ 1840128 h 2421153"/>
              <a:gd name="connsiteX5" fmla="*/ 2672487 w 2699909"/>
              <a:gd name="connsiteY5" fmla="*/ 1430553 h 2421153"/>
              <a:gd name="connsiteX6" fmla="*/ 2453412 w 2699909"/>
              <a:gd name="connsiteY6" fmla="*/ 830478 h 2421153"/>
              <a:gd name="connsiteX7" fmla="*/ 2139087 w 2699909"/>
              <a:gd name="connsiteY7" fmla="*/ 449478 h 2421153"/>
              <a:gd name="connsiteX8" fmla="*/ 1758087 w 2699909"/>
              <a:gd name="connsiteY8" fmla="*/ 135153 h 2421153"/>
              <a:gd name="connsiteX9" fmla="*/ 1186587 w 2699909"/>
              <a:gd name="connsiteY9" fmla="*/ 1803 h 2421153"/>
              <a:gd name="connsiteX10" fmla="*/ 643662 w 2699909"/>
              <a:gd name="connsiteY10" fmla="*/ 220878 h 2421153"/>
              <a:gd name="connsiteX11" fmla="*/ 300762 w 2699909"/>
              <a:gd name="connsiteY11" fmla="*/ 516153 h 2421153"/>
              <a:gd name="connsiteX12" fmla="*/ 24537 w 2699909"/>
              <a:gd name="connsiteY12" fmla="*/ 849528 h 2421153"/>
              <a:gd name="connsiteX13" fmla="*/ 34062 w 2699909"/>
              <a:gd name="connsiteY13" fmla="*/ 1068603 h 2421153"/>
              <a:gd name="connsiteX14" fmla="*/ 205512 w 2699909"/>
              <a:gd name="connsiteY14" fmla="*/ 1211478 h 2421153"/>
              <a:gd name="connsiteX15" fmla="*/ 510312 w 2699909"/>
              <a:gd name="connsiteY15" fmla="*/ 1173378 h 2421153"/>
              <a:gd name="connsiteX16" fmla="*/ 672237 w 2699909"/>
              <a:gd name="connsiteY16" fmla="*/ 1268628 h 2421153"/>
              <a:gd name="connsiteX17" fmla="*/ 843687 w 2699909"/>
              <a:gd name="connsiteY17" fmla="*/ 1563903 h 2421153"/>
              <a:gd name="connsiteX18" fmla="*/ 843687 w 2699909"/>
              <a:gd name="connsiteY18" fmla="*/ 1887753 h 2421153"/>
              <a:gd name="connsiteX19" fmla="*/ 700812 w 2699909"/>
              <a:gd name="connsiteY19" fmla="*/ 2211603 h 2421153"/>
              <a:gd name="connsiteX20" fmla="*/ 700812 w 2699909"/>
              <a:gd name="connsiteY20" fmla="*/ 2211603 h 2421153"/>
              <a:gd name="connsiteX21" fmla="*/ 700812 w 2699909"/>
              <a:gd name="connsiteY21" fmla="*/ 2211603 h 242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99909" h="2421153">
                <a:moveTo>
                  <a:pt x="1119912" y="2421153"/>
                </a:moveTo>
                <a:cubicBezTo>
                  <a:pt x="1265168" y="2290184"/>
                  <a:pt x="1410424" y="2159216"/>
                  <a:pt x="1558062" y="2116353"/>
                </a:cubicBezTo>
                <a:cubicBezTo>
                  <a:pt x="1705700" y="2073490"/>
                  <a:pt x="1885087" y="2159216"/>
                  <a:pt x="2005737" y="2163978"/>
                </a:cubicBezTo>
                <a:cubicBezTo>
                  <a:pt x="2126387" y="2168740"/>
                  <a:pt x="2174012" y="2198903"/>
                  <a:pt x="2281962" y="2144928"/>
                </a:cubicBezTo>
                <a:cubicBezTo>
                  <a:pt x="2389912" y="2090953"/>
                  <a:pt x="2588350" y="1959190"/>
                  <a:pt x="2653437" y="1840128"/>
                </a:cubicBezTo>
                <a:cubicBezTo>
                  <a:pt x="2718524" y="1721066"/>
                  <a:pt x="2705824" y="1598828"/>
                  <a:pt x="2672487" y="1430553"/>
                </a:cubicBezTo>
                <a:cubicBezTo>
                  <a:pt x="2639150" y="1262278"/>
                  <a:pt x="2542312" y="993990"/>
                  <a:pt x="2453412" y="830478"/>
                </a:cubicBezTo>
                <a:cubicBezTo>
                  <a:pt x="2364512" y="666966"/>
                  <a:pt x="2254974" y="565365"/>
                  <a:pt x="2139087" y="449478"/>
                </a:cubicBezTo>
                <a:cubicBezTo>
                  <a:pt x="2023200" y="333591"/>
                  <a:pt x="1916837" y="209765"/>
                  <a:pt x="1758087" y="135153"/>
                </a:cubicBezTo>
                <a:cubicBezTo>
                  <a:pt x="1599337" y="60541"/>
                  <a:pt x="1372324" y="-12484"/>
                  <a:pt x="1186587" y="1803"/>
                </a:cubicBezTo>
                <a:cubicBezTo>
                  <a:pt x="1000850" y="16090"/>
                  <a:pt x="791299" y="135153"/>
                  <a:pt x="643662" y="220878"/>
                </a:cubicBezTo>
                <a:cubicBezTo>
                  <a:pt x="496025" y="306603"/>
                  <a:pt x="403949" y="411378"/>
                  <a:pt x="300762" y="516153"/>
                </a:cubicBezTo>
                <a:cubicBezTo>
                  <a:pt x="197574" y="620928"/>
                  <a:pt x="68987" y="757453"/>
                  <a:pt x="24537" y="849528"/>
                </a:cubicBezTo>
                <a:cubicBezTo>
                  <a:pt x="-19913" y="941603"/>
                  <a:pt x="3900" y="1008278"/>
                  <a:pt x="34062" y="1068603"/>
                </a:cubicBezTo>
                <a:cubicBezTo>
                  <a:pt x="64224" y="1128928"/>
                  <a:pt x="126137" y="1194016"/>
                  <a:pt x="205512" y="1211478"/>
                </a:cubicBezTo>
                <a:cubicBezTo>
                  <a:pt x="284887" y="1228940"/>
                  <a:pt x="432525" y="1163853"/>
                  <a:pt x="510312" y="1173378"/>
                </a:cubicBezTo>
                <a:cubicBezTo>
                  <a:pt x="588099" y="1182903"/>
                  <a:pt x="616675" y="1203541"/>
                  <a:pt x="672237" y="1268628"/>
                </a:cubicBezTo>
                <a:cubicBezTo>
                  <a:pt x="727799" y="1333715"/>
                  <a:pt x="815112" y="1460716"/>
                  <a:pt x="843687" y="1563903"/>
                </a:cubicBezTo>
                <a:cubicBezTo>
                  <a:pt x="872262" y="1667090"/>
                  <a:pt x="867499" y="1779803"/>
                  <a:pt x="843687" y="1887753"/>
                </a:cubicBezTo>
                <a:cubicBezTo>
                  <a:pt x="819874" y="1995703"/>
                  <a:pt x="700812" y="2211603"/>
                  <a:pt x="700812" y="2211603"/>
                </a:cubicBezTo>
                <a:lnTo>
                  <a:pt x="700812" y="2211603"/>
                </a:lnTo>
                <a:lnTo>
                  <a:pt x="700812" y="221160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47889" y="2657475"/>
            <a:ext cx="1326473" cy="1185910"/>
          </a:xfrm>
          <a:custGeom>
            <a:avLst/>
            <a:gdLst>
              <a:gd name="connsiteX0" fmla="*/ 438286 w 1326473"/>
              <a:gd name="connsiteY0" fmla="*/ 0 h 1185910"/>
              <a:gd name="connsiteX1" fmla="*/ 876436 w 1326473"/>
              <a:gd name="connsiteY1" fmla="*/ 85725 h 1185910"/>
              <a:gd name="connsiteX2" fmla="*/ 1181236 w 1326473"/>
              <a:gd name="connsiteY2" fmla="*/ 419100 h 1185910"/>
              <a:gd name="connsiteX3" fmla="*/ 1295536 w 1326473"/>
              <a:gd name="connsiteY3" fmla="*/ 571500 h 1185910"/>
              <a:gd name="connsiteX4" fmla="*/ 1324111 w 1326473"/>
              <a:gd name="connsiteY4" fmla="*/ 800100 h 1185910"/>
              <a:gd name="connsiteX5" fmla="*/ 1247911 w 1326473"/>
              <a:gd name="connsiteY5" fmla="*/ 1019175 h 1185910"/>
              <a:gd name="connsiteX6" fmla="*/ 1124086 w 1326473"/>
              <a:gd name="connsiteY6" fmla="*/ 1123950 h 1185910"/>
              <a:gd name="connsiteX7" fmla="*/ 914536 w 1326473"/>
              <a:gd name="connsiteY7" fmla="*/ 1181100 h 1185910"/>
              <a:gd name="connsiteX8" fmla="*/ 781186 w 1326473"/>
              <a:gd name="connsiteY8" fmla="*/ 1000125 h 1185910"/>
              <a:gd name="connsiteX9" fmla="*/ 581161 w 1326473"/>
              <a:gd name="connsiteY9" fmla="*/ 819150 h 1185910"/>
              <a:gd name="connsiteX10" fmla="*/ 219211 w 1326473"/>
              <a:gd name="connsiteY10" fmla="*/ 657225 h 1185910"/>
              <a:gd name="connsiteX11" fmla="*/ 136 w 1326473"/>
              <a:gd name="connsiteY11" fmla="*/ 447675 h 1185910"/>
              <a:gd name="connsiteX12" fmla="*/ 190636 w 1326473"/>
              <a:gd name="connsiteY12" fmla="*/ 85725 h 1185910"/>
              <a:gd name="connsiteX13" fmla="*/ 438286 w 1326473"/>
              <a:gd name="connsiteY13" fmla="*/ 0 h 118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6473" h="1185910">
                <a:moveTo>
                  <a:pt x="438286" y="0"/>
                </a:moveTo>
                <a:cubicBezTo>
                  <a:pt x="552586" y="0"/>
                  <a:pt x="752611" y="15875"/>
                  <a:pt x="876436" y="85725"/>
                </a:cubicBezTo>
                <a:cubicBezTo>
                  <a:pt x="1000261" y="155575"/>
                  <a:pt x="1111386" y="338138"/>
                  <a:pt x="1181236" y="419100"/>
                </a:cubicBezTo>
                <a:cubicBezTo>
                  <a:pt x="1251086" y="500063"/>
                  <a:pt x="1271724" y="508000"/>
                  <a:pt x="1295536" y="571500"/>
                </a:cubicBezTo>
                <a:cubicBezTo>
                  <a:pt x="1319348" y="635000"/>
                  <a:pt x="1332048" y="725488"/>
                  <a:pt x="1324111" y="800100"/>
                </a:cubicBezTo>
                <a:cubicBezTo>
                  <a:pt x="1316174" y="874712"/>
                  <a:pt x="1281248" y="965200"/>
                  <a:pt x="1247911" y="1019175"/>
                </a:cubicBezTo>
                <a:cubicBezTo>
                  <a:pt x="1214574" y="1073150"/>
                  <a:pt x="1179648" y="1096963"/>
                  <a:pt x="1124086" y="1123950"/>
                </a:cubicBezTo>
                <a:cubicBezTo>
                  <a:pt x="1068524" y="1150937"/>
                  <a:pt x="971686" y="1201737"/>
                  <a:pt x="914536" y="1181100"/>
                </a:cubicBezTo>
                <a:cubicBezTo>
                  <a:pt x="857386" y="1160463"/>
                  <a:pt x="836749" y="1060450"/>
                  <a:pt x="781186" y="1000125"/>
                </a:cubicBezTo>
                <a:cubicBezTo>
                  <a:pt x="725623" y="939800"/>
                  <a:pt x="674824" y="876300"/>
                  <a:pt x="581161" y="819150"/>
                </a:cubicBezTo>
                <a:cubicBezTo>
                  <a:pt x="487499" y="762000"/>
                  <a:pt x="316048" y="719137"/>
                  <a:pt x="219211" y="657225"/>
                </a:cubicBezTo>
                <a:cubicBezTo>
                  <a:pt x="122374" y="595313"/>
                  <a:pt x="4898" y="542925"/>
                  <a:pt x="136" y="447675"/>
                </a:cubicBezTo>
                <a:cubicBezTo>
                  <a:pt x="-4626" y="352425"/>
                  <a:pt x="116023" y="157163"/>
                  <a:pt x="190636" y="85725"/>
                </a:cubicBezTo>
                <a:cubicBezTo>
                  <a:pt x="265248" y="14288"/>
                  <a:pt x="323986" y="0"/>
                  <a:pt x="438286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816" y="1623460"/>
            <a:ext cx="3332389" cy="3332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2017 Temperature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912528"/>
            <a:ext cx="9030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Historical Matches: 2002, 2006, </a:t>
            </a:r>
            <a:r>
              <a:rPr lang="en-US" dirty="0" smtClean="0"/>
              <a:t>2016, 2013, 2004, 1960, 1952, </a:t>
            </a:r>
            <a:r>
              <a:rPr lang="en-US" sz="1400" dirty="0" smtClean="0"/>
              <a:t>2007, 1953, 1954, 1956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Good potential to be as hot or hotter than last summer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11" y="2138733"/>
            <a:ext cx="4667802" cy="2804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724400"/>
            <a:ext cx="2916271" cy="1752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267200"/>
            <a:ext cx="983987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Mean Temp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98512" y="6031126"/>
            <a:ext cx="891013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Temp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49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of 2011?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56713"/>
            <a:ext cx="83386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Summer of 2011 was – by far – the hottest in Texas history (dating back </a:t>
            </a:r>
          </a:p>
          <a:p>
            <a:r>
              <a:rPr lang="en-US" dirty="0"/>
              <a:t> </a:t>
            </a:r>
            <a:r>
              <a:rPr lang="en-US" dirty="0" smtClean="0"/>
              <a:t>    to 1895)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difference between the summer of 2011 and the second hottest summer </a:t>
            </a:r>
          </a:p>
          <a:p>
            <a:r>
              <a:rPr lang="en-US" dirty="0"/>
              <a:t> </a:t>
            </a:r>
            <a:r>
              <a:rPr lang="en-US" dirty="0" smtClean="0"/>
              <a:t>    (1998), is the same difference (2.3°) as the difference between 1998 and the</a:t>
            </a:r>
          </a:p>
          <a:p>
            <a:r>
              <a:rPr lang="en-US" dirty="0"/>
              <a:t> </a:t>
            </a:r>
            <a:r>
              <a:rPr lang="en-US" dirty="0" smtClean="0"/>
              <a:t>    50</a:t>
            </a:r>
            <a:r>
              <a:rPr lang="en-US" baseline="30000" dirty="0" smtClean="0"/>
              <a:t>th</a:t>
            </a:r>
            <a:r>
              <a:rPr lang="en-US" dirty="0" smtClean="0"/>
              <a:t> hottest summer – major outlier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7" y="3962400"/>
            <a:ext cx="2916271" cy="1752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" y="841064"/>
            <a:ext cx="8830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My forecast is hotter-than-normal this summer in ERCOT (hotter than the 30-year </a:t>
            </a:r>
          </a:p>
          <a:p>
            <a:r>
              <a:rPr lang="en-US" dirty="0"/>
              <a:t> </a:t>
            </a:r>
            <a:r>
              <a:rPr lang="en-US" dirty="0" smtClean="0"/>
              <a:t>    normal, may be close to the 10-year normal)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This past fall and winter were the warmest ever respectively – could we keep that </a:t>
            </a:r>
          </a:p>
          <a:p>
            <a:r>
              <a:rPr lang="en-US" dirty="0" smtClean="0"/>
              <a:t>     trend into summer?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13" y="3962400"/>
            <a:ext cx="2936787" cy="1764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7338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Introduction/Agenda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2226825"/>
            <a:ext cx="579120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 smtClean="0"/>
              <a:t>Today’s Weather Update &amp; Outlook Presentation</a:t>
            </a:r>
            <a:r>
              <a:rPr lang="en-US" dirty="0" smtClean="0"/>
              <a:t>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 Weather Records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/>
              <a:t>Review of Last Summer’s (2016) Weather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/>
              <a:t>Summer 2017 Weather Forecast (Temperature and Rainfall)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/>
              <a:t>Hurricane and Drought Review and Forecast for 2017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0200"/>
            <a:ext cx="27622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of 2011?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797639"/>
            <a:ext cx="91598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Soil moisture and reservoir levels will impact summer temperatures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Reservoirs are 85.8% full on 3/8/17. 80.5% full on 3/8/11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Reservoirs have averaged 78.1% full on March 8 over the past 20 years; 79.2% full for any date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Palmer Hydrological Drought Index (PHDI) currently ranks 104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since the start of the </a:t>
            </a:r>
          </a:p>
          <a:p>
            <a:r>
              <a:rPr lang="en-US" sz="1600" dirty="0" smtClean="0"/>
              <a:t>     current water year (far from a hydrological drought). In 2011, it ranked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at this point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in the year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Soil moisture concerns over East Texas and the Rio Grande Valley but most of the state has </a:t>
            </a:r>
          </a:p>
          <a:p>
            <a:r>
              <a:rPr lang="en-US" sz="1600" dirty="0" smtClean="0"/>
              <a:t>     normal to wet soils for the early-spring time frame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606"/>
            <a:ext cx="3856419" cy="2979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96" y="3048000"/>
            <a:ext cx="5468454" cy="29293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2138" y="5105400"/>
            <a:ext cx="186800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Reservoirs were 88.3% full </a:t>
            </a:r>
            <a:endParaRPr lang="en-US" sz="1000" dirty="0" smtClean="0"/>
          </a:p>
          <a:p>
            <a:r>
              <a:rPr lang="en-US" sz="1000" dirty="0" smtClean="0"/>
              <a:t>heading </a:t>
            </a:r>
            <a:r>
              <a:rPr lang="en-US" sz="1000" dirty="0"/>
              <a:t>into last summer</a:t>
            </a:r>
          </a:p>
        </p:txBody>
      </p:sp>
      <p:sp>
        <p:nvSpPr>
          <p:cNvPr id="3" name="Rectangle 2"/>
          <p:cNvSpPr/>
          <p:nvPr/>
        </p:nvSpPr>
        <p:spPr>
          <a:xfrm>
            <a:off x="6553200" y="3067050"/>
            <a:ext cx="381000" cy="209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of 2011?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9" y="2362200"/>
            <a:ext cx="7929561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847" y="1295400"/>
            <a:ext cx="7086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Very likely too wet in 2017 to repeat the extremes of 2011</a:t>
            </a:r>
          </a:p>
          <a:p>
            <a:pPr algn="ctr"/>
            <a:r>
              <a:rPr lang="en-US" sz="2000" b="1" dirty="0" smtClean="0"/>
              <a:t>But that doesn’t mean it can’t be hotter-than-normal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42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of 2011?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62000"/>
            <a:ext cx="6639959" cy="629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the Number of 100-degree days from 2011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Dallas: </a:t>
            </a:r>
            <a:r>
              <a:rPr lang="en-US" b="1" dirty="0" smtClean="0"/>
              <a:t>71</a:t>
            </a:r>
            <a:r>
              <a:rPr lang="en-US" dirty="0" smtClean="0"/>
              <a:t> days </a:t>
            </a:r>
            <a:r>
              <a:rPr lang="en-US" sz="1400" dirty="0" smtClean="0"/>
              <a:t>(average = 21); Also, 19 days of 105 or greater in 2011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Houston </a:t>
            </a:r>
            <a:r>
              <a:rPr lang="en-US" b="1" dirty="0" smtClean="0"/>
              <a:t>46</a:t>
            </a:r>
            <a:r>
              <a:rPr lang="en-US" dirty="0" smtClean="0"/>
              <a:t> days </a:t>
            </a:r>
            <a:r>
              <a:rPr lang="en-US" sz="1400" dirty="0" smtClean="0"/>
              <a:t>(average = 5)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Austin: </a:t>
            </a:r>
            <a:r>
              <a:rPr lang="en-US" b="1" dirty="0" smtClean="0"/>
              <a:t>85 </a:t>
            </a:r>
            <a:r>
              <a:rPr lang="en-US" dirty="0" smtClean="0"/>
              <a:t>days (Camp Mabry) </a:t>
            </a:r>
            <a:r>
              <a:rPr lang="en-US" sz="1400" dirty="0" smtClean="0"/>
              <a:t>(average = 20, Mabry; 15, Bergstrom)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Wichita Falls: </a:t>
            </a:r>
            <a:r>
              <a:rPr lang="en-US" b="1" dirty="0" smtClean="0"/>
              <a:t>100</a:t>
            </a:r>
            <a:r>
              <a:rPr lang="en-US" dirty="0" smtClean="0"/>
              <a:t> days </a:t>
            </a:r>
            <a:r>
              <a:rPr lang="en-US" sz="1400" dirty="0" smtClean="0"/>
              <a:t>(average = 32)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Waco: </a:t>
            </a:r>
            <a:r>
              <a:rPr lang="en-US" b="1" dirty="0" smtClean="0"/>
              <a:t>87</a:t>
            </a:r>
            <a:r>
              <a:rPr lang="en-US" dirty="0" smtClean="0"/>
              <a:t> days </a:t>
            </a:r>
            <a:r>
              <a:rPr lang="en-US" sz="1400" dirty="0" smtClean="0"/>
              <a:t>(average = 24)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Abilene: </a:t>
            </a:r>
            <a:r>
              <a:rPr lang="en-US" b="1" dirty="0" smtClean="0"/>
              <a:t>81</a:t>
            </a:r>
            <a:r>
              <a:rPr lang="en-US" dirty="0" smtClean="0"/>
              <a:t> </a:t>
            </a:r>
            <a:r>
              <a:rPr lang="en-US" sz="1400" dirty="0" smtClean="0"/>
              <a:t>days (average = 16)</a:t>
            </a:r>
          </a:p>
          <a:p>
            <a:r>
              <a:rPr lang="en-US" sz="1400" dirty="0" smtClean="0"/>
              <a:t>--------------------------------------------------------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Dallas (2015&amp;2016): 15 &amp; 18 days</a:t>
            </a:r>
          </a:p>
          <a:p>
            <a:r>
              <a:rPr lang="en-US" sz="1400" dirty="0" smtClean="0"/>
              <a:t>      Also, 2 days of 105 or greater in 2015,</a:t>
            </a:r>
          </a:p>
          <a:p>
            <a:r>
              <a:rPr lang="en-US" sz="1400" dirty="0" smtClean="0"/>
              <a:t>      1 day in 2016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Houston (2015&amp;2016): 10 &amp; 7 days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Austin (2015&amp;2016): 9 &amp; 10 days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McAllen (2016): 90 days – record</a:t>
            </a:r>
          </a:p>
          <a:p>
            <a:r>
              <a:rPr lang="en-US" sz="1400" dirty="0" smtClean="0"/>
              <a:t>--------------------------------------------------------</a:t>
            </a:r>
            <a:endParaRPr lang="en-US" sz="1400" dirty="0"/>
          </a:p>
          <a:p>
            <a:r>
              <a:rPr lang="en-US" sz="1500" dirty="0" smtClean="0"/>
              <a:t>Good chance we’ll see more</a:t>
            </a:r>
          </a:p>
          <a:p>
            <a:r>
              <a:rPr lang="en-US" sz="1500" dirty="0" smtClean="0"/>
              <a:t>100° days in 2017 than we have for</a:t>
            </a:r>
          </a:p>
          <a:p>
            <a:r>
              <a:rPr lang="en-US" sz="1500" dirty="0" smtClean="0"/>
              <a:t>At least the past two years – possibly</a:t>
            </a:r>
          </a:p>
          <a:p>
            <a:r>
              <a:rPr lang="en-US" sz="1500" dirty="0" smtClean="0"/>
              <a:t>longer – but not to 2011 levels.</a:t>
            </a:r>
          </a:p>
          <a:p>
            <a:endParaRPr lang="en-US" sz="1000" dirty="0"/>
          </a:p>
          <a:p>
            <a:r>
              <a:rPr lang="en-US" sz="1500" dirty="0" smtClean="0"/>
              <a:t>Of the large cities, Dallas is the most</a:t>
            </a:r>
          </a:p>
          <a:p>
            <a:r>
              <a:rPr lang="en-US" sz="1500" dirty="0" smtClean="0"/>
              <a:t>likely to break the 100° totals of the past </a:t>
            </a:r>
          </a:p>
          <a:p>
            <a:r>
              <a:rPr lang="en-US" sz="1500" dirty="0" smtClean="0"/>
              <a:t>two years. (Unlikely In McAllen.)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795" y="2438400"/>
            <a:ext cx="5361905" cy="3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2017 Temperature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" y="838200"/>
            <a:ext cx="41148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summer of 2017 is forecast to be hotter-than-normal for ERCOT, on average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Most likely regions for above-normal temperatures 1.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Far West 2. Panhandle 3. North Texas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Likely to top last summer’s maximum temperatures, which only ranked 53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hottest all-time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Could top last summer’s mean temperatures, which ranked 21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hottest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Dallas/Fort Worth has the most heat potential this summer of the large cities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Good chance to top the number of 100° days from the past couple of years – especially true for Dallas</a:t>
            </a:r>
          </a:p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61" y="1447800"/>
            <a:ext cx="4018189" cy="401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65772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PRECIPITATION outlook AND DROUGHT REVIEW</a:t>
            </a:r>
            <a:endParaRPr lang="en-US" sz="2800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48013"/>
            <a:ext cx="7772400" cy="1500187"/>
          </a:xfrm>
        </p:spPr>
        <p:txBody>
          <a:bodyPr/>
          <a:lstStyle/>
          <a:p>
            <a:r>
              <a:rPr lang="en-US" altLang="en-US" dirty="0" smtClean="0"/>
              <a:t>Summer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533400"/>
            <a:ext cx="620213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 Rainfall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905000"/>
            <a:ext cx="5446356" cy="3272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1278263"/>
            <a:ext cx="3124200" cy="444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17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wettest (106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driest) summer on record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Wettest summer since the drought of 2010-15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 wettest summer of the past 12 years; 4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wettest of the past 20 years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August was the 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 wettest August all-time (1974, 1920)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 Rainfall Forecast 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489650"/>
            <a:ext cx="3677739" cy="220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1278263"/>
            <a:ext cx="3124200" cy="444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1998 was a mostly dry summer – but dependent on a quick shift to La Niña and PDO-  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There are opportunities for wetter summers over Central Texas with some of the higher ranked historical analogs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Several analogs suggest a dry summer in the RGV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In general, North has more dry potential, Central and Coast has more wet potential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1181" y="942201"/>
            <a:ext cx="3028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Statements made with the 2016 Forecast: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00" y="838200"/>
            <a:ext cx="2528500" cy="25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56" y="1600200"/>
            <a:ext cx="4402044" cy="4402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2017 Precipitation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1752600"/>
            <a:ext cx="55899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Precipitation forecasts are much more challenging</a:t>
            </a:r>
          </a:p>
          <a:p>
            <a:r>
              <a:rPr lang="en-US" dirty="0"/>
              <a:t> </a:t>
            </a:r>
            <a:r>
              <a:rPr lang="en-US" dirty="0" smtClean="0"/>
              <a:t>    than temperatures, due to the hit-and-miss nature</a:t>
            </a:r>
          </a:p>
          <a:p>
            <a:r>
              <a:rPr lang="en-US" dirty="0" smtClean="0"/>
              <a:t>     of rain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Latest information increases the drier-than-normal</a:t>
            </a:r>
          </a:p>
          <a:p>
            <a:r>
              <a:rPr lang="en-US" dirty="0" smtClean="0"/>
              <a:t>     potential across all of North Texas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Final forecast is more likely to be drier</a:t>
            </a:r>
          </a:p>
          <a:p>
            <a:r>
              <a:rPr lang="en-US" dirty="0" smtClean="0"/>
              <a:t>     than wetter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19" y="3599781"/>
            <a:ext cx="2868191" cy="274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0" y="886624"/>
            <a:ext cx="2657059" cy="2546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630" y="905717"/>
            <a:ext cx="2717416" cy="255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482" y="3599782"/>
            <a:ext cx="2857336" cy="273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Comparison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87883" y="809096"/>
            <a:ext cx="1347010" cy="562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4.1% </a:t>
            </a:r>
            <a:r>
              <a:rPr lang="en-US" sz="1200" dirty="0" smtClean="0"/>
              <a:t>Moderate or worse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2870810"/>
            <a:ext cx="1348805" cy="47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April 14,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4246282" y="2874951"/>
            <a:ext cx="1295400" cy="443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April 12, 2016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732282" y="858368"/>
            <a:ext cx="1295400" cy="513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35.3% </a:t>
            </a:r>
            <a:r>
              <a:rPr lang="en-US" sz="1200" dirty="0" smtClean="0"/>
              <a:t>Moderate or worse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3297112" y="3599781"/>
            <a:ext cx="1336036" cy="538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3.9% </a:t>
            </a:r>
            <a:r>
              <a:rPr lang="en-US" sz="1200" dirty="0" smtClean="0"/>
              <a:t>Moderate or worse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1713232" y="5574574"/>
            <a:ext cx="1257300" cy="47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Feb 28, 2017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7244466" y="3456065"/>
            <a:ext cx="1447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1.7% </a:t>
            </a:r>
            <a:r>
              <a:rPr lang="en-US" sz="1200" dirty="0" smtClean="0"/>
              <a:t>Moderate or worse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5658887" y="5673163"/>
            <a:ext cx="1273201" cy="527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April 11,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88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" y="832876"/>
            <a:ext cx="2721243" cy="2602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412" y="789489"/>
            <a:ext cx="2688964" cy="2688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Update and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526" y="2775666"/>
            <a:ext cx="1398469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February 28, 2017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24450" y="571341"/>
            <a:ext cx="4019550" cy="57991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The last widespread drought ended in early-2015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A strengthening El Niño under the influence of a PDO+ resulted in flooding rains in 2015 and 2016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2015 and 2016 were the wettest consecutive years in Texas weather history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None of the 10 most extreme Texas droughts occurred during a PDO+ (we are currently in a PDO+)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While a widespread, extreme hydrological drought is unlikely in 2017, some regions could see deteriorating conditions – </a:t>
            </a:r>
            <a:r>
              <a:rPr lang="en-US" sz="1800" dirty="0" smtClean="0"/>
              <a:t>especially portions of North Texas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sp>
        <p:nvSpPr>
          <p:cNvPr id="3" name="Oval 2"/>
          <p:cNvSpPr/>
          <p:nvPr/>
        </p:nvSpPr>
        <p:spPr>
          <a:xfrm>
            <a:off x="1752600" y="121957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408612" y="1066800"/>
            <a:ext cx="34290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76397" y="832891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Area to watch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65" y="3478452"/>
            <a:ext cx="3548193" cy="27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dirty="0" smtClean="0"/>
              <a:t>Recent Texas Weather Records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248400"/>
            <a:ext cx="457200" cy="212725"/>
          </a:xfrm>
        </p:spPr>
        <p:txBody>
          <a:bodyPr/>
          <a:lstStyle/>
          <a:p>
            <a:fld id="{1D93BD3E-1E9A-4970-A6F7-E7AC52762E0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914400"/>
            <a:ext cx="3040224" cy="304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Wettest Consecutive Years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2015-16. 73.80”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1940-41. 71.08”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1991-92. 70.80”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1941-42. 69.43”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1919-20. 69.06”</a:t>
            </a:r>
          </a:p>
          <a:p>
            <a:pPr algn="ctr"/>
            <a:r>
              <a:rPr lang="en-US" sz="1200" dirty="0" smtClean="0"/>
              <a:t>(Austin: 98.85”)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63552" y="914401"/>
            <a:ext cx="3040224" cy="304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Warmest Years (Mean)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2012. 67.8°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2011. 67.3°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2016. 67.2°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2006. 67.1°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1998. 67.0°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33323" y="914400"/>
            <a:ext cx="3010677" cy="2590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Warmest Years (Min)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2016. 55.2°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2012. 55.0°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1998. 54.8°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2015. 54.2°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2000 &amp; 2006. 54.1°</a:t>
            </a:r>
          </a:p>
          <a:p>
            <a:pPr algn="ctr"/>
            <a:r>
              <a:rPr lang="en-US" sz="1200" dirty="0" smtClean="0"/>
              <a:t>(2016 was 11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hottest based on max temp)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505200"/>
            <a:ext cx="3040224" cy="26971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Warmest Autumn Seasons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2016. 66.0°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1927. 64.7°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1931. 64.6°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1934. 64.5°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1973. 63.7°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3552" y="3505200"/>
            <a:ext cx="3040224" cy="27066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Warmest Winter Seasons</a:t>
            </a:r>
          </a:p>
          <a:p>
            <a:pPr marL="342900" indent="-342900" algn="ctr"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2016-17 53.0°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1906-07. 52.6°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1999-00. 52.1°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1998-99. 51.7°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1951-52. 51.5°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40" y="3822811"/>
            <a:ext cx="1538540" cy="1023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818" y="5181600"/>
            <a:ext cx="1533932" cy="1020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219" y="4742657"/>
            <a:ext cx="1386442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81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HURRICANE FORECAST</a:t>
            </a:r>
            <a:endParaRPr lang="en-US" dirty="0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685800" y="4678363"/>
            <a:ext cx="3087688" cy="457200"/>
          </a:xfrm>
        </p:spPr>
        <p:txBody>
          <a:bodyPr/>
          <a:lstStyle/>
          <a:p>
            <a:r>
              <a:rPr lang="en-US" altLang="en-US" dirty="0" smtClean="0"/>
              <a:t>2017 Season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22250"/>
            <a:ext cx="4576763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6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the 2016 Hurricane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352800" cy="50522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Most active Atlantic hurricane season since 2012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15/7/3 – 15 total named storms, 7 were hurricanes, 3 of those were major hurricanes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Two hurricanes and two tropical storms in Gulf (but no Texas landfall)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Gulf: T.S. Colin, Danielle. Hurricane Earl, </a:t>
            </a:r>
            <a:r>
              <a:rPr lang="en-US" sz="1600" b="1" dirty="0" err="1" smtClean="0"/>
              <a:t>Hermine</a:t>
            </a:r>
            <a:endParaRPr lang="en-US" sz="16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Hurricane </a:t>
            </a:r>
            <a:r>
              <a:rPr lang="en-US" sz="1600" b="1" dirty="0" err="1" smtClean="0"/>
              <a:t>Hermine</a:t>
            </a:r>
            <a:r>
              <a:rPr lang="en-US" sz="1600" b="1" dirty="0" smtClean="0"/>
              <a:t> </a:t>
            </a:r>
            <a:r>
              <a:rPr lang="en-US" sz="1600" dirty="0" smtClean="0"/>
              <a:t>was first hurricane to make landfall in Florida since 2005 – and the first hurricane to develop in the Gulf since 2013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b="1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600" b="1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718" y="800100"/>
            <a:ext cx="3973684" cy="269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717" y="3581400"/>
            <a:ext cx="3973684" cy="25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Hurricane Season Forecast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352800" cy="50522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Forecast: </a:t>
            </a:r>
            <a:r>
              <a:rPr lang="en-US" sz="1600" dirty="0" smtClean="0"/>
              <a:t>10/6/2 – 10 total named storms, 6 hurricanes, 2 major hurricanes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/>
              <a:t>Actual: </a:t>
            </a:r>
            <a:r>
              <a:rPr lang="en-US" sz="1600" dirty="0"/>
              <a:t>15/7/3 – 15 total named storms, 7 were hurricanes, 3 of those were major </a:t>
            </a:r>
            <a:r>
              <a:rPr lang="en-US" sz="1600" dirty="0" smtClean="0"/>
              <a:t>hurricanes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Forecast: </a:t>
            </a:r>
            <a:r>
              <a:rPr lang="en-US" sz="1600" dirty="0" smtClean="0"/>
              <a:t>3-4 named storms in Gulf. 1-2 hurricanes. 1 to 2 named storms with Texas landfall</a:t>
            </a: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Actual: </a:t>
            </a:r>
            <a:r>
              <a:rPr lang="en-US" sz="1600" dirty="0" smtClean="0"/>
              <a:t>4 total named storms in Gulf. Two </a:t>
            </a:r>
            <a:r>
              <a:rPr lang="en-US" sz="1600" dirty="0"/>
              <a:t>hurricanes and two tropical storms in </a:t>
            </a:r>
            <a:r>
              <a:rPr lang="en-US" sz="1600" dirty="0" smtClean="0"/>
              <a:t>Gulf. No </a:t>
            </a:r>
            <a:r>
              <a:rPr lang="en-US" sz="1600" dirty="0"/>
              <a:t>Texas </a:t>
            </a:r>
            <a:r>
              <a:rPr lang="en-US" sz="1600" dirty="0" smtClean="0"/>
              <a:t>landfall</a:t>
            </a: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endParaRPr lang="en-US" sz="1600" b="1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600" b="1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718" y="800100"/>
            <a:ext cx="3973684" cy="269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717" y="3581400"/>
            <a:ext cx="3973684" cy="25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the 2016 Hurricane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35458"/>
            <a:ext cx="3352800" cy="50522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b="1" dirty="0"/>
              <a:t>Actual: </a:t>
            </a:r>
            <a:r>
              <a:rPr lang="en-US" sz="1600" dirty="0"/>
              <a:t>4 total named storms in Gulf. Two hurricanes and two tropical storms in Gulf. No Texas </a:t>
            </a:r>
            <a:r>
              <a:rPr lang="en-US" sz="1600" dirty="0" smtClean="0"/>
              <a:t>landfall (tropical storms or hurricanes)</a:t>
            </a: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No hurricane landfalls in Texas since 2008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Since 1900, only one period minus a hurricane in Texas has been longer: 1990-98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On average, one hurricane makes landfall in Texas every 2.5 years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1135458"/>
            <a:ext cx="3657600" cy="3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Thoughts on the 2017 Hurricane 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0525" y="1135458"/>
            <a:ext cx="3352800" cy="50522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La Niña has faded. Currently neutral. Will need to monitor a possible El Niño developing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An El Niño typically suppresses hurricanes, due to high wind shear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A positive in favor of hurricane development is the very warm, above-normal temperatures throughout the Atlantic Basin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The Gulf of Mexico never dropped below 73° this past winter – for the first time in recorded history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38" y="1524000"/>
            <a:ext cx="4957762" cy="324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Hurricane Season Forecast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981075"/>
            <a:ext cx="3886200" cy="50522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The historical years being applied to the 2017 Atlantic hurricane season are: 2002, 2006, 2016, 2013, 2004, 1960, 1952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The average from those historical years is </a:t>
            </a:r>
            <a:r>
              <a:rPr lang="en-US" sz="1600" b="1" dirty="0" smtClean="0"/>
              <a:t>my forecast: 12/5/2</a:t>
            </a:r>
            <a:r>
              <a:rPr lang="en-US" sz="1600" dirty="0" smtClean="0"/>
              <a:t>. </a:t>
            </a:r>
            <a:r>
              <a:rPr lang="en-US" sz="1600" b="1" dirty="0" smtClean="0">
                <a:solidFill>
                  <a:srgbClr val="002060"/>
                </a:solidFill>
              </a:rPr>
              <a:t>12 named storms, 5 hurricanes, 2 major hurricanes</a:t>
            </a:r>
            <a:r>
              <a:rPr lang="en-US" sz="1600" dirty="0" smtClean="0">
                <a:solidFill>
                  <a:srgbClr val="00206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12/5/2 would be at or just less than an average season (</a:t>
            </a:r>
            <a:r>
              <a:rPr lang="en-US" sz="1600" dirty="0" err="1" smtClean="0"/>
              <a:t>avg</a:t>
            </a:r>
            <a:r>
              <a:rPr lang="en-US" sz="1600" dirty="0" smtClean="0"/>
              <a:t> = 12/6/3)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Likely to be less than 2016 (15/7/3)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smtClean="0"/>
              <a:t>Forecast for Gulf is 3-4 named storms</a:t>
            </a:r>
            <a:r>
              <a:rPr lang="en-US" sz="1600" dirty="0" smtClean="0"/>
              <a:t>, which would be the same or less than last year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Although forecasting tracks months in advance has low skill, none of the historical years applied to the 2017 forecast featured a hurricane with a Texas landfall (which would keep the streak back to 2008 intact)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981075"/>
            <a:ext cx="4067175" cy="5000625"/>
          </a:xfrm>
        </p:spPr>
      </p:pic>
    </p:spTree>
    <p:extLst>
      <p:ext uri="{BB962C8B-B14F-4D97-AF65-F5344CB8AC3E}">
        <p14:creationId xmlns:p14="http://schemas.microsoft.com/office/powerpoint/2010/main" val="36009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Hurricane Season Forecast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1975" y="980283"/>
            <a:ext cx="3886200" cy="50522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Names: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 smtClean="0"/>
              <a:t>Arlene</a:t>
            </a:r>
          </a:p>
          <a:p>
            <a:pPr marL="0" indent="0">
              <a:buNone/>
            </a:pPr>
            <a:r>
              <a:rPr lang="en-US" sz="2400" dirty="0" smtClean="0"/>
              <a:t>Bret</a:t>
            </a:r>
          </a:p>
          <a:p>
            <a:pPr marL="0" indent="0">
              <a:buNone/>
            </a:pPr>
            <a:r>
              <a:rPr lang="en-US" sz="2400" dirty="0" smtClean="0"/>
              <a:t>Cindy</a:t>
            </a:r>
          </a:p>
          <a:p>
            <a:pPr marL="0" indent="0">
              <a:buNone/>
            </a:pPr>
            <a:r>
              <a:rPr lang="en-US" sz="2400" dirty="0" smtClean="0"/>
              <a:t>Don</a:t>
            </a:r>
          </a:p>
          <a:p>
            <a:pPr marL="0" indent="0">
              <a:buNone/>
            </a:pPr>
            <a:r>
              <a:rPr lang="en-US" sz="2400" dirty="0" smtClean="0"/>
              <a:t>Emily</a:t>
            </a:r>
          </a:p>
          <a:p>
            <a:pPr marL="0" indent="0">
              <a:buNone/>
            </a:pPr>
            <a:r>
              <a:rPr lang="en-US" sz="2400" dirty="0" smtClean="0"/>
              <a:t>Franklin</a:t>
            </a:r>
          </a:p>
          <a:p>
            <a:pPr marL="0" indent="0">
              <a:buNone/>
            </a:pPr>
            <a:r>
              <a:rPr lang="en-US" sz="2400" dirty="0" err="1" smtClean="0"/>
              <a:t>Gert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Harvey</a:t>
            </a:r>
          </a:p>
          <a:p>
            <a:pPr marL="0" indent="0">
              <a:buNone/>
            </a:pPr>
            <a:r>
              <a:rPr lang="en-US" sz="2400" dirty="0" smtClean="0"/>
              <a:t>Irma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387" y="961233"/>
            <a:ext cx="5053013" cy="5053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6028813"/>
            <a:ext cx="346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 list, with exception to Irene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135458"/>
            <a:ext cx="3352800" cy="50522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The summer is showing increasing potential of being hotter-than-normal across Texas – especially portions of North and West Texas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Good chance for more 100° days in 2017 than the past two to three years in Dallas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A very wet 2015, 2016, and start to 2017 will limit drought potential this summer; however, could see regional drought concerns increase across portions of North Texas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 smtClean="0"/>
              <a:t>Initial hurricane season forecast is for less activity than last year. That does not mean Texas won’t get hit but overall opportunity will be less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36450"/>
            <a:ext cx="4419600" cy="3727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5257800"/>
            <a:ext cx="2550635" cy="738664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The finalized Summer</a:t>
            </a:r>
          </a:p>
          <a:p>
            <a:pPr algn="ctr"/>
            <a:r>
              <a:rPr lang="en-US" sz="1400" dirty="0" smtClean="0"/>
              <a:t>Outlook will be available</a:t>
            </a:r>
          </a:p>
          <a:p>
            <a:pPr algn="ctr"/>
            <a:r>
              <a:rPr lang="en-US" sz="1400" dirty="0" smtClean="0"/>
              <a:t>May 1 on the ERCOT website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40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400" dirty="0" smtClean="0"/>
              <a:t>August 2016 &amp; January 2017</a:t>
            </a:r>
            <a:r>
              <a:rPr lang="en-US" dirty="0" smtClean="0"/>
              <a:t>. Load</a:t>
            </a:r>
            <a:r>
              <a:rPr lang="en-US" sz="2400" dirty="0" smtClean="0"/>
              <a:t> versus </a:t>
            </a:r>
            <a:r>
              <a:rPr lang="en-US" dirty="0" smtClean="0"/>
              <a:t>Weather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248400"/>
            <a:ext cx="457200" cy="212725"/>
          </a:xfrm>
        </p:spPr>
        <p:txBody>
          <a:bodyPr/>
          <a:lstStyle/>
          <a:p>
            <a:fld id="{1D93BD3E-1E9A-4970-A6F7-E7AC52762E0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90600" y="1219200"/>
            <a:ext cx="3040224" cy="3733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August 2016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coolest since 2006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coolest in the past 20 years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All-Time Peak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of 71.093 MW set on August 11, 2016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0" y="1219200"/>
            <a:ext cx="3040224" cy="3733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January 2017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January 2017 was the 9</a:t>
            </a:r>
            <a:r>
              <a:rPr lang="en-US" baseline="30000" dirty="0" smtClean="0">
                <a:solidFill>
                  <a:schemeClr val="bg2"/>
                </a:solidFill>
              </a:rPr>
              <a:t>th</a:t>
            </a:r>
            <a:r>
              <a:rPr lang="en-US" dirty="0" smtClean="0">
                <a:solidFill>
                  <a:schemeClr val="bg2"/>
                </a:solidFill>
              </a:rPr>
              <a:t> warmest January on record (since 1895)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b="1" dirty="0"/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All-time Winter Peak of 59,650 MW* on January 6,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8434" y="495300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200" dirty="0" smtClean="0"/>
              <a:t>Preliminary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50096" y="5486400"/>
            <a:ext cx="752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peaks can oftentimes be anomalous to long-term weather patterns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3392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temperature REVIEW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24213"/>
            <a:ext cx="7772400" cy="1500187"/>
          </a:xfrm>
        </p:spPr>
        <p:txBody>
          <a:bodyPr/>
          <a:lstStyle/>
          <a:p>
            <a:r>
              <a:rPr lang="en-US" altLang="en-US" dirty="0" smtClean="0"/>
              <a:t>Summer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41169"/>
            <a:ext cx="6132513" cy="40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 Temperature Forecast Review</a:t>
            </a:r>
            <a:endParaRPr lang="en-US" dirty="0"/>
          </a:p>
        </p:txBody>
      </p:sp>
      <p:pic>
        <p:nvPicPr>
          <p:cNvPr id="9" name="Picture 8" descr="Prelim Summer 2016 Temps_32316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21436"/>
            <a:ext cx="3124199" cy="3124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749086"/>
            <a:ext cx="5486400" cy="3296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8797" y="5181600"/>
            <a:ext cx="28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2016 Temperatures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0250" y="5181600"/>
            <a:ext cx="313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2016 Temperatures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4267200"/>
            <a:ext cx="755335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Summer </a:t>
            </a:r>
          </a:p>
          <a:p>
            <a:r>
              <a:rPr lang="en-US" sz="1100" dirty="0" smtClean="0"/>
              <a:t>2016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394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 compared to Summer 2015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67200" y="1524000"/>
            <a:ext cx="4114800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summer of 2016 was forecast to be no warmer than the summer of 2015, which ranked as the 17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hottest summer on record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summer of 2016 was the 21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hottest summer on record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However, there was significant disparity between the max and min temperatures.</a:t>
            </a:r>
          </a:p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15290" cy="2232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799" y="2640182"/>
            <a:ext cx="755335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Summer </a:t>
            </a:r>
          </a:p>
          <a:p>
            <a:r>
              <a:rPr lang="en-US" sz="1100" dirty="0" smtClean="0"/>
              <a:t>2016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3505200"/>
            <a:ext cx="3715290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0545" y="5038101"/>
            <a:ext cx="755335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Summer </a:t>
            </a:r>
          </a:p>
          <a:p>
            <a:r>
              <a:rPr lang="en-US" sz="1100" dirty="0" smtClean="0"/>
              <a:t>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60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 Temperature Review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778" y="1676401"/>
            <a:ext cx="41148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53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hottest summer based on maximum temperatures, which was the 2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coolest in the past 8 years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However, 5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hottest summer based on minimum temperatures.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Warmest overnight temperatures since 2011.</a:t>
            </a:r>
          </a:p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3571875" cy="2076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151" y="2870200"/>
            <a:ext cx="83185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tx1"/>
                </a:solidFill>
              </a:rPr>
              <a:t>Max Temp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390901"/>
            <a:ext cx="3571875" cy="19946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5036334"/>
            <a:ext cx="83185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Min </a:t>
            </a:r>
            <a:r>
              <a:rPr lang="en-US" sz="1100" dirty="0">
                <a:solidFill>
                  <a:schemeClr val="tx1"/>
                </a:solidFill>
              </a:rPr>
              <a:t>Temp</a:t>
            </a:r>
          </a:p>
        </p:txBody>
      </p:sp>
    </p:spTree>
    <p:extLst>
      <p:ext uri="{BB962C8B-B14F-4D97-AF65-F5344CB8AC3E}">
        <p14:creationId xmlns:p14="http://schemas.microsoft.com/office/powerpoint/2010/main" val="29641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599" y="2057867"/>
            <a:ext cx="4456651" cy="2590800"/>
          </a:xfrm>
          <a:prstGeom prst="rect">
            <a:avLst/>
          </a:prstGeom>
        </p:spPr>
      </p:pic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381000" y="891118"/>
            <a:ext cx="83311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Summer 2016 was the </a:t>
            </a:r>
            <a:r>
              <a:rPr lang="en-US" altLang="en-US" sz="1800" b="1" dirty="0" smtClean="0"/>
              <a:t>53</a:t>
            </a:r>
            <a:r>
              <a:rPr lang="en-US" altLang="en-US" sz="1800" b="1" baseline="30000" dirty="0" smtClean="0"/>
              <a:t>rd</a:t>
            </a:r>
            <a:r>
              <a:rPr lang="en-US" altLang="en-US" sz="1800" b="1" dirty="0" smtClean="0"/>
              <a:t> hottest based on max temp </a:t>
            </a:r>
            <a:r>
              <a:rPr lang="en-US" altLang="en-US" sz="1800" dirty="0" smtClean="0"/>
              <a:t>(average high: 92.4°)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552450" y="1447800"/>
            <a:ext cx="3505200" cy="432426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u="sng" dirty="0"/>
              <a:t>100° Days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Dallas</a:t>
            </a:r>
            <a:r>
              <a:rPr lang="en-US" altLang="en-US" sz="1600" dirty="0"/>
              <a:t>: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18 </a:t>
            </a:r>
            <a:r>
              <a:rPr lang="en-US" altLang="en-US" sz="1600" b="1" dirty="0">
                <a:solidFill>
                  <a:srgbClr val="FF0000"/>
                </a:solidFill>
              </a:rPr>
              <a:t>days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/>
              <a:t>in </a:t>
            </a:r>
            <a:r>
              <a:rPr lang="en-US" altLang="en-US" sz="1600" dirty="0" smtClean="0"/>
              <a:t>2016.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10yr </a:t>
            </a:r>
            <a:r>
              <a:rPr lang="en-US" altLang="en-US" sz="1600" dirty="0"/>
              <a:t>normal = 29; 30yr normal = 21. 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/>
              <a:t>3</a:t>
            </a:r>
            <a:r>
              <a:rPr lang="en-US" altLang="en-US" sz="1600" b="1" baseline="30000" dirty="0" smtClean="0"/>
              <a:t>rd</a:t>
            </a:r>
            <a:r>
              <a:rPr lang="en-US" altLang="en-US" sz="1600" b="1" dirty="0" smtClean="0"/>
              <a:t> consecutive year of &lt;20 days.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/>
              <a:t>-------------------------------------------------------------------------------------------------</a:t>
            </a: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Austin (Bergstrom):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</a:rPr>
              <a:t>days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/>
              <a:t>in </a:t>
            </a:r>
            <a:r>
              <a:rPr lang="en-US" altLang="en-US" sz="1600" dirty="0" smtClean="0"/>
              <a:t>2016.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10yr </a:t>
            </a:r>
            <a:r>
              <a:rPr lang="en-US" altLang="en-US" sz="1600" dirty="0"/>
              <a:t>normal = </a:t>
            </a:r>
            <a:r>
              <a:rPr lang="en-US" altLang="en-US" sz="1600" dirty="0" smtClean="0"/>
              <a:t>29. </a:t>
            </a:r>
            <a:r>
              <a:rPr lang="en-US" altLang="en-US" sz="1600" dirty="0"/>
              <a:t>30yr normal = </a:t>
            </a:r>
            <a:r>
              <a:rPr lang="en-US" altLang="en-US" sz="1600" dirty="0" smtClean="0"/>
              <a:t>15.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/>
              <a:t>Lowest in consecutive years (10+9) since 2003-04.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 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/>
              <a:t>-------------------------------------------------------------------------------------------------</a:t>
            </a: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San Antonio: </a:t>
            </a:r>
            <a:r>
              <a:rPr lang="en-US" altLang="en-US" sz="1600" b="1" dirty="0">
                <a:solidFill>
                  <a:srgbClr val="FF0000"/>
                </a:solidFill>
              </a:rPr>
              <a:t>6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</a:rPr>
              <a:t>days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/>
              <a:t>in </a:t>
            </a:r>
            <a:r>
              <a:rPr lang="en-US" altLang="en-US" sz="1600" dirty="0" smtClean="0"/>
              <a:t>2016.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10yr </a:t>
            </a:r>
            <a:r>
              <a:rPr lang="en-US" altLang="en-US" sz="1600" dirty="0"/>
              <a:t>normal = 25. 30yr normal = 16. </a:t>
            </a:r>
            <a:r>
              <a:rPr lang="en-US" altLang="en-US" sz="1600" b="1" dirty="0" smtClean="0"/>
              <a:t>Lowest </a:t>
            </a:r>
            <a:r>
              <a:rPr lang="en-US" altLang="en-US" sz="1600" b="1" dirty="0"/>
              <a:t>number since 2007</a:t>
            </a:r>
            <a:r>
              <a:rPr lang="en-US" altLang="en-US" sz="1600" b="1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/>
              <a:t>--------------------------------------------------------------------------------------------------</a:t>
            </a: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Houston: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7 </a:t>
            </a:r>
            <a:r>
              <a:rPr lang="en-US" altLang="en-US" sz="1600" b="1" dirty="0">
                <a:solidFill>
                  <a:srgbClr val="FF0000"/>
                </a:solidFill>
              </a:rPr>
              <a:t>days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/>
              <a:t>in </a:t>
            </a:r>
            <a:r>
              <a:rPr lang="en-US" altLang="en-US" sz="1600" dirty="0" smtClean="0"/>
              <a:t>2016.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10yr </a:t>
            </a:r>
            <a:r>
              <a:rPr lang="en-US" altLang="en-US" sz="1600" dirty="0"/>
              <a:t>normal = N/A. 30yr normal = 5. Houston was </a:t>
            </a:r>
            <a:r>
              <a:rPr lang="en-US" altLang="en-US" sz="1600" dirty="0" smtClean="0"/>
              <a:t>above </a:t>
            </a:r>
            <a:r>
              <a:rPr lang="en-US" altLang="en-US" sz="1600" dirty="0"/>
              <a:t>their long-term normal</a:t>
            </a:r>
            <a:r>
              <a:rPr lang="en-US" altLang="en-US" sz="1600" dirty="0" smtClean="0"/>
              <a:t>.</a:t>
            </a:r>
            <a:endParaRPr lang="en-US" alt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4401599" y="4212906"/>
            <a:ext cx="953006" cy="43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Max Temp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</p:spPr>
        <p:txBody>
          <a:bodyPr/>
          <a:lstStyle/>
          <a:p>
            <a:r>
              <a:rPr lang="en-US" dirty="0" smtClean="0"/>
              <a:t>Summer 2016 Maximum Temperature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DB63875B034C8B32518C6496ADD1" ma:contentTypeVersion="0" ma:contentTypeDescription="Create a new document." ma:contentTypeScope="" ma:versionID="2e49056469cb591c67c33c10da96a071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3a653c66fd0ce9b40621f227f901e684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Props1.xml><?xml version="1.0" encoding="utf-8"?>
<ds:datastoreItem xmlns:ds="http://schemas.openxmlformats.org/officeDocument/2006/customXml" ds:itemID="{5DFABCE5-6410-4FC5-930F-1111C63E4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A68982-DD5D-44FD-B77F-4C531465FE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E9AA12-8AF9-4AA6-90FE-24669859CDF3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c34af464-7aa1-4edd-9be4-83dffc1cb92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22102</TotalTime>
  <Words>2345</Words>
  <Application>Microsoft Office PowerPoint</Application>
  <PresentationFormat>On-screen Show (4:3)</PresentationFormat>
  <Paragraphs>352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1_Custom Design</vt:lpstr>
      <vt:lpstr>Office Theme</vt:lpstr>
      <vt:lpstr>PowerPoint Presentation</vt:lpstr>
      <vt:lpstr>Introduction/Agenda</vt:lpstr>
      <vt:lpstr>Recent Texas Weather Records</vt:lpstr>
      <vt:lpstr>August 2016 &amp; January 2017. Load versus Weather</vt:lpstr>
      <vt:lpstr>temperature REVIEW</vt:lpstr>
      <vt:lpstr>Summer 2016 Temperature Forecast Review</vt:lpstr>
      <vt:lpstr>Summer 2016 compared to Summer 2015</vt:lpstr>
      <vt:lpstr>Summer 2016 Temperature Review</vt:lpstr>
      <vt:lpstr>Summer 2016 Maximum Temperature Review</vt:lpstr>
      <vt:lpstr>Past Six Summers, Max Temperature</vt:lpstr>
      <vt:lpstr>Past Six Summers, Mean Temperature</vt:lpstr>
      <vt:lpstr>TEMPERATURE outlook</vt:lpstr>
      <vt:lpstr>Ocean Temperatures</vt:lpstr>
      <vt:lpstr>ENSO (El Niño Southern Oscillation)</vt:lpstr>
      <vt:lpstr>Building the Forecast</vt:lpstr>
      <vt:lpstr>Does a Warm Winter Foretell a Hot Summer?</vt:lpstr>
      <vt:lpstr>Summer 2017 Temperature Outlook</vt:lpstr>
      <vt:lpstr>Summer 2017 Temperature Outlook</vt:lpstr>
      <vt:lpstr>Repeat of 2011?</vt:lpstr>
      <vt:lpstr>Repeat of 2011?</vt:lpstr>
      <vt:lpstr>Repeat of 2011?</vt:lpstr>
      <vt:lpstr>Repeat of 2011?</vt:lpstr>
      <vt:lpstr>Summer 2017 Temperature Outlook</vt:lpstr>
      <vt:lpstr>PRECIPITATION outlook AND DROUGHT REVIEW</vt:lpstr>
      <vt:lpstr>Summer 2016 Rainfall</vt:lpstr>
      <vt:lpstr>Summer 2016 Rainfall Forecast Review</vt:lpstr>
      <vt:lpstr>Summer 2017 Precipitation Outlook</vt:lpstr>
      <vt:lpstr>Drought Comparison over Time</vt:lpstr>
      <vt:lpstr>Drought Update and Outlook</vt:lpstr>
      <vt:lpstr>HURRICANE FORECAST</vt:lpstr>
      <vt:lpstr>Review of the 2016 Hurricane Season</vt:lpstr>
      <vt:lpstr>2016 Hurricane Season Forecast Review </vt:lpstr>
      <vt:lpstr>Review of the 2016 Hurricane Season</vt:lpstr>
      <vt:lpstr>Early Thoughts on the 2017 Hurricane Season</vt:lpstr>
      <vt:lpstr>2017 Hurricane Season Forecast</vt:lpstr>
      <vt:lpstr>2017 Hurricane Season Forecast</vt:lpstr>
      <vt:lpstr>Summary</vt:lpstr>
    </vt:vector>
  </TitlesOfParts>
  <Company>The Electric Reliability Council of Texas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Pysh, Danya</dc:creator>
  <cp:lastModifiedBy>Coleman, Chris</cp:lastModifiedBy>
  <cp:revision>217</cp:revision>
  <cp:lastPrinted>2016-11-29T19:09:20Z</cp:lastPrinted>
  <dcterms:created xsi:type="dcterms:W3CDTF">2016-01-21T15:20:31Z</dcterms:created>
  <dcterms:modified xsi:type="dcterms:W3CDTF">2017-04-14T18:46:44Z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0x0101002E2BDB63875B034C8B32518C6496ADD1</vt:lpwstr>
  </property>
</Properties>
</file>