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42"/>
  </p:notesMasterIdLst>
  <p:handoutMasterIdLst>
    <p:handoutMasterId r:id="rId43"/>
  </p:handoutMasterIdLst>
  <p:sldIdLst>
    <p:sldId id="260" r:id="rId6"/>
    <p:sldId id="267" r:id="rId7"/>
    <p:sldId id="283" r:id="rId8"/>
    <p:sldId id="285" r:id="rId9"/>
    <p:sldId id="270" r:id="rId10"/>
    <p:sldId id="278" r:id="rId11"/>
    <p:sldId id="272" r:id="rId12"/>
    <p:sldId id="274" r:id="rId13"/>
    <p:sldId id="276" r:id="rId14"/>
    <p:sldId id="279" r:id="rId15"/>
    <p:sldId id="301" r:id="rId16"/>
    <p:sldId id="271" r:id="rId17"/>
    <p:sldId id="277" r:id="rId18"/>
    <p:sldId id="300" r:id="rId19"/>
    <p:sldId id="309" r:id="rId20"/>
    <p:sldId id="286" r:id="rId21"/>
    <p:sldId id="302" r:id="rId22"/>
    <p:sldId id="303" r:id="rId23"/>
    <p:sldId id="304" r:id="rId24"/>
    <p:sldId id="305" r:id="rId25"/>
    <p:sldId id="306" r:id="rId26"/>
    <p:sldId id="307" r:id="rId27"/>
    <p:sldId id="275" r:id="rId28"/>
    <p:sldId id="273" r:id="rId29"/>
    <p:sldId id="287" r:id="rId30"/>
    <p:sldId id="288" r:id="rId31"/>
    <p:sldId id="289" r:id="rId32"/>
    <p:sldId id="290" r:id="rId33"/>
    <p:sldId id="291" r:id="rId34"/>
    <p:sldId id="292" r:id="rId35"/>
    <p:sldId id="293" r:id="rId36"/>
    <p:sldId id="294" r:id="rId37"/>
    <p:sldId id="295" r:id="rId38"/>
    <p:sldId id="296" r:id="rId39"/>
    <p:sldId id="297" r:id="rId40"/>
    <p:sldId id="310"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9" autoAdjust="0"/>
    <p:restoredTop sz="83584" autoAdjust="0"/>
  </p:normalViewPr>
  <p:slideViewPr>
    <p:cSldViewPr showGuides="1">
      <p:cViewPr varScale="1">
        <p:scale>
          <a:sx n="117" d="100"/>
          <a:sy n="117" d="100"/>
        </p:scale>
        <p:origin x="1458"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F9BDA-A70C-49A3-8A0D-1E63BB6DDE0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AE05396-A589-4303-9364-4C3242F250EF}">
      <dgm:prSet phldrT="[Text]"/>
      <dgm:spPr/>
      <dgm:t>
        <a:bodyPr/>
        <a:lstStyle/>
        <a:p>
          <a:r>
            <a:rPr lang="en-US" dirty="0" smtClean="0"/>
            <a:t>Control Center</a:t>
          </a:r>
          <a:endParaRPr lang="en-US" dirty="0"/>
        </a:p>
      </dgm:t>
    </dgm:pt>
    <dgm:pt modelId="{1FC1D44D-62DC-4125-BF57-DD13D6A6CC14}" type="parTrans" cxnId="{B9FBEAD4-9AC0-49F6-A69B-D53B5AFF8E5F}">
      <dgm:prSet/>
      <dgm:spPr/>
      <dgm:t>
        <a:bodyPr/>
        <a:lstStyle/>
        <a:p>
          <a:endParaRPr lang="en-US"/>
        </a:p>
      </dgm:t>
    </dgm:pt>
    <dgm:pt modelId="{9845D1C1-A397-4177-B183-E5BF812446B2}" type="sibTrans" cxnId="{B9FBEAD4-9AC0-49F6-A69B-D53B5AFF8E5F}">
      <dgm:prSet/>
      <dgm:spPr/>
      <dgm:t>
        <a:bodyPr/>
        <a:lstStyle/>
        <a:p>
          <a:endParaRPr lang="en-US"/>
        </a:p>
      </dgm:t>
    </dgm:pt>
    <dgm:pt modelId="{22C90CDB-4CCC-4378-BC4B-FAB1047108B7}">
      <dgm:prSet phldrT="[Text]"/>
      <dgm:spPr/>
      <dgm:t>
        <a:bodyPr/>
        <a:lstStyle/>
        <a:p>
          <a:r>
            <a:rPr lang="en-US" dirty="0" smtClean="0"/>
            <a:t>Controls “Critical Impact Station”</a:t>
          </a:r>
          <a:endParaRPr lang="en-US" dirty="0"/>
        </a:p>
      </dgm:t>
    </dgm:pt>
    <dgm:pt modelId="{683556A4-A8ED-4D88-874F-32453C931BC8}" type="parTrans" cxnId="{0C4FB4D4-1C47-49C0-893A-392E8F25CFAB}">
      <dgm:prSet/>
      <dgm:spPr/>
      <dgm:t>
        <a:bodyPr/>
        <a:lstStyle/>
        <a:p>
          <a:endParaRPr lang="en-US"/>
        </a:p>
      </dgm:t>
    </dgm:pt>
    <dgm:pt modelId="{8239EBF6-5C5F-4933-8ED2-6F6347702173}" type="sibTrans" cxnId="{0C4FB4D4-1C47-49C0-893A-392E8F25CFAB}">
      <dgm:prSet/>
      <dgm:spPr/>
      <dgm:t>
        <a:bodyPr/>
        <a:lstStyle/>
        <a:p>
          <a:endParaRPr lang="en-US"/>
        </a:p>
      </dgm:t>
    </dgm:pt>
    <dgm:pt modelId="{6035D8F2-27B9-4455-ABCC-A77AB77EC27C}">
      <dgm:prSet phldrT="[Text]"/>
      <dgm:spPr/>
      <dgm:t>
        <a:bodyPr/>
        <a:lstStyle/>
        <a:p>
          <a:r>
            <a:rPr lang="en-US" dirty="0" smtClean="0"/>
            <a:t>Does not Controls “Critical Impact Station”</a:t>
          </a:r>
          <a:endParaRPr lang="en-US" dirty="0"/>
        </a:p>
      </dgm:t>
    </dgm:pt>
    <dgm:pt modelId="{6CB9B498-11D0-4CDF-BB08-18041899F792}" type="parTrans" cxnId="{2310194D-F2FF-4EEF-9AB5-522990460EB6}">
      <dgm:prSet/>
      <dgm:spPr/>
      <dgm:t>
        <a:bodyPr/>
        <a:lstStyle/>
        <a:p>
          <a:endParaRPr lang="en-US"/>
        </a:p>
      </dgm:t>
    </dgm:pt>
    <dgm:pt modelId="{5D728067-DD2F-434F-9DFD-CBE887C51AB3}" type="sibTrans" cxnId="{2310194D-F2FF-4EEF-9AB5-522990460EB6}">
      <dgm:prSet/>
      <dgm:spPr/>
      <dgm:t>
        <a:bodyPr/>
        <a:lstStyle/>
        <a:p>
          <a:endParaRPr lang="en-US"/>
        </a:p>
      </dgm:t>
    </dgm:pt>
    <dgm:pt modelId="{972438B9-6FC7-4485-9E88-A3830E421F7B}">
      <dgm:prSet phldrT="[Text]"/>
      <dgm:spPr/>
      <dgm:t>
        <a:bodyPr/>
        <a:lstStyle/>
        <a:p>
          <a:r>
            <a:rPr lang="en-US" dirty="0" smtClean="0"/>
            <a:t>Backup</a:t>
          </a:r>
          <a:endParaRPr lang="en-US" dirty="0"/>
        </a:p>
      </dgm:t>
    </dgm:pt>
    <dgm:pt modelId="{A3F10B52-3FCE-4CC4-8875-3FBC003DC394}" type="parTrans" cxnId="{A545633F-CDC9-41A5-B22F-515152448577}">
      <dgm:prSet/>
      <dgm:spPr/>
      <dgm:t>
        <a:bodyPr/>
        <a:lstStyle/>
        <a:p>
          <a:endParaRPr lang="en-US"/>
        </a:p>
      </dgm:t>
    </dgm:pt>
    <dgm:pt modelId="{E2AF180C-6326-4E5A-B972-98A1AD58A9AC}" type="sibTrans" cxnId="{A545633F-CDC9-41A5-B22F-515152448577}">
      <dgm:prSet/>
      <dgm:spPr/>
      <dgm:t>
        <a:bodyPr/>
        <a:lstStyle/>
        <a:p>
          <a:endParaRPr lang="en-US"/>
        </a:p>
      </dgm:t>
    </dgm:pt>
    <dgm:pt modelId="{196087CB-2BDF-4DCE-80A1-BA790F7A590F}">
      <dgm:prSet phldrT="[Text]"/>
      <dgm:spPr/>
      <dgm:t>
        <a:bodyPr/>
        <a:lstStyle/>
        <a:p>
          <a:r>
            <a:rPr lang="en-US" dirty="0" smtClean="0"/>
            <a:t>Not applicable</a:t>
          </a:r>
          <a:endParaRPr lang="en-US" dirty="0"/>
        </a:p>
      </dgm:t>
    </dgm:pt>
    <dgm:pt modelId="{0FFDE44D-2423-440D-BEE9-EBF7B013AD89}" type="parTrans" cxnId="{DDB9AC35-26F4-4791-BDE8-8780C43A4B7C}">
      <dgm:prSet/>
      <dgm:spPr/>
      <dgm:t>
        <a:bodyPr/>
        <a:lstStyle/>
        <a:p>
          <a:endParaRPr lang="en-US"/>
        </a:p>
      </dgm:t>
    </dgm:pt>
    <dgm:pt modelId="{C5E246B5-6D25-48A4-A83A-4614E2A2184F}" type="sibTrans" cxnId="{DDB9AC35-26F4-4791-BDE8-8780C43A4B7C}">
      <dgm:prSet/>
      <dgm:spPr/>
      <dgm:t>
        <a:bodyPr/>
        <a:lstStyle/>
        <a:p>
          <a:endParaRPr lang="en-US"/>
        </a:p>
      </dgm:t>
    </dgm:pt>
    <dgm:pt modelId="{F6CFC86D-CFDE-4568-AA11-5D69B64684E8}">
      <dgm:prSet phldrT="[Text]"/>
      <dgm:spPr/>
      <dgm:t>
        <a:bodyPr/>
        <a:lstStyle/>
        <a:p>
          <a:r>
            <a:rPr lang="en-US" dirty="0" smtClean="0"/>
            <a:t>Primary</a:t>
          </a:r>
          <a:endParaRPr lang="en-US" dirty="0"/>
        </a:p>
      </dgm:t>
    </dgm:pt>
    <dgm:pt modelId="{56DE0D17-0CF8-417F-BFBE-27931C9274F7}" type="sibTrans" cxnId="{4BF017D3-7D9C-4CE8-B382-EDB54A6277C8}">
      <dgm:prSet/>
      <dgm:spPr/>
      <dgm:t>
        <a:bodyPr/>
        <a:lstStyle/>
        <a:p>
          <a:endParaRPr lang="en-US"/>
        </a:p>
      </dgm:t>
    </dgm:pt>
    <dgm:pt modelId="{ECADBE7B-0205-4A7C-A8CB-A8A49EBF0AC7}" type="parTrans" cxnId="{4BF017D3-7D9C-4CE8-B382-EDB54A6277C8}">
      <dgm:prSet/>
      <dgm:spPr/>
      <dgm:t>
        <a:bodyPr/>
        <a:lstStyle/>
        <a:p>
          <a:endParaRPr lang="en-US"/>
        </a:p>
      </dgm:t>
    </dgm:pt>
    <dgm:pt modelId="{2BF737F3-F7B4-4685-8C21-0EC43D35357D}">
      <dgm:prSet phldrT="[Text]"/>
      <dgm:spPr/>
      <dgm:t>
        <a:bodyPr/>
        <a:lstStyle/>
        <a:p>
          <a:r>
            <a:rPr lang="en-US" dirty="0" smtClean="0"/>
            <a:t>Not applicable</a:t>
          </a:r>
          <a:endParaRPr lang="en-US" dirty="0"/>
        </a:p>
      </dgm:t>
    </dgm:pt>
    <dgm:pt modelId="{2410195F-814E-4E54-896E-E1C0F8F73C23}" type="parTrans" cxnId="{D82C6F96-062C-4854-B461-3D2F853D8939}">
      <dgm:prSet/>
      <dgm:spPr/>
      <dgm:t>
        <a:bodyPr/>
        <a:lstStyle/>
        <a:p>
          <a:endParaRPr lang="en-US"/>
        </a:p>
      </dgm:t>
    </dgm:pt>
    <dgm:pt modelId="{55CB5858-AF31-48F2-A318-F81B930E32F7}" type="sibTrans" cxnId="{D82C6F96-062C-4854-B461-3D2F853D8939}">
      <dgm:prSet/>
      <dgm:spPr/>
      <dgm:t>
        <a:bodyPr/>
        <a:lstStyle/>
        <a:p>
          <a:endParaRPr lang="en-US"/>
        </a:p>
      </dgm:t>
    </dgm:pt>
    <dgm:pt modelId="{EE209989-A468-48E6-84E5-EB4CB0ADFB52}">
      <dgm:prSet phldrT="[Text]"/>
      <dgm:spPr/>
      <dgm:t>
        <a:bodyPr/>
        <a:lstStyle/>
        <a:p>
          <a:r>
            <a:rPr lang="en-US" dirty="0" smtClean="0"/>
            <a:t>Applicable</a:t>
          </a:r>
          <a:endParaRPr lang="en-US" dirty="0"/>
        </a:p>
      </dgm:t>
    </dgm:pt>
    <dgm:pt modelId="{21EFD5A7-411E-488A-BA2A-955056945706}" type="parTrans" cxnId="{00CB90E0-F4B4-426C-BE89-046422CECA28}">
      <dgm:prSet/>
      <dgm:spPr/>
      <dgm:t>
        <a:bodyPr/>
        <a:lstStyle/>
        <a:p>
          <a:endParaRPr lang="en-US"/>
        </a:p>
      </dgm:t>
    </dgm:pt>
    <dgm:pt modelId="{88F4EC7F-E483-4388-9922-94C05D7F5B9D}" type="sibTrans" cxnId="{00CB90E0-F4B4-426C-BE89-046422CECA28}">
      <dgm:prSet/>
      <dgm:spPr/>
      <dgm:t>
        <a:bodyPr/>
        <a:lstStyle/>
        <a:p>
          <a:endParaRPr lang="en-US"/>
        </a:p>
      </dgm:t>
    </dgm:pt>
    <dgm:pt modelId="{50DCEAE8-BE23-4EBA-8A7E-D6C519C7345A}" type="pres">
      <dgm:prSet presAssocID="{558F9BDA-A70C-49A3-8A0D-1E63BB6DDE0E}" presName="diagram" presStyleCnt="0">
        <dgm:presLayoutVars>
          <dgm:chPref val="1"/>
          <dgm:dir/>
          <dgm:animOne val="branch"/>
          <dgm:animLvl val="lvl"/>
          <dgm:resizeHandles val="exact"/>
        </dgm:presLayoutVars>
      </dgm:prSet>
      <dgm:spPr/>
      <dgm:t>
        <a:bodyPr/>
        <a:lstStyle/>
        <a:p>
          <a:endParaRPr lang="en-US"/>
        </a:p>
      </dgm:t>
    </dgm:pt>
    <dgm:pt modelId="{863882C5-CA84-4D7F-8F39-7AC5A8A8D7F4}" type="pres">
      <dgm:prSet presAssocID="{7AE05396-A589-4303-9364-4C3242F250EF}" presName="root1" presStyleCnt="0"/>
      <dgm:spPr/>
    </dgm:pt>
    <dgm:pt modelId="{4721413B-7400-475C-8DC9-F811F77A3EAE}" type="pres">
      <dgm:prSet presAssocID="{7AE05396-A589-4303-9364-4C3242F250EF}" presName="LevelOneTextNode" presStyleLbl="node0" presStyleIdx="0" presStyleCnt="1">
        <dgm:presLayoutVars>
          <dgm:chPref val="3"/>
        </dgm:presLayoutVars>
      </dgm:prSet>
      <dgm:spPr/>
      <dgm:t>
        <a:bodyPr/>
        <a:lstStyle/>
        <a:p>
          <a:endParaRPr lang="en-US"/>
        </a:p>
      </dgm:t>
    </dgm:pt>
    <dgm:pt modelId="{B516B6C3-95EE-4193-9105-E9680A2AA7EF}" type="pres">
      <dgm:prSet presAssocID="{7AE05396-A589-4303-9364-4C3242F250EF}" presName="level2hierChild" presStyleCnt="0"/>
      <dgm:spPr/>
    </dgm:pt>
    <dgm:pt modelId="{6DFB698C-6A1D-447D-9D55-AEE06045A1F0}" type="pres">
      <dgm:prSet presAssocID="{ECADBE7B-0205-4A7C-A8CB-A8A49EBF0AC7}" presName="conn2-1" presStyleLbl="parChTrans1D2" presStyleIdx="0" presStyleCnt="2"/>
      <dgm:spPr/>
      <dgm:t>
        <a:bodyPr/>
        <a:lstStyle/>
        <a:p>
          <a:endParaRPr lang="en-US"/>
        </a:p>
      </dgm:t>
    </dgm:pt>
    <dgm:pt modelId="{93C95B29-585A-4E15-9D91-DBE65E74758C}" type="pres">
      <dgm:prSet presAssocID="{ECADBE7B-0205-4A7C-A8CB-A8A49EBF0AC7}" presName="connTx" presStyleLbl="parChTrans1D2" presStyleIdx="0" presStyleCnt="2"/>
      <dgm:spPr/>
      <dgm:t>
        <a:bodyPr/>
        <a:lstStyle/>
        <a:p>
          <a:endParaRPr lang="en-US"/>
        </a:p>
      </dgm:t>
    </dgm:pt>
    <dgm:pt modelId="{C30F06AA-A54B-4720-9785-2626BF60F1DA}" type="pres">
      <dgm:prSet presAssocID="{F6CFC86D-CFDE-4568-AA11-5D69B64684E8}" presName="root2" presStyleCnt="0"/>
      <dgm:spPr/>
    </dgm:pt>
    <dgm:pt modelId="{C2B0FC83-331C-49F3-80D2-7E57D12EA022}" type="pres">
      <dgm:prSet presAssocID="{F6CFC86D-CFDE-4568-AA11-5D69B64684E8}" presName="LevelTwoTextNode" presStyleLbl="node2" presStyleIdx="0" presStyleCnt="2">
        <dgm:presLayoutVars>
          <dgm:chPref val="3"/>
        </dgm:presLayoutVars>
      </dgm:prSet>
      <dgm:spPr/>
      <dgm:t>
        <a:bodyPr/>
        <a:lstStyle/>
        <a:p>
          <a:endParaRPr lang="en-US"/>
        </a:p>
      </dgm:t>
    </dgm:pt>
    <dgm:pt modelId="{3F20E9E0-CE85-4988-B36E-55609D4BCC22}" type="pres">
      <dgm:prSet presAssocID="{F6CFC86D-CFDE-4568-AA11-5D69B64684E8}" presName="level3hierChild" presStyleCnt="0"/>
      <dgm:spPr/>
    </dgm:pt>
    <dgm:pt modelId="{780EE277-74CF-4BA9-80F3-6D0A71C1EEDE}" type="pres">
      <dgm:prSet presAssocID="{683556A4-A8ED-4D88-874F-32453C931BC8}" presName="conn2-1" presStyleLbl="parChTrans1D3" presStyleIdx="0" presStyleCnt="3"/>
      <dgm:spPr/>
      <dgm:t>
        <a:bodyPr/>
        <a:lstStyle/>
        <a:p>
          <a:endParaRPr lang="en-US"/>
        </a:p>
      </dgm:t>
    </dgm:pt>
    <dgm:pt modelId="{0C7FD272-4C7A-4BFB-A8CB-43F62E7A9D4E}" type="pres">
      <dgm:prSet presAssocID="{683556A4-A8ED-4D88-874F-32453C931BC8}" presName="connTx" presStyleLbl="parChTrans1D3" presStyleIdx="0" presStyleCnt="3"/>
      <dgm:spPr/>
      <dgm:t>
        <a:bodyPr/>
        <a:lstStyle/>
        <a:p>
          <a:endParaRPr lang="en-US"/>
        </a:p>
      </dgm:t>
    </dgm:pt>
    <dgm:pt modelId="{7AF4B32E-612A-450E-9394-22B98EC29850}" type="pres">
      <dgm:prSet presAssocID="{22C90CDB-4CCC-4378-BC4B-FAB1047108B7}" presName="root2" presStyleCnt="0"/>
      <dgm:spPr/>
    </dgm:pt>
    <dgm:pt modelId="{A269AC77-AD41-448C-9AA9-00BAD16ED2CB}" type="pres">
      <dgm:prSet presAssocID="{22C90CDB-4CCC-4378-BC4B-FAB1047108B7}" presName="LevelTwoTextNode" presStyleLbl="node3" presStyleIdx="0" presStyleCnt="3">
        <dgm:presLayoutVars>
          <dgm:chPref val="3"/>
        </dgm:presLayoutVars>
      </dgm:prSet>
      <dgm:spPr/>
      <dgm:t>
        <a:bodyPr/>
        <a:lstStyle/>
        <a:p>
          <a:endParaRPr lang="en-US"/>
        </a:p>
      </dgm:t>
    </dgm:pt>
    <dgm:pt modelId="{E8752001-4BC6-46DC-A6CF-67E7E7119D46}" type="pres">
      <dgm:prSet presAssocID="{22C90CDB-4CCC-4378-BC4B-FAB1047108B7}" presName="level3hierChild" presStyleCnt="0"/>
      <dgm:spPr/>
    </dgm:pt>
    <dgm:pt modelId="{499F095E-CCB3-428E-A402-33D6802E57C1}" type="pres">
      <dgm:prSet presAssocID="{21EFD5A7-411E-488A-BA2A-955056945706}" presName="conn2-1" presStyleLbl="parChTrans1D4" presStyleIdx="0" presStyleCnt="2"/>
      <dgm:spPr/>
      <dgm:t>
        <a:bodyPr/>
        <a:lstStyle/>
        <a:p>
          <a:endParaRPr lang="en-US"/>
        </a:p>
      </dgm:t>
    </dgm:pt>
    <dgm:pt modelId="{AE256015-A1F0-4C03-AFF5-543BC1F3F3A6}" type="pres">
      <dgm:prSet presAssocID="{21EFD5A7-411E-488A-BA2A-955056945706}" presName="connTx" presStyleLbl="parChTrans1D4" presStyleIdx="0" presStyleCnt="2"/>
      <dgm:spPr/>
      <dgm:t>
        <a:bodyPr/>
        <a:lstStyle/>
        <a:p>
          <a:endParaRPr lang="en-US"/>
        </a:p>
      </dgm:t>
    </dgm:pt>
    <dgm:pt modelId="{687AAD59-4E17-4925-A339-FC666C80ABA5}" type="pres">
      <dgm:prSet presAssocID="{EE209989-A468-48E6-84E5-EB4CB0ADFB52}" presName="root2" presStyleCnt="0"/>
      <dgm:spPr/>
    </dgm:pt>
    <dgm:pt modelId="{A7421E6C-494D-4C2E-B153-7C20E90B5284}" type="pres">
      <dgm:prSet presAssocID="{EE209989-A468-48E6-84E5-EB4CB0ADFB52}" presName="LevelTwoTextNode" presStyleLbl="node4" presStyleIdx="0" presStyleCnt="2">
        <dgm:presLayoutVars>
          <dgm:chPref val="3"/>
        </dgm:presLayoutVars>
      </dgm:prSet>
      <dgm:spPr/>
      <dgm:t>
        <a:bodyPr/>
        <a:lstStyle/>
        <a:p>
          <a:endParaRPr lang="en-US"/>
        </a:p>
      </dgm:t>
    </dgm:pt>
    <dgm:pt modelId="{FC15FC07-E052-407F-9B2C-D8AC9CED765A}" type="pres">
      <dgm:prSet presAssocID="{EE209989-A468-48E6-84E5-EB4CB0ADFB52}" presName="level3hierChild" presStyleCnt="0"/>
      <dgm:spPr/>
    </dgm:pt>
    <dgm:pt modelId="{8C216EAF-37B9-407B-964F-890223FE1DC3}" type="pres">
      <dgm:prSet presAssocID="{6CB9B498-11D0-4CDF-BB08-18041899F792}" presName="conn2-1" presStyleLbl="parChTrans1D3" presStyleIdx="1" presStyleCnt="3"/>
      <dgm:spPr/>
      <dgm:t>
        <a:bodyPr/>
        <a:lstStyle/>
        <a:p>
          <a:endParaRPr lang="en-US"/>
        </a:p>
      </dgm:t>
    </dgm:pt>
    <dgm:pt modelId="{C631C51D-5C7D-4AC2-8A35-CD3E286A4F9A}" type="pres">
      <dgm:prSet presAssocID="{6CB9B498-11D0-4CDF-BB08-18041899F792}" presName="connTx" presStyleLbl="parChTrans1D3" presStyleIdx="1" presStyleCnt="3"/>
      <dgm:spPr/>
      <dgm:t>
        <a:bodyPr/>
        <a:lstStyle/>
        <a:p>
          <a:endParaRPr lang="en-US"/>
        </a:p>
      </dgm:t>
    </dgm:pt>
    <dgm:pt modelId="{9CB11C2A-EC9D-42EE-AED0-AB53C250B7A2}" type="pres">
      <dgm:prSet presAssocID="{6035D8F2-27B9-4455-ABCC-A77AB77EC27C}" presName="root2" presStyleCnt="0"/>
      <dgm:spPr/>
    </dgm:pt>
    <dgm:pt modelId="{57FB9D79-D476-4221-8833-08F27D246460}" type="pres">
      <dgm:prSet presAssocID="{6035D8F2-27B9-4455-ABCC-A77AB77EC27C}" presName="LevelTwoTextNode" presStyleLbl="node3" presStyleIdx="1" presStyleCnt="3">
        <dgm:presLayoutVars>
          <dgm:chPref val="3"/>
        </dgm:presLayoutVars>
      </dgm:prSet>
      <dgm:spPr/>
      <dgm:t>
        <a:bodyPr/>
        <a:lstStyle/>
        <a:p>
          <a:endParaRPr lang="en-US"/>
        </a:p>
      </dgm:t>
    </dgm:pt>
    <dgm:pt modelId="{7F615EE6-6FD6-4A40-9150-94E8CAE72BE3}" type="pres">
      <dgm:prSet presAssocID="{6035D8F2-27B9-4455-ABCC-A77AB77EC27C}" presName="level3hierChild" presStyleCnt="0"/>
      <dgm:spPr/>
    </dgm:pt>
    <dgm:pt modelId="{D1124752-78F6-4940-836B-6CCD1C80B012}" type="pres">
      <dgm:prSet presAssocID="{2410195F-814E-4E54-896E-E1C0F8F73C23}" presName="conn2-1" presStyleLbl="parChTrans1D4" presStyleIdx="1" presStyleCnt="2"/>
      <dgm:spPr/>
      <dgm:t>
        <a:bodyPr/>
        <a:lstStyle/>
        <a:p>
          <a:endParaRPr lang="en-US"/>
        </a:p>
      </dgm:t>
    </dgm:pt>
    <dgm:pt modelId="{5955EF48-CDB2-42EE-BDA8-656BE5AAEDC7}" type="pres">
      <dgm:prSet presAssocID="{2410195F-814E-4E54-896E-E1C0F8F73C23}" presName="connTx" presStyleLbl="parChTrans1D4" presStyleIdx="1" presStyleCnt="2"/>
      <dgm:spPr/>
      <dgm:t>
        <a:bodyPr/>
        <a:lstStyle/>
        <a:p>
          <a:endParaRPr lang="en-US"/>
        </a:p>
      </dgm:t>
    </dgm:pt>
    <dgm:pt modelId="{5A8D6568-9034-4D17-89AF-6926869BE9CA}" type="pres">
      <dgm:prSet presAssocID="{2BF737F3-F7B4-4685-8C21-0EC43D35357D}" presName="root2" presStyleCnt="0"/>
      <dgm:spPr/>
    </dgm:pt>
    <dgm:pt modelId="{815F0CA2-73E0-416F-9AC8-12EF34566E15}" type="pres">
      <dgm:prSet presAssocID="{2BF737F3-F7B4-4685-8C21-0EC43D35357D}" presName="LevelTwoTextNode" presStyleLbl="node4" presStyleIdx="1" presStyleCnt="2">
        <dgm:presLayoutVars>
          <dgm:chPref val="3"/>
        </dgm:presLayoutVars>
      </dgm:prSet>
      <dgm:spPr/>
      <dgm:t>
        <a:bodyPr/>
        <a:lstStyle/>
        <a:p>
          <a:endParaRPr lang="en-US"/>
        </a:p>
      </dgm:t>
    </dgm:pt>
    <dgm:pt modelId="{7052B4A9-4CB8-4F8E-98D8-D310F0AA8248}" type="pres">
      <dgm:prSet presAssocID="{2BF737F3-F7B4-4685-8C21-0EC43D35357D}" presName="level3hierChild" presStyleCnt="0"/>
      <dgm:spPr/>
    </dgm:pt>
    <dgm:pt modelId="{0B52AB0B-8E81-42B1-900C-2156302738FD}" type="pres">
      <dgm:prSet presAssocID="{A3F10B52-3FCE-4CC4-8875-3FBC003DC394}" presName="conn2-1" presStyleLbl="parChTrans1D2" presStyleIdx="1" presStyleCnt="2"/>
      <dgm:spPr/>
      <dgm:t>
        <a:bodyPr/>
        <a:lstStyle/>
        <a:p>
          <a:endParaRPr lang="en-US"/>
        </a:p>
      </dgm:t>
    </dgm:pt>
    <dgm:pt modelId="{54999309-4B64-489A-A289-8FD622DD43CF}" type="pres">
      <dgm:prSet presAssocID="{A3F10B52-3FCE-4CC4-8875-3FBC003DC394}" presName="connTx" presStyleLbl="parChTrans1D2" presStyleIdx="1" presStyleCnt="2"/>
      <dgm:spPr/>
      <dgm:t>
        <a:bodyPr/>
        <a:lstStyle/>
        <a:p>
          <a:endParaRPr lang="en-US"/>
        </a:p>
      </dgm:t>
    </dgm:pt>
    <dgm:pt modelId="{BE299385-1EDD-439E-9827-111A1C0616EC}" type="pres">
      <dgm:prSet presAssocID="{972438B9-6FC7-4485-9E88-A3830E421F7B}" presName="root2" presStyleCnt="0"/>
      <dgm:spPr/>
    </dgm:pt>
    <dgm:pt modelId="{B6CAA447-DCE8-4D1E-A942-B49E06F92C25}" type="pres">
      <dgm:prSet presAssocID="{972438B9-6FC7-4485-9E88-A3830E421F7B}" presName="LevelTwoTextNode" presStyleLbl="node2" presStyleIdx="1" presStyleCnt="2">
        <dgm:presLayoutVars>
          <dgm:chPref val="3"/>
        </dgm:presLayoutVars>
      </dgm:prSet>
      <dgm:spPr/>
      <dgm:t>
        <a:bodyPr/>
        <a:lstStyle/>
        <a:p>
          <a:endParaRPr lang="en-US"/>
        </a:p>
      </dgm:t>
    </dgm:pt>
    <dgm:pt modelId="{81F8A4B0-196C-42E9-8AFB-786595530ABC}" type="pres">
      <dgm:prSet presAssocID="{972438B9-6FC7-4485-9E88-A3830E421F7B}" presName="level3hierChild" presStyleCnt="0"/>
      <dgm:spPr/>
    </dgm:pt>
    <dgm:pt modelId="{2731B251-784F-42BF-9412-7D7B047F87AE}" type="pres">
      <dgm:prSet presAssocID="{0FFDE44D-2423-440D-BEE9-EBF7B013AD89}" presName="conn2-1" presStyleLbl="parChTrans1D3" presStyleIdx="2" presStyleCnt="3"/>
      <dgm:spPr/>
      <dgm:t>
        <a:bodyPr/>
        <a:lstStyle/>
        <a:p>
          <a:endParaRPr lang="en-US"/>
        </a:p>
      </dgm:t>
    </dgm:pt>
    <dgm:pt modelId="{5F4B54DF-5D3C-40E9-AC6B-C0E6E7566E58}" type="pres">
      <dgm:prSet presAssocID="{0FFDE44D-2423-440D-BEE9-EBF7B013AD89}" presName="connTx" presStyleLbl="parChTrans1D3" presStyleIdx="2" presStyleCnt="3"/>
      <dgm:spPr/>
      <dgm:t>
        <a:bodyPr/>
        <a:lstStyle/>
        <a:p>
          <a:endParaRPr lang="en-US"/>
        </a:p>
      </dgm:t>
    </dgm:pt>
    <dgm:pt modelId="{F28F076E-21D9-4B64-991C-103FB45AA524}" type="pres">
      <dgm:prSet presAssocID="{196087CB-2BDF-4DCE-80A1-BA790F7A590F}" presName="root2" presStyleCnt="0"/>
      <dgm:spPr/>
    </dgm:pt>
    <dgm:pt modelId="{B3E4972C-DB9D-4FED-957C-A7329139DD6E}" type="pres">
      <dgm:prSet presAssocID="{196087CB-2BDF-4DCE-80A1-BA790F7A590F}" presName="LevelTwoTextNode" presStyleLbl="node3" presStyleIdx="2" presStyleCnt="3">
        <dgm:presLayoutVars>
          <dgm:chPref val="3"/>
        </dgm:presLayoutVars>
      </dgm:prSet>
      <dgm:spPr/>
      <dgm:t>
        <a:bodyPr/>
        <a:lstStyle/>
        <a:p>
          <a:endParaRPr lang="en-US"/>
        </a:p>
      </dgm:t>
    </dgm:pt>
    <dgm:pt modelId="{FAB483DC-DA68-4E46-A587-21159E6EE3F2}" type="pres">
      <dgm:prSet presAssocID="{196087CB-2BDF-4DCE-80A1-BA790F7A590F}" presName="level3hierChild" presStyleCnt="0"/>
      <dgm:spPr/>
    </dgm:pt>
  </dgm:ptLst>
  <dgm:cxnLst>
    <dgm:cxn modelId="{6ADC6E8E-BCB6-4E80-BC66-1B9D15E8DDC6}" type="presOf" srcId="{558F9BDA-A70C-49A3-8A0D-1E63BB6DDE0E}" destId="{50DCEAE8-BE23-4EBA-8A7E-D6C519C7345A}" srcOrd="0" destOrd="0" presId="urn:microsoft.com/office/officeart/2005/8/layout/hierarchy2"/>
    <dgm:cxn modelId="{FB759608-8B17-4116-9752-42B0C0959183}" type="presOf" srcId="{2BF737F3-F7B4-4685-8C21-0EC43D35357D}" destId="{815F0CA2-73E0-416F-9AC8-12EF34566E15}" srcOrd="0" destOrd="0" presId="urn:microsoft.com/office/officeart/2005/8/layout/hierarchy2"/>
    <dgm:cxn modelId="{F2604B2E-0237-4950-ABE1-9ADAF525E197}" type="presOf" srcId="{7AE05396-A589-4303-9364-4C3242F250EF}" destId="{4721413B-7400-475C-8DC9-F811F77A3EAE}" srcOrd="0" destOrd="0" presId="urn:microsoft.com/office/officeart/2005/8/layout/hierarchy2"/>
    <dgm:cxn modelId="{8675B85C-D6B4-4112-9F98-7AA9763AE3FD}" type="presOf" srcId="{6035D8F2-27B9-4455-ABCC-A77AB77EC27C}" destId="{57FB9D79-D476-4221-8833-08F27D246460}" srcOrd="0" destOrd="0" presId="urn:microsoft.com/office/officeart/2005/8/layout/hierarchy2"/>
    <dgm:cxn modelId="{50856F6C-0026-4F92-B3A3-A5141DE16262}" type="presOf" srcId="{21EFD5A7-411E-488A-BA2A-955056945706}" destId="{AE256015-A1F0-4C03-AFF5-543BC1F3F3A6}" srcOrd="1" destOrd="0" presId="urn:microsoft.com/office/officeart/2005/8/layout/hierarchy2"/>
    <dgm:cxn modelId="{D82C6F96-062C-4854-B461-3D2F853D8939}" srcId="{6035D8F2-27B9-4455-ABCC-A77AB77EC27C}" destId="{2BF737F3-F7B4-4685-8C21-0EC43D35357D}" srcOrd="0" destOrd="0" parTransId="{2410195F-814E-4E54-896E-E1C0F8F73C23}" sibTransId="{55CB5858-AF31-48F2-A318-F81B930E32F7}"/>
    <dgm:cxn modelId="{F7AD3DAE-2F55-4168-8132-B0800D750D86}" type="presOf" srcId="{22C90CDB-4CCC-4378-BC4B-FAB1047108B7}" destId="{A269AC77-AD41-448C-9AA9-00BAD16ED2CB}" srcOrd="0" destOrd="0" presId="urn:microsoft.com/office/officeart/2005/8/layout/hierarchy2"/>
    <dgm:cxn modelId="{00CB90E0-F4B4-426C-BE89-046422CECA28}" srcId="{22C90CDB-4CCC-4378-BC4B-FAB1047108B7}" destId="{EE209989-A468-48E6-84E5-EB4CB0ADFB52}" srcOrd="0" destOrd="0" parTransId="{21EFD5A7-411E-488A-BA2A-955056945706}" sibTransId="{88F4EC7F-E483-4388-9922-94C05D7F5B9D}"/>
    <dgm:cxn modelId="{F7740603-8BFF-4B02-9962-0FDB69CCF17B}" type="presOf" srcId="{196087CB-2BDF-4DCE-80A1-BA790F7A590F}" destId="{B3E4972C-DB9D-4FED-957C-A7329139DD6E}" srcOrd="0" destOrd="0" presId="urn:microsoft.com/office/officeart/2005/8/layout/hierarchy2"/>
    <dgm:cxn modelId="{DB3B5C35-4DBE-4ADE-B407-ABEFDB85710D}" type="presOf" srcId="{0FFDE44D-2423-440D-BEE9-EBF7B013AD89}" destId="{2731B251-784F-42BF-9412-7D7B047F87AE}" srcOrd="0" destOrd="0" presId="urn:microsoft.com/office/officeart/2005/8/layout/hierarchy2"/>
    <dgm:cxn modelId="{AFD36FF8-C1D8-4F17-9C3D-9D221F069883}" type="presOf" srcId="{0FFDE44D-2423-440D-BEE9-EBF7B013AD89}" destId="{5F4B54DF-5D3C-40E9-AC6B-C0E6E7566E58}" srcOrd="1" destOrd="0" presId="urn:microsoft.com/office/officeart/2005/8/layout/hierarchy2"/>
    <dgm:cxn modelId="{1F50D511-EF1A-49EA-9362-208B78CE7C35}" type="presOf" srcId="{ECADBE7B-0205-4A7C-A8CB-A8A49EBF0AC7}" destId="{93C95B29-585A-4E15-9D91-DBE65E74758C}" srcOrd="1" destOrd="0" presId="urn:microsoft.com/office/officeart/2005/8/layout/hierarchy2"/>
    <dgm:cxn modelId="{FDD85282-6168-4359-A023-A42E5CE1D20A}" type="presOf" srcId="{A3F10B52-3FCE-4CC4-8875-3FBC003DC394}" destId="{54999309-4B64-489A-A289-8FD622DD43CF}" srcOrd="1" destOrd="0" presId="urn:microsoft.com/office/officeart/2005/8/layout/hierarchy2"/>
    <dgm:cxn modelId="{356ACE1C-B9F8-483E-848B-02685EE4FAC3}" type="presOf" srcId="{21EFD5A7-411E-488A-BA2A-955056945706}" destId="{499F095E-CCB3-428E-A402-33D6802E57C1}" srcOrd="0" destOrd="0" presId="urn:microsoft.com/office/officeart/2005/8/layout/hierarchy2"/>
    <dgm:cxn modelId="{4DFF39A1-570E-46C6-BD26-3C374EF83CE6}" type="presOf" srcId="{683556A4-A8ED-4D88-874F-32453C931BC8}" destId="{780EE277-74CF-4BA9-80F3-6D0A71C1EEDE}" srcOrd="0" destOrd="0" presId="urn:microsoft.com/office/officeart/2005/8/layout/hierarchy2"/>
    <dgm:cxn modelId="{4BF017D3-7D9C-4CE8-B382-EDB54A6277C8}" srcId="{7AE05396-A589-4303-9364-4C3242F250EF}" destId="{F6CFC86D-CFDE-4568-AA11-5D69B64684E8}" srcOrd="0" destOrd="0" parTransId="{ECADBE7B-0205-4A7C-A8CB-A8A49EBF0AC7}" sibTransId="{56DE0D17-0CF8-417F-BFBE-27931C9274F7}"/>
    <dgm:cxn modelId="{4A8A2B79-9E3C-4A93-B126-62F7907F5EF8}" type="presOf" srcId="{F6CFC86D-CFDE-4568-AA11-5D69B64684E8}" destId="{C2B0FC83-331C-49F3-80D2-7E57D12EA022}" srcOrd="0" destOrd="0" presId="urn:microsoft.com/office/officeart/2005/8/layout/hierarchy2"/>
    <dgm:cxn modelId="{391FE93D-8802-4BC2-9C8C-37DD54DC608A}" type="presOf" srcId="{A3F10B52-3FCE-4CC4-8875-3FBC003DC394}" destId="{0B52AB0B-8E81-42B1-900C-2156302738FD}" srcOrd="0" destOrd="0" presId="urn:microsoft.com/office/officeart/2005/8/layout/hierarchy2"/>
    <dgm:cxn modelId="{C4F9F8AC-1391-4C8A-8BE7-1FF1F7BA5A37}" type="presOf" srcId="{6CB9B498-11D0-4CDF-BB08-18041899F792}" destId="{C631C51D-5C7D-4AC2-8A35-CD3E286A4F9A}" srcOrd="1" destOrd="0" presId="urn:microsoft.com/office/officeart/2005/8/layout/hierarchy2"/>
    <dgm:cxn modelId="{0D307572-2E99-44DA-AB22-0EC03A15F516}" type="presOf" srcId="{2410195F-814E-4E54-896E-E1C0F8F73C23}" destId="{D1124752-78F6-4940-836B-6CCD1C80B012}" srcOrd="0" destOrd="0" presId="urn:microsoft.com/office/officeart/2005/8/layout/hierarchy2"/>
    <dgm:cxn modelId="{2310194D-F2FF-4EEF-9AB5-522990460EB6}" srcId="{F6CFC86D-CFDE-4568-AA11-5D69B64684E8}" destId="{6035D8F2-27B9-4455-ABCC-A77AB77EC27C}" srcOrd="1" destOrd="0" parTransId="{6CB9B498-11D0-4CDF-BB08-18041899F792}" sibTransId="{5D728067-DD2F-434F-9DFD-CBE887C51AB3}"/>
    <dgm:cxn modelId="{584088DA-4C70-4EBC-BC36-628F3A600949}" type="presOf" srcId="{683556A4-A8ED-4D88-874F-32453C931BC8}" destId="{0C7FD272-4C7A-4BFB-A8CB-43F62E7A9D4E}" srcOrd="1" destOrd="0" presId="urn:microsoft.com/office/officeart/2005/8/layout/hierarchy2"/>
    <dgm:cxn modelId="{7564AB5F-F3B6-41EE-ACA4-B9340801752E}" type="presOf" srcId="{EE209989-A468-48E6-84E5-EB4CB0ADFB52}" destId="{A7421E6C-494D-4C2E-B153-7C20E90B5284}" srcOrd="0" destOrd="0" presId="urn:microsoft.com/office/officeart/2005/8/layout/hierarchy2"/>
    <dgm:cxn modelId="{DDB9AC35-26F4-4791-BDE8-8780C43A4B7C}" srcId="{972438B9-6FC7-4485-9E88-A3830E421F7B}" destId="{196087CB-2BDF-4DCE-80A1-BA790F7A590F}" srcOrd="0" destOrd="0" parTransId="{0FFDE44D-2423-440D-BEE9-EBF7B013AD89}" sibTransId="{C5E246B5-6D25-48A4-A83A-4614E2A2184F}"/>
    <dgm:cxn modelId="{21B2F9D4-1812-4CC0-A501-1D878678C0B5}" type="presOf" srcId="{6CB9B498-11D0-4CDF-BB08-18041899F792}" destId="{8C216EAF-37B9-407B-964F-890223FE1DC3}" srcOrd="0" destOrd="0" presId="urn:microsoft.com/office/officeart/2005/8/layout/hierarchy2"/>
    <dgm:cxn modelId="{A545633F-CDC9-41A5-B22F-515152448577}" srcId="{7AE05396-A589-4303-9364-4C3242F250EF}" destId="{972438B9-6FC7-4485-9E88-A3830E421F7B}" srcOrd="1" destOrd="0" parTransId="{A3F10B52-3FCE-4CC4-8875-3FBC003DC394}" sibTransId="{E2AF180C-6326-4E5A-B972-98A1AD58A9AC}"/>
    <dgm:cxn modelId="{278272CB-3E00-4656-B890-94402DF272C7}" type="presOf" srcId="{2410195F-814E-4E54-896E-E1C0F8F73C23}" destId="{5955EF48-CDB2-42EE-BDA8-656BE5AAEDC7}" srcOrd="1" destOrd="0" presId="urn:microsoft.com/office/officeart/2005/8/layout/hierarchy2"/>
    <dgm:cxn modelId="{334E13A5-E019-47A2-B23C-55770D061C78}" type="presOf" srcId="{ECADBE7B-0205-4A7C-A8CB-A8A49EBF0AC7}" destId="{6DFB698C-6A1D-447D-9D55-AEE06045A1F0}" srcOrd="0" destOrd="0" presId="urn:microsoft.com/office/officeart/2005/8/layout/hierarchy2"/>
    <dgm:cxn modelId="{B9FBEAD4-9AC0-49F6-A69B-D53B5AFF8E5F}" srcId="{558F9BDA-A70C-49A3-8A0D-1E63BB6DDE0E}" destId="{7AE05396-A589-4303-9364-4C3242F250EF}" srcOrd="0" destOrd="0" parTransId="{1FC1D44D-62DC-4125-BF57-DD13D6A6CC14}" sibTransId="{9845D1C1-A397-4177-B183-E5BF812446B2}"/>
    <dgm:cxn modelId="{D1DE25A4-1BC4-4D18-9DA5-3FE53A1A1EE4}" type="presOf" srcId="{972438B9-6FC7-4485-9E88-A3830E421F7B}" destId="{B6CAA447-DCE8-4D1E-A942-B49E06F92C25}" srcOrd="0" destOrd="0" presId="urn:microsoft.com/office/officeart/2005/8/layout/hierarchy2"/>
    <dgm:cxn modelId="{0C4FB4D4-1C47-49C0-893A-392E8F25CFAB}" srcId="{F6CFC86D-CFDE-4568-AA11-5D69B64684E8}" destId="{22C90CDB-4CCC-4378-BC4B-FAB1047108B7}" srcOrd="0" destOrd="0" parTransId="{683556A4-A8ED-4D88-874F-32453C931BC8}" sibTransId="{8239EBF6-5C5F-4933-8ED2-6F6347702173}"/>
    <dgm:cxn modelId="{69C1A42B-19A7-4E48-8533-D2BBC5F719D1}" type="presParOf" srcId="{50DCEAE8-BE23-4EBA-8A7E-D6C519C7345A}" destId="{863882C5-CA84-4D7F-8F39-7AC5A8A8D7F4}" srcOrd="0" destOrd="0" presId="urn:microsoft.com/office/officeart/2005/8/layout/hierarchy2"/>
    <dgm:cxn modelId="{E0971CF7-CDBF-41F6-B75A-1C74F609A639}" type="presParOf" srcId="{863882C5-CA84-4D7F-8F39-7AC5A8A8D7F4}" destId="{4721413B-7400-475C-8DC9-F811F77A3EAE}" srcOrd="0" destOrd="0" presId="urn:microsoft.com/office/officeart/2005/8/layout/hierarchy2"/>
    <dgm:cxn modelId="{0F6FD4F5-050A-4D2B-8EA5-A7986DA61B8F}" type="presParOf" srcId="{863882C5-CA84-4D7F-8F39-7AC5A8A8D7F4}" destId="{B516B6C3-95EE-4193-9105-E9680A2AA7EF}" srcOrd="1" destOrd="0" presId="urn:microsoft.com/office/officeart/2005/8/layout/hierarchy2"/>
    <dgm:cxn modelId="{9F414EF0-DF4D-43F3-A165-CBC3DC273AF9}" type="presParOf" srcId="{B516B6C3-95EE-4193-9105-E9680A2AA7EF}" destId="{6DFB698C-6A1D-447D-9D55-AEE06045A1F0}" srcOrd="0" destOrd="0" presId="urn:microsoft.com/office/officeart/2005/8/layout/hierarchy2"/>
    <dgm:cxn modelId="{C60AF5C7-80F1-41C6-A336-93392E9E2957}" type="presParOf" srcId="{6DFB698C-6A1D-447D-9D55-AEE06045A1F0}" destId="{93C95B29-585A-4E15-9D91-DBE65E74758C}" srcOrd="0" destOrd="0" presId="urn:microsoft.com/office/officeart/2005/8/layout/hierarchy2"/>
    <dgm:cxn modelId="{D5B8AE92-7504-4E56-8517-63881680A432}" type="presParOf" srcId="{B516B6C3-95EE-4193-9105-E9680A2AA7EF}" destId="{C30F06AA-A54B-4720-9785-2626BF60F1DA}" srcOrd="1" destOrd="0" presId="urn:microsoft.com/office/officeart/2005/8/layout/hierarchy2"/>
    <dgm:cxn modelId="{9F88FD15-8E31-48B8-AB05-3CC4A40F0AA4}" type="presParOf" srcId="{C30F06AA-A54B-4720-9785-2626BF60F1DA}" destId="{C2B0FC83-331C-49F3-80D2-7E57D12EA022}" srcOrd="0" destOrd="0" presId="urn:microsoft.com/office/officeart/2005/8/layout/hierarchy2"/>
    <dgm:cxn modelId="{7530A238-9BFF-4C35-A63C-518A3C9CD222}" type="presParOf" srcId="{C30F06AA-A54B-4720-9785-2626BF60F1DA}" destId="{3F20E9E0-CE85-4988-B36E-55609D4BCC22}" srcOrd="1" destOrd="0" presId="urn:microsoft.com/office/officeart/2005/8/layout/hierarchy2"/>
    <dgm:cxn modelId="{C9699536-ECFC-46E5-98D5-EBD3AF60C2FD}" type="presParOf" srcId="{3F20E9E0-CE85-4988-B36E-55609D4BCC22}" destId="{780EE277-74CF-4BA9-80F3-6D0A71C1EEDE}" srcOrd="0" destOrd="0" presId="urn:microsoft.com/office/officeart/2005/8/layout/hierarchy2"/>
    <dgm:cxn modelId="{0872937F-A0BF-463F-A6DB-EBAF4637B978}" type="presParOf" srcId="{780EE277-74CF-4BA9-80F3-6D0A71C1EEDE}" destId="{0C7FD272-4C7A-4BFB-A8CB-43F62E7A9D4E}" srcOrd="0" destOrd="0" presId="urn:microsoft.com/office/officeart/2005/8/layout/hierarchy2"/>
    <dgm:cxn modelId="{21ADAD24-B77A-4008-81EF-69142EAC14B5}" type="presParOf" srcId="{3F20E9E0-CE85-4988-B36E-55609D4BCC22}" destId="{7AF4B32E-612A-450E-9394-22B98EC29850}" srcOrd="1" destOrd="0" presId="urn:microsoft.com/office/officeart/2005/8/layout/hierarchy2"/>
    <dgm:cxn modelId="{C72739A1-7318-47BE-9D2B-47DCDB5606DC}" type="presParOf" srcId="{7AF4B32E-612A-450E-9394-22B98EC29850}" destId="{A269AC77-AD41-448C-9AA9-00BAD16ED2CB}" srcOrd="0" destOrd="0" presId="urn:microsoft.com/office/officeart/2005/8/layout/hierarchy2"/>
    <dgm:cxn modelId="{BAEBA66D-ABAC-419F-A848-762B06506A30}" type="presParOf" srcId="{7AF4B32E-612A-450E-9394-22B98EC29850}" destId="{E8752001-4BC6-46DC-A6CF-67E7E7119D46}" srcOrd="1" destOrd="0" presId="urn:microsoft.com/office/officeart/2005/8/layout/hierarchy2"/>
    <dgm:cxn modelId="{95878477-3F29-4815-BEED-A735A336495D}" type="presParOf" srcId="{E8752001-4BC6-46DC-A6CF-67E7E7119D46}" destId="{499F095E-CCB3-428E-A402-33D6802E57C1}" srcOrd="0" destOrd="0" presId="urn:microsoft.com/office/officeart/2005/8/layout/hierarchy2"/>
    <dgm:cxn modelId="{901C4BDC-0874-4742-995C-596586AEC606}" type="presParOf" srcId="{499F095E-CCB3-428E-A402-33D6802E57C1}" destId="{AE256015-A1F0-4C03-AFF5-543BC1F3F3A6}" srcOrd="0" destOrd="0" presId="urn:microsoft.com/office/officeart/2005/8/layout/hierarchy2"/>
    <dgm:cxn modelId="{15D7DD38-B959-430C-B96A-8CF819A89047}" type="presParOf" srcId="{E8752001-4BC6-46DC-A6CF-67E7E7119D46}" destId="{687AAD59-4E17-4925-A339-FC666C80ABA5}" srcOrd="1" destOrd="0" presId="urn:microsoft.com/office/officeart/2005/8/layout/hierarchy2"/>
    <dgm:cxn modelId="{AE4E2FCA-1AA0-4735-9C89-4F55589E354C}" type="presParOf" srcId="{687AAD59-4E17-4925-A339-FC666C80ABA5}" destId="{A7421E6C-494D-4C2E-B153-7C20E90B5284}" srcOrd="0" destOrd="0" presId="urn:microsoft.com/office/officeart/2005/8/layout/hierarchy2"/>
    <dgm:cxn modelId="{A7DF609E-7AEC-4D64-926A-B0197597540B}" type="presParOf" srcId="{687AAD59-4E17-4925-A339-FC666C80ABA5}" destId="{FC15FC07-E052-407F-9B2C-D8AC9CED765A}" srcOrd="1" destOrd="0" presId="urn:microsoft.com/office/officeart/2005/8/layout/hierarchy2"/>
    <dgm:cxn modelId="{759FCB76-0E84-447D-86BD-5A22E8B14EC9}" type="presParOf" srcId="{3F20E9E0-CE85-4988-B36E-55609D4BCC22}" destId="{8C216EAF-37B9-407B-964F-890223FE1DC3}" srcOrd="2" destOrd="0" presId="urn:microsoft.com/office/officeart/2005/8/layout/hierarchy2"/>
    <dgm:cxn modelId="{D39DB124-D91E-4D91-9E81-FDD466562C53}" type="presParOf" srcId="{8C216EAF-37B9-407B-964F-890223FE1DC3}" destId="{C631C51D-5C7D-4AC2-8A35-CD3E286A4F9A}" srcOrd="0" destOrd="0" presId="urn:microsoft.com/office/officeart/2005/8/layout/hierarchy2"/>
    <dgm:cxn modelId="{2247FF62-AE36-400A-8A5D-E3346697C097}" type="presParOf" srcId="{3F20E9E0-CE85-4988-B36E-55609D4BCC22}" destId="{9CB11C2A-EC9D-42EE-AED0-AB53C250B7A2}" srcOrd="3" destOrd="0" presId="urn:microsoft.com/office/officeart/2005/8/layout/hierarchy2"/>
    <dgm:cxn modelId="{E6168C32-DA40-4900-9CB9-E2FFCFCE7288}" type="presParOf" srcId="{9CB11C2A-EC9D-42EE-AED0-AB53C250B7A2}" destId="{57FB9D79-D476-4221-8833-08F27D246460}" srcOrd="0" destOrd="0" presId="urn:microsoft.com/office/officeart/2005/8/layout/hierarchy2"/>
    <dgm:cxn modelId="{4BC192AC-C21F-41E5-8AE8-9F26A1E6AF85}" type="presParOf" srcId="{9CB11C2A-EC9D-42EE-AED0-AB53C250B7A2}" destId="{7F615EE6-6FD6-4A40-9150-94E8CAE72BE3}" srcOrd="1" destOrd="0" presId="urn:microsoft.com/office/officeart/2005/8/layout/hierarchy2"/>
    <dgm:cxn modelId="{E590FFC1-2451-437B-97CE-566412BB138E}" type="presParOf" srcId="{7F615EE6-6FD6-4A40-9150-94E8CAE72BE3}" destId="{D1124752-78F6-4940-836B-6CCD1C80B012}" srcOrd="0" destOrd="0" presId="urn:microsoft.com/office/officeart/2005/8/layout/hierarchy2"/>
    <dgm:cxn modelId="{F70991F5-9E58-4ECC-B44C-2AA74531D3B0}" type="presParOf" srcId="{D1124752-78F6-4940-836B-6CCD1C80B012}" destId="{5955EF48-CDB2-42EE-BDA8-656BE5AAEDC7}" srcOrd="0" destOrd="0" presId="urn:microsoft.com/office/officeart/2005/8/layout/hierarchy2"/>
    <dgm:cxn modelId="{53AAA48D-F5B5-4E38-BB02-1825DFA71ABF}" type="presParOf" srcId="{7F615EE6-6FD6-4A40-9150-94E8CAE72BE3}" destId="{5A8D6568-9034-4D17-89AF-6926869BE9CA}" srcOrd="1" destOrd="0" presId="urn:microsoft.com/office/officeart/2005/8/layout/hierarchy2"/>
    <dgm:cxn modelId="{CF934B35-0FC6-4030-9F08-881135D6086C}" type="presParOf" srcId="{5A8D6568-9034-4D17-89AF-6926869BE9CA}" destId="{815F0CA2-73E0-416F-9AC8-12EF34566E15}" srcOrd="0" destOrd="0" presId="urn:microsoft.com/office/officeart/2005/8/layout/hierarchy2"/>
    <dgm:cxn modelId="{3311FA26-EE20-4A73-8EAC-F12C87D8BB1B}" type="presParOf" srcId="{5A8D6568-9034-4D17-89AF-6926869BE9CA}" destId="{7052B4A9-4CB8-4F8E-98D8-D310F0AA8248}" srcOrd="1" destOrd="0" presId="urn:microsoft.com/office/officeart/2005/8/layout/hierarchy2"/>
    <dgm:cxn modelId="{3B6F2445-7D6F-42FB-A078-457E3A80ED7C}" type="presParOf" srcId="{B516B6C3-95EE-4193-9105-E9680A2AA7EF}" destId="{0B52AB0B-8E81-42B1-900C-2156302738FD}" srcOrd="2" destOrd="0" presId="urn:microsoft.com/office/officeart/2005/8/layout/hierarchy2"/>
    <dgm:cxn modelId="{E6258637-4D24-4AD2-8327-99A0A8AFE14D}" type="presParOf" srcId="{0B52AB0B-8E81-42B1-900C-2156302738FD}" destId="{54999309-4B64-489A-A289-8FD622DD43CF}" srcOrd="0" destOrd="0" presId="urn:microsoft.com/office/officeart/2005/8/layout/hierarchy2"/>
    <dgm:cxn modelId="{F7EAAEA7-8F21-4246-A571-6718DEF6C31F}" type="presParOf" srcId="{B516B6C3-95EE-4193-9105-E9680A2AA7EF}" destId="{BE299385-1EDD-439E-9827-111A1C0616EC}" srcOrd="3" destOrd="0" presId="urn:microsoft.com/office/officeart/2005/8/layout/hierarchy2"/>
    <dgm:cxn modelId="{6A4AEE26-0470-40FD-87DF-25842C697F17}" type="presParOf" srcId="{BE299385-1EDD-439E-9827-111A1C0616EC}" destId="{B6CAA447-DCE8-4D1E-A942-B49E06F92C25}" srcOrd="0" destOrd="0" presId="urn:microsoft.com/office/officeart/2005/8/layout/hierarchy2"/>
    <dgm:cxn modelId="{7154D368-BE39-415B-8699-961F13B930B8}" type="presParOf" srcId="{BE299385-1EDD-439E-9827-111A1C0616EC}" destId="{81F8A4B0-196C-42E9-8AFB-786595530ABC}" srcOrd="1" destOrd="0" presId="urn:microsoft.com/office/officeart/2005/8/layout/hierarchy2"/>
    <dgm:cxn modelId="{57968696-B15E-4EBA-87E0-8B4D4F40938E}" type="presParOf" srcId="{81F8A4B0-196C-42E9-8AFB-786595530ABC}" destId="{2731B251-784F-42BF-9412-7D7B047F87AE}" srcOrd="0" destOrd="0" presId="urn:microsoft.com/office/officeart/2005/8/layout/hierarchy2"/>
    <dgm:cxn modelId="{7F61F791-094E-4BE4-950C-3321C50A6D3B}" type="presParOf" srcId="{2731B251-784F-42BF-9412-7D7B047F87AE}" destId="{5F4B54DF-5D3C-40E9-AC6B-C0E6E7566E58}" srcOrd="0" destOrd="0" presId="urn:microsoft.com/office/officeart/2005/8/layout/hierarchy2"/>
    <dgm:cxn modelId="{D07BA788-3502-4905-84C3-549846673B0F}" type="presParOf" srcId="{81F8A4B0-196C-42E9-8AFB-786595530ABC}" destId="{F28F076E-21D9-4B64-991C-103FB45AA524}" srcOrd="1" destOrd="0" presId="urn:microsoft.com/office/officeart/2005/8/layout/hierarchy2"/>
    <dgm:cxn modelId="{DD43FF6C-8F8E-4222-9D49-F2FDA44FF9D0}" type="presParOf" srcId="{F28F076E-21D9-4B64-991C-103FB45AA524}" destId="{B3E4972C-DB9D-4FED-957C-A7329139DD6E}" srcOrd="0" destOrd="0" presId="urn:microsoft.com/office/officeart/2005/8/layout/hierarchy2"/>
    <dgm:cxn modelId="{74B8BCBE-B2C7-4405-95B1-FD6D2EA91145}" type="presParOf" srcId="{F28F076E-21D9-4B64-991C-103FB45AA524}" destId="{FAB483DC-DA68-4E46-A587-21159E6EE3F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3/27/2017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889343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we trying</a:t>
            </a:r>
            <a:r>
              <a:rPr lang="en-US" baseline="0" dirty="0" smtClean="0"/>
              <a:t> to protect?</a:t>
            </a:r>
          </a:p>
          <a:p>
            <a:pPr marL="171450" indent="-171450">
              <a:buFontTx/>
              <a:buChar char="-"/>
            </a:pPr>
            <a:r>
              <a:rPr lang="en-US" baseline="0" dirty="0" smtClean="0"/>
              <a:t>SCADA and Information</a:t>
            </a:r>
          </a:p>
          <a:p>
            <a:pPr marL="0" indent="0">
              <a:buFontTx/>
              <a:buNone/>
            </a:pPr>
            <a:r>
              <a:rPr lang="en-US" baseline="0" dirty="0" smtClean="0"/>
              <a:t>A physical barrier is placed around the equipment.</a:t>
            </a:r>
          </a:p>
          <a:p>
            <a:pPr marL="0" indent="0">
              <a:buFontTx/>
              <a:buNone/>
            </a:pPr>
            <a:r>
              <a:rPr lang="en-US" baseline="0" dirty="0" smtClean="0"/>
              <a:t>A electronic barrier is placed around the equipment.</a:t>
            </a:r>
          </a:p>
          <a:p>
            <a:pPr marL="0" indent="0">
              <a:buFontTx/>
              <a:buNone/>
            </a:pPr>
            <a:r>
              <a:rPr lang="en-US" baseline="0" dirty="0" smtClean="0"/>
              <a:t>Personnel need physical access:</a:t>
            </a:r>
          </a:p>
          <a:p>
            <a:pPr marL="171450" indent="-171450">
              <a:buFontTx/>
              <a:buChar char="-"/>
            </a:pPr>
            <a:r>
              <a:rPr lang="en-US" baseline="0" dirty="0" smtClean="0"/>
              <a:t>Training and Access controls</a:t>
            </a:r>
          </a:p>
          <a:p>
            <a:pPr marL="0" indent="0">
              <a:buFontTx/>
              <a:buNone/>
            </a:pPr>
            <a:r>
              <a:rPr lang="en-US" baseline="0" dirty="0" smtClean="0"/>
              <a:t>Personnel also need electronic access </a:t>
            </a:r>
          </a:p>
          <a:p>
            <a:pPr marL="171450" indent="-171450">
              <a:buFontTx/>
              <a:buChar char="-"/>
            </a:pPr>
            <a:r>
              <a:rPr lang="en-US" baseline="0" dirty="0" smtClean="0"/>
              <a:t>System Security Management</a:t>
            </a:r>
          </a:p>
          <a:p>
            <a:pPr marL="171450" indent="-171450">
              <a:buFontTx/>
              <a:buChar char="-"/>
            </a:pPr>
            <a:r>
              <a:rPr lang="en-US" baseline="0" dirty="0" smtClean="0"/>
              <a:t>Configuration Change Management &amp; Vulnerability Assessments</a:t>
            </a:r>
          </a:p>
          <a:p>
            <a:pPr marL="0" indent="0">
              <a:buFontTx/>
              <a:buNone/>
            </a:pPr>
            <a:r>
              <a:rPr lang="en-US" baseline="0" dirty="0" smtClean="0"/>
              <a:t>In the event there is an intrusion:</a:t>
            </a:r>
          </a:p>
          <a:p>
            <a:pPr marL="171450" indent="-171450">
              <a:buFontTx/>
              <a:buChar char="-"/>
            </a:pPr>
            <a:r>
              <a:rPr lang="en-US" baseline="0" dirty="0" smtClean="0"/>
              <a:t>Incident Reporting &amp; Response Planning </a:t>
            </a:r>
          </a:p>
          <a:p>
            <a:pPr marL="171450" indent="-171450">
              <a:buFontTx/>
              <a:buChar char="-"/>
            </a:pPr>
            <a:r>
              <a:rPr lang="en-US" baseline="0" dirty="0" smtClean="0"/>
              <a:t>Recovery Plans</a:t>
            </a:r>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254798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go</a:t>
            </a:r>
            <a:r>
              <a:rPr lang="en-US" baseline="0" dirty="0" smtClean="0"/>
              <a:t> through the CIP V5 standards one-by-one. </a:t>
            </a:r>
          </a:p>
          <a:p>
            <a:r>
              <a:rPr lang="en-US" baseline="0" dirty="0" smtClean="0"/>
              <a:t>Just kidding…</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26912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this is a lower threshold than that of CIP-014 for control centers. Reliable operation vice an IROL.</a:t>
            </a:r>
          </a:p>
          <a:p>
            <a:endParaRPr lang="en-US" baseline="0" dirty="0" smtClean="0"/>
          </a:p>
          <a:p>
            <a:r>
              <a:rPr lang="en-US" baseline="0" dirty="0" smtClean="0"/>
              <a:t>Reliable Operations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69231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2188484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Ports</a:t>
            </a:r>
            <a:r>
              <a:rPr lang="en-US" baseline="0" dirty="0" smtClean="0"/>
              <a:t> and Services: This is why you can’t use your USB anymore</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135393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3841471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ERCOT directs action requiring reporting, we submit form.</a:t>
            </a:r>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2370316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290716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1144796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OE-417</a:t>
            </a:r>
            <a:r>
              <a:rPr lang="en-US" baseline="0" dirty="0" smtClean="0"/>
              <a:t> mentions “Critical Infrastructure Facilities.”</a:t>
            </a:r>
          </a:p>
          <a:p>
            <a:r>
              <a:rPr lang="en-US" baseline="0" dirty="0" smtClean="0"/>
              <a:t>What does that even mean?</a:t>
            </a:r>
          </a:p>
          <a:p>
            <a:r>
              <a:rPr lang="en-US" baseline="0" dirty="0" smtClean="0"/>
              <a:t>How does your utility determine what are Critical Infrastructure Facilities?</a:t>
            </a:r>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311726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Resisting Failure</a:t>
            </a:r>
            <a:r>
              <a:rPr lang="en-US" baseline="0" dirty="0" smtClean="0"/>
              <a:t> and Rapid Recovery are the Training Targets for this year’s OTS.</a:t>
            </a:r>
            <a:endParaRPr lang="en-US" dirty="0" smtClean="0"/>
          </a:p>
          <a:p>
            <a:endParaRPr lang="en-US" dirty="0" smtClean="0"/>
          </a:p>
          <a:p>
            <a:r>
              <a:rPr lang="en-US" dirty="0" smtClean="0"/>
              <a:t>Planning: Known</a:t>
            </a:r>
            <a:r>
              <a:rPr lang="en-US" baseline="0" dirty="0" smtClean="0"/>
              <a:t> Knowns:</a:t>
            </a:r>
          </a:p>
          <a:p>
            <a:r>
              <a:rPr lang="en-US" dirty="0" smtClean="0"/>
              <a:t>Addressing risks that have a know probability</a:t>
            </a:r>
          </a:p>
          <a:p>
            <a:pPr lvl="1"/>
            <a:r>
              <a:rPr lang="en-US" dirty="0" smtClean="0"/>
              <a:t>Flood</a:t>
            </a:r>
          </a:p>
          <a:p>
            <a:pPr lvl="1"/>
            <a:r>
              <a:rPr lang="en-US" dirty="0" smtClean="0"/>
              <a:t>Fire</a:t>
            </a:r>
          </a:p>
          <a:p>
            <a:pPr lvl="1"/>
            <a:r>
              <a:rPr lang="en-US" dirty="0" smtClean="0"/>
              <a:t>Inclement weather</a:t>
            </a:r>
          </a:p>
          <a:p>
            <a:pPr lvl="1"/>
            <a:r>
              <a:rPr lang="en-US" dirty="0" smtClean="0"/>
              <a:t>Winter</a:t>
            </a:r>
            <a:r>
              <a:rPr lang="en-US" baseline="0" dirty="0" smtClean="0"/>
              <a:t> Storms</a:t>
            </a:r>
          </a:p>
          <a:p>
            <a:pPr lvl="0"/>
            <a:r>
              <a:rPr lang="en-US" baseline="0" dirty="0" smtClean="0"/>
              <a:t>Uses Pre-Planned responses</a:t>
            </a:r>
          </a:p>
          <a:p>
            <a:pPr lvl="0"/>
            <a:r>
              <a:rPr lang="en-US" baseline="0" dirty="0" smtClean="0"/>
              <a:t>To an extent RTCA and N-1</a:t>
            </a:r>
            <a:endParaRPr lang="en-US" dirty="0" smtClean="0"/>
          </a:p>
          <a:p>
            <a:endParaRPr lang="en-US" baseline="0" dirty="0" smtClean="0"/>
          </a:p>
          <a:p>
            <a:r>
              <a:rPr lang="en-US" baseline="0" dirty="0" smtClean="0"/>
              <a:t>Real-Time Operations: Known Unknowns and Unknown Unknowns</a:t>
            </a:r>
          </a:p>
          <a:p>
            <a:r>
              <a:rPr lang="en-US" dirty="0" smtClean="0"/>
              <a:t>All-risks approach:</a:t>
            </a:r>
          </a:p>
          <a:p>
            <a:pPr marL="171450" indent="-171450">
              <a:buFontTx/>
              <a:buChar char="-"/>
            </a:pPr>
            <a:r>
              <a:rPr lang="en-US" baseline="0" dirty="0" smtClean="0"/>
              <a:t>There’s a clear picture of the desired outcome.</a:t>
            </a:r>
          </a:p>
          <a:p>
            <a:pPr marL="171450" indent="-171450">
              <a:buFontTx/>
              <a:buChar char="-"/>
            </a:pPr>
            <a:r>
              <a:rPr lang="en-US" baseline="0" dirty="0" smtClean="0"/>
              <a:t>Focuses on urgency rather than probability</a:t>
            </a:r>
          </a:p>
          <a:p>
            <a:pPr marL="171450" indent="-171450">
              <a:buFontTx/>
              <a:buChar char="-"/>
            </a:pPr>
            <a:r>
              <a:rPr lang="en-US" baseline="0" dirty="0" smtClean="0"/>
              <a:t>Black Start is a great example. The goal is system restoration regardless of the cause. </a:t>
            </a:r>
          </a:p>
          <a:p>
            <a:pPr marL="171450" indent="-171450">
              <a:buFontTx/>
              <a:buChar char="-"/>
            </a:pPr>
            <a:r>
              <a:rPr lang="en-US" dirty="0" smtClean="0"/>
              <a:t>Frees the organization from trying to assign probabilities for hard-to-predict events and focuses on priorities of the organization when facing restricted availability of essential resources.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664596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3305892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3395504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2746533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2580200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119146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report of shots fired to police</a:t>
            </a:r>
            <a:r>
              <a:rPr lang="en-US" baseline="0" dirty="0" smtClean="0"/>
              <a:t> on the scene was less than ten minutes yet no one was caught.</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395019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127678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Gen Owners/Operators</a:t>
            </a:r>
            <a:r>
              <a:rPr lang="en-US" baseline="0" dirty="0" smtClean="0"/>
              <a:t> are exempt…unless they own Transmission.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That all</a:t>
            </a:r>
            <a:r>
              <a:rPr lang="en-US" baseline="0" dirty="0" smtClean="0"/>
              <a:t> TOP control centers fall under this standard. Confusingly, </a:t>
            </a:r>
            <a:r>
              <a:rPr lang="en-US" dirty="0" smtClean="0"/>
              <a:t>“a primary control center operationally controls a Transmission station or Transmission substation when the control center’s electronic actions can cause direct physical action at the identified Transmission station or Transmission substation, such as opening a breaker, as opposed to a control center that only has information from the Transmission station or Transmission substation and must coordinate direct action through another 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one would think</a:t>
            </a:r>
            <a:r>
              <a:rPr lang="en-US" baseline="0" dirty="0" smtClean="0"/>
              <a:t> this may include a Backup control center, however, NERC then states, “</a:t>
            </a:r>
            <a:r>
              <a:rPr lang="en-US" dirty="0" smtClean="0"/>
              <a:t>Control centers that provide back-up capability are not applicable, as they are a form of resiliency and intentionally redundant.“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on one hand, NERC is saying that Control Centers where BES components can be controlled from, needs to be protected to prevent unauthorized personnel from operating equipment, unless that control center is a B/U. So I guess this means that you REALLY need to make sure you’re not logged into the B/U control center when you’re not there…</a:t>
            </a:r>
            <a:endParaRPr lang="en-US" dirty="0" smtClean="0"/>
          </a:p>
          <a:p>
            <a:r>
              <a:rPr lang="en-US" dirty="0" smtClean="0"/>
              <a:t>Regardless, only</a:t>
            </a:r>
            <a:r>
              <a:rPr lang="en-US" baseline="0" dirty="0" smtClean="0"/>
              <a:t> control centers that control the identified stations, fall under this requirement.</a:t>
            </a:r>
            <a:endParaRPr lang="en-US" dirty="0" smtClean="0"/>
          </a:p>
          <a:p>
            <a:endParaRPr lang="en-US" dirty="0" smtClean="0"/>
          </a:p>
          <a:p>
            <a:r>
              <a:rPr lang="en-US" dirty="0" smtClean="0"/>
              <a:t>What does:</a:t>
            </a:r>
            <a:r>
              <a:rPr lang="en-US" baseline="0" dirty="0" smtClean="0"/>
              <a:t> </a:t>
            </a:r>
          </a:p>
          <a:p>
            <a:pPr lvl="1"/>
            <a:r>
              <a:rPr lang="en-US" dirty="0" smtClean="0"/>
              <a:t>Instability, </a:t>
            </a:r>
          </a:p>
          <a:p>
            <a:pPr lvl="1"/>
            <a:r>
              <a:rPr lang="en-US" dirty="0" smtClean="0"/>
              <a:t>Uncontrolled separation, or</a:t>
            </a:r>
          </a:p>
          <a:p>
            <a:pPr lvl="1"/>
            <a:r>
              <a:rPr lang="en-US" dirty="0" smtClean="0"/>
              <a:t>Cascading failure within an Interconnection</a:t>
            </a:r>
          </a:p>
          <a:p>
            <a:r>
              <a:rPr lang="en-US" dirty="0" smtClean="0"/>
              <a:t>Remind</a:t>
            </a:r>
            <a:r>
              <a:rPr lang="en-US" baseline="0" dirty="0" smtClean="0"/>
              <a:t> you of?</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564967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CIP-002-5.1:</a:t>
            </a:r>
            <a:r>
              <a:rPr lang="en-US" baseline="0" dirty="0" smtClean="0"/>
              <a:t> T</a:t>
            </a:r>
            <a:r>
              <a:rPr lang="en-US" dirty="0" smtClean="0"/>
              <a:t>he impact threshold is defined as the capability of the failure or compromise of a System to result in exceeding one or more IROLs.</a:t>
            </a:r>
          </a:p>
          <a:p>
            <a:endParaRPr lang="en-US" dirty="0" smtClean="0"/>
          </a:p>
          <a:p>
            <a:r>
              <a:rPr lang="en-US" dirty="0" smtClean="0"/>
              <a:t>We don’t study entire stations as an N-1.</a:t>
            </a:r>
            <a:r>
              <a:rPr lang="en-US" baseline="0" dirty="0" smtClean="0"/>
              <a:t> This is pre-posturing to harden these stations.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14601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bright line mean?</a:t>
            </a:r>
            <a:endParaRPr lang="en-US" dirty="0"/>
          </a:p>
          <a:p>
            <a:pPr marL="171450" indent="-171450">
              <a:buFontTx/>
              <a:buChar char="-"/>
            </a:pPr>
            <a:r>
              <a:rPr lang="en-US" baseline="0" dirty="0" smtClean="0"/>
              <a:t>It is intended to remove ambiguity from the standards.</a:t>
            </a:r>
          </a:p>
          <a:p>
            <a:pPr marL="171450" indent="-171450">
              <a:buFontTx/>
              <a:buChar char="-"/>
            </a:pPr>
            <a:endParaRPr lang="en-US" baseline="0" dirty="0" smtClean="0"/>
          </a:p>
          <a:p>
            <a:pPr marL="0" indent="0">
              <a:buFontTx/>
              <a:buNone/>
            </a:pPr>
            <a:r>
              <a:rPr lang="en-US" baseline="0" dirty="0" smtClean="0"/>
              <a:t>The threshold for risk assessment is Medium Impact Transmission Facilities (a conservative threshold).</a:t>
            </a:r>
          </a:p>
          <a:p>
            <a:pPr marL="171450" indent="-171450">
              <a:buFontTx/>
              <a:buChar char="-"/>
            </a:pPr>
            <a:endParaRPr lang="en-US" baseline="0" dirty="0" smtClean="0"/>
          </a:p>
          <a:p>
            <a:pPr marL="0" indent="0">
              <a:buFontTx/>
              <a:buNone/>
            </a:pPr>
            <a:r>
              <a:rPr lang="en-US" baseline="0" dirty="0" smtClean="0"/>
              <a:t>NERC expects this to be a small amount of stations and that many Transmission Owners will not identify any such Facilities.</a:t>
            </a:r>
          </a:p>
          <a:p>
            <a:pPr marL="0" indent="0">
              <a:buFontTx/>
              <a:buNone/>
            </a:pPr>
            <a:endParaRPr lang="en-US" baseline="0" dirty="0" smtClean="0"/>
          </a:p>
          <a:p>
            <a:pPr marL="0" indent="0">
              <a:buFontTx/>
              <a:buNone/>
            </a:pPr>
            <a:r>
              <a:rPr lang="en-US" baseline="0" dirty="0" smtClean="0"/>
              <a:t>May use</a:t>
            </a:r>
            <a:r>
              <a:rPr lang="en-US" dirty="0" smtClean="0"/>
              <a:t>:</a:t>
            </a:r>
          </a:p>
          <a:p>
            <a:pPr marL="171450" indent="-171450">
              <a:buFontTx/>
              <a:buChar char="-"/>
            </a:pPr>
            <a:r>
              <a:rPr lang="en-US" dirty="0" smtClean="0"/>
              <a:t>Criteria or methodology used by Transmission Planners or Planning Coordinators in TPL- 001-4, Requirement R6 (Power Flow)</a:t>
            </a:r>
          </a:p>
          <a:p>
            <a:pPr marL="171450" indent="-171450">
              <a:buFontTx/>
              <a:buChar char="-"/>
            </a:pPr>
            <a:r>
              <a:rPr lang="en-US" dirty="0" smtClean="0"/>
              <a:t>NERC EOP-004-2 reporting criteria </a:t>
            </a:r>
          </a:p>
          <a:p>
            <a:pPr marL="171450" indent="-171450">
              <a:buFontTx/>
              <a:buChar char="-"/>
            </a:pPr>
            <a:r>
              <a:rPr lang="en-US" dirty="0" smtClean="0"/>
              <a:t>Area or magnitude of potential impact</a:t>
            </a:r>
            <a:endParaRPr lang="en-US" baseline="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8140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it is now this standard that mandates law enforcement contact in security plans, not CIP-001</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354747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notable about this attack is the patience with which the hackers operated. They waited for months to obtain the access they needed and install the malware necessary to make this work. </a:t>
            </a:r>
          </a:p>
          <a:p>
            <a:r>
              <a:rPr lang="en-US" baseline="0" dirty="0" smtClean="0"/>
              <a:t>Secondly, the hackers went straight after IT staff.  These are the very personnel charged with preventing attacks like this. </a:t>
            </a:r>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418817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oe.netl.doe.gov/docs/OE417_Form_03312018.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646034" cy="2369880"/>
          </a:xfrm>
          <a:prstGeom prst="rect">
            <a:avLst/>
          </a:prstGeom>
          <a:noFill/>
        </p:spPr>
        <p:txBody>
          <a:bodyPr wrap="square" rtlCol="0">
            <a:spAutoFit/>
          </a:bodyPr>
          <a:lstStyle/>
          <a:p>
            <a:r>
              <a:rPr lang="en-US" sz="2000" b="1" dirty="0" smtClean="0">
                <a:solidFill>
                  <a:schemeClr val="tx2"/>
                </a:solidFill>
              </a:rPr>
              <a:t>Physical &amp; Cyber Security</a:t>
            </a:r>
            <a:endParaRPr lang="en-US" sz="2000" b="1" dirty="0">
              <a:solidFill>
                <a:schemeClr val="tx2"/>
              </a:solidFill>
            </a:endParaRPr>
          </a:p>
          <a:p>
            <a:r>
              <a:rPr lang="en-US" sz="2000" b="1" dirty="0" smtClean="0">
                <a:solidFill>
                  <a:schemeClr val="tx2"/>
                </a:solidFill>
              </a:rPr>
              <a:t>Resisting Failure and Rapidly Recovering</a:t>
            </a:r>
            <a:endParaRPr lang="en-US" sz="2000" b="1" dirty="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a:solidFill>
                <a:schemeClr val="tx2"/>
              </a:solidFill>
            </a:endParaRPr>
          </a:p>
          <a:p>
            <a:r>
              <a:rPr lang="en-US" dirty="0" smtClean="0">
                <a:solidFill>
                  <a:schemeClr val="tx2"/>
                </a:solidFill>
              </a:rPr>
              <a:t>Brian C. Legg</a:t>
            </a:r>
            <a:endParaRPr lang="en-US" dirty="0">
              <a:solidFill>
                <a:schemeClr val="tx2"/>
              </a:solidFill>
            </a:endParaRPr>
          </a:p>
          <a:p>
            <a:r>
              <a:rPr lang="en-US" dirty="0" smtClean="0">
                <a:solidFill>
                  <a:schemeClr val="tx2"/>
                </a:solidFill>
              </a:rPr>
              <a:t>ERCOT Systems Operations Training</a:t>
            </a:r>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CIP-014-2 Physical Security</a:t>
            </a:r>
          </a:p>
        </p:txBody>
      </p:sp>
      <p:sp>
        <p:nvSpPr>
          <p:cNvPr id="3" name="Content Placeholder 2"/>
          <p:cNvSpPr>
            <a:spLocks noGrp="1"/>
          </p:cNvSpPr>
          <p:nvPr>
            <p:ph idx="1"/>
          </p:nvPr>
        </p:nvSpPr>
        <p:spPr/>
        <p:txBody>
          <a:bodyPr/>
          <a:lstStyle/>
          <a:p>
            <a:r>
              <a:rPr lang="en-US" dirty="0" smtClean="0"/>
              <a:t>Unaffiliated </a:t>
            </a:r>
            <a:r>
              <a:rPr lang="en-US" dirty="0"/>
              <a:t>third </a:t>
            </a:r>
            <a:r>
              <a:rPr lang="en-US" dirty="0" smtClean="0"/>
              <a:t>party verifies </a:t>
            </a:r>
            <a:r>
              <a:rPr lang="en-US" dirty="0"/>
              <a:t>risk </a:t>
            </a:r>
            <a:r>
              <a:rPr lang="en-US" dirty="0" smtClean="0"/>
              <a:t>assessment</a:t>
            </a:r>
          </a:p>
          <a:p>
            <a:r>
              <a:rPr lang="en-US" dirty="0" smtClean="0"/>
              <a:t>Threat assessment based on:</a:t>
            </a:r>
          </a:p>
          <a:p>
            <a:pPr lvl="1"/>
            <a:r>
              <a:rPr lang="en-US" dirty="0" smtClean="0"/>
              <a:t>unique characteristics,</a:t>
            </a:r>
          </a:p>
          <a:p>
            <a:pPr lvl="1"/>
            <a:r>
              <a:rPr lang="en-US" dirty="0" smtClean="0"/>
              <a:t>prior </a:t>
            </a:r>
            <a:r>
              <a:rPr lang="en-US" dirty="0"/>
              <a:t>history of attack on similar facilities</a:t>
            </a:r>
            <a:r>
              <a:rPr lang="en-US" dirty="0" smtClean="0"/>
              <a:t>, and</a:t>
            </a:r>
          </a:p>
          <a:p>
            <a:pPr lvl="1"/>
            <a:r>
              <a:rPr lang="en-US" dirty="0" smtClean="0"/>
              <a:t>intelligence </a:t>
            </a:r>
            <a:r>
              <a:rPr lang="en-US" dirty="0"/>
              <a:t>or threat </a:t>
            </a:r>
            <a:r>
              <a:rPr lang="en-US" dirty="0" smtClean="0"/>
              <a:t>warnings</a:t>
            </a:r>
          </a:p>
          <a:p>
            <a:r>
              <a:rPr lang="en-US" dirty="0" smtClean="0"/>
              <a:t>Implement </a:t>
            </a:r>
            <a:r>
              <a:rPr lang="en-US" dirty="0"/>
              <a:t>and document physical security plans </a:t>
            </a:r>
            <a:r>
              <a:rPr lang="en-US" dirty="0" smtClean="0"/>
              <a:t>including: </a:t>
            </a:r>
          </a:p>
          <a:p>
            <a:pPr lvl="1"/>
            <a:r>
              <a:rPr lang="en-US" dirty="0" smtClean="0"/>
              <a:t>resiliency </a:t>
            </a:r>
            <a:r>
              <a:rPr lang="en-US" dirty="0"/>
              <a:t>or security measures</a:t>
            </a:r>
            <a:r>
              <a:rPr lang="en-US" dirty="0" smtClean="0"/>
              <a:t>,</a:t>
            </a:r>
          </a:p>
          <a:p>
            <a:pPr lvl="1"/>
            <a:r>
              <a:rPr lang="en-US" u="sng" dirty="0" smtClean="0"/>
              <a:t>law</a:t>
            </a:r>
            <a:r>
              <a:rPr lang="en-US" dirty="0" smtClean="0"/>
              <a:t> </a:t>
            </a:r>
            <a:r>
              <a:rPr lang="en-US" u="sng" dirty="0"/>
              <a:t>enforcement</a:t>
            </a:r>
            <a:r>
              <a:rPr lang="en-US" dirty="0"/>
              <a:t> </a:t>
            </a:r>
            <a:r>
              <a:rPr lang="en-US" u="sng" dirty="0" smtClean="0"/>
              <a:t>contact</a:t>
            </a:r>
            <a:r>
              <a:rPr lang="en-US" dirty="0" smtClean="0"/>
              <a:t>, and</a:t>
            </a:r>
          </a:p>
          <a:p>
            <a:pPr lvl="1"/>
            <a:r>
              <a:rPr lang="en-US" dirty="0" smtClean="0"/>
              <a:t>coordination information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2380546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CIP-014-2 Control Center Decision Tree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756865"/>
              </p:ext>
            </p:extLst>
          </p:nvPr>
        </p:nvGraphicFramePr>
        <p:xfrm>
          <a:off x="304800" y="990600"/>
          <a:ext cx="8534400" cy="5053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2310576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Cyber Event - Ukraine</a:t>
            </a:r>
            <a:endParaRPr lang="en-US" dirty="0"/>
          </a:p>
        </p:txBody>
      </p:sp>
      <p:sp>
        <p:nvSpPr>
          <p:cNvPr id="3" name="Content Placeholder 2"/>
          <p:cNvSpPr>
            <a:spLocks noGrp="1"/>
          </p:cNvSpPr>
          <p:nvPr>
            <p:ph idx="1"/>
          </p:nvPr>
        </p:nvSpPr>
        <p:spPr/>
        <p:txBody>
          <a:bodyPr/>
          <a:lstStyle/>
          <a:p>
            <a:r>
              <a:rPr lang="en-US" dirty="0" smtClean="0"/>
              <a:t>December 23, 2015 at </a:t>
            </a:r>
            <a:r>
              <a:rPr lang="en-US" dirty="0"/>
              <a:t>1530 in the Ivano-Frankivsk region of </a:t>
            </a:r>
            <a:r>
              <a:rPr lang="en-US" dirty="0" smtClean="0"/>
              <a:t>Ukraine at the </a:t>
            </a:r>
            <a:r>
              <a:rPr lang="en-US" dirty="0" err="1"/>
              <a:t>Prykarpattyaoblenergo</a:t>
            </a:r>
            <a:r>
              <a:rPr lang="en-US" dirty="0"/>
              <a:t> </a:t>
            </a:r>
            <a:r>
              <a:rPr lang="en-US" dirty="0" smtClean="0"/>
              <a:t>Control Center</a:t>
            </a:r>
          </a:p>
          <a:p>
            <a:r>
              <a:rPr lang="en-US" dirty="0" smtClean="0"/>
              <a:t>The </a:t>
            </a:r>
            <a:r>
              <a:rPr lang="en-US" u="sng" dirty="0" smtClean="0"/>
              <a:t>first</a:t>
            </a:r>
            <a:r>
              <a:rPr lang="en-US" dirty="0" smtClean="0"/>
              <a:t> confirmed </a:t>
            </a:r>
            <a:r>
              <a:rPr lang="en-US" dirty="0"/>
              <a:t>blackout caused by a </a:t>
            </a:r>
            <a:r>
              <a:rPr lang="en-US" dirty="0" smtClean="0"/>
              <a:t>cyber-attack</a:t>
            </a:r>
          </a:p>
          <a:p>
            <a:r>
              <a:rPr lang="en-US" dirty="0" smtClean="0"/>
              <a:t>After months of planning, hackers:</a:t>
            </a:r>
          </a:p>
          <a:p>
            <a:pPr lvl="1"/>
            <a:r>
              <a:rPr lang="en-US" dirty="0" smtClean="0"/>
              <a:t>De-</a:t>
            </a:r>
            <a:r>
              <a:rPr lang="en-US" dirty="0" err="1" smtClean="0"/>
              <a:t>energed</a:t>
            </a:r>
            <a:r>
              <a:rPr lang="en-US" dirty="0" smtClean="0"/>
              <a:t> </a:t>
            </a:r>
            <a:r>
              <a:rPr lang="en-US" dirty="0"/>
              <a:t>approximately </a:t>
            </a:r>
            <a:r>
              <a:rPr lang="en-US" dirty="0" smtClean="0"/>
              <a:t>30 substations</a:t>
            </a:r>
          </a:p>
          <a:p>
            <a:pPr lvl="1"/>
            <a:r>
              <a:rPr lang="en-US" dirty="0" smtClean="0"/>
              <a:t>More </a:t>
            </a:r>
            <a:r>
              <a:rPr lang="en-US" dirty="0"/>
              <a:t>than 230,000 customers in the </a:t>
            </a:r>
            <a:r>
              <a:rPr lang="en-US" dirty="0" smtClean="0"/>
              <a:t>dark</a:t>
            </a:r>
          </a:p>
          <a:p>
            <a:pPr lvl="1"/>
            <a:r>
              <a:rPr lang="en-US" dirty="0" smtClean="0"/>
              <a:t>Blacked out control center by disabling B/U </a:t>
            </a:r>
            <a:r>
              <a:rPr lang="en-US" dirty="0"/>
              <a:t>power </a:t>
            </a:r>
            <a:r>
              <a:rPr lang="en-US" dirty="0" smtClean="0"/>
              <a:t>supplies</a:t>
            </a:r>
          </a:p>
          <a:p>
            <a:pPr lvl="1"/>
            <a:r>
              <a:rPr lang="en-US" dirty="0" smtClean="0"/>
              <a:t>Simultaneously attacking </a:t>
            </a:r>
            <a:r>
              <a:rPr lang="en-US" dirty="0"/>
              <a:t>their customer service center with a telephone denial-of- service </a:t>
            </a:r>
            <a:r>
              <a:rPr lang="en-US" dirty="0" smtClean="0"/>
              <a:t>attack (</a:t>
            </a:r>
            <a:r>
              <a:rPr lang="en-US" dirty="0" err="1" smtClean="0"/>
              <a:t>TDoS</a:t>
            </a:r>
            <a:r>
              <a:rPr lang="en-US" dirty="0"/>
              <a: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3609615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Cyber Event - Ukraine</a:t>
            </a:r>
          </a:p>
        </p:txBody>
      </p:sp>
      <p:sp>
        <p:nvSpPr>
          <p:cNvPr id="3" name="Content Placeholder 2"/>
          <p:cNvSpPr>
            <a:spLocks noGrp="1"/>
          </p:cNvSpPr>
          <p:nvPr>
            <p:ph idx="1"/>
          </p:nvPr>
        </p:nvSpPr>
        <p:spPr/>
        <p:txBody>
          <a:bodyPr/>
          <a:lstStyle/>
          <a:p>
            <a:r>
              <a:rPr lang="en-US" dirty="0" smtClean="0"/>
              <a:t>After </a:t>
            </a:r>
            <a:r>
              <a:rPr lang="en-US" dirty="0"/>
              <a:t>months of spear-phishing IT staff to gain employee </a:t>
            </a:r>
            <a:r>
              <a:rPr lang="en-US" dirty="0" smtClean="0"/>
              <a:t>credentials: </a:t>
            </a:r>
          </a:p>
          <a:p>
            <a:pPr lvl="1"/>
            <a:r>
              <a:rPr lang="en-US" dirty="0" smtClean="0"/>
              <a:t>Word </a:t>
            </a:r>
            <a:r>
              <a:rPr lang="en-US" dirty="0"/>
              <a:t>documents were sent via </a:t>
            </a:r>
            <a:r>
              <a:rPr lang="en-US" dirty="0" smtClean="0"/>
              <a:t>email</a:t>
            </a:r>
          </a:p>
          <a:p>
            <a:pPr lvl="1"/>
            <a:r>
              <a:rPr lang="en-US" dirty="0" smtClean="0"/>
              <a:t>Requested </a:t>
            </a:r>
            <a:r>
              <a:rPr lang="en-US" dirty="0"/>
              <a:t>an enable macros </a:t>
            </a:r>
            <a:r>
              <a:rPr lang="en-US" dirty="0" smtClean="0"/>
              <a:t>popup</a:t>
            </a:r>
          </a:p>
          <a:p>
            <a:pPr lvl="1"/>
            <a:r>
              <a:rPr lang="en-US" dirty="0" smtClean="0"/>
              <a:t>Allowed </a:t>
            </a:r>
            <a:r>
              <a:rPr lang="en-US" dirty="0"/>
              <a:t>the attackers to </a:t>
            </a:r>
            <a:r>
              <a:rPr lang="en-US" dirty="0" smtClean="0"/>
              <a:t>infect systems </a:t>
            </a:r>
            <a:r>
              <a:rPr lang="en-US" dirty="0"/>
              <a:t>with BlackEnergy3 and </a:t>
            </a:r>
            <a:r>
              <a:rPr lang="en-US" dirty="0" err="1"/>
              <a:t>KillDisk</a:t>
            </a:r>
            <a:r>
              <a:rPr lang="en-US" dirty="0"/>
              <a:t> </a:t>
            </a:r>
            <a:r>
              <a:rPr lang="en-US" dirty="0" smtClean="0"/>
              <a:t>viruses.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1041933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Cyber Event - Ukraine</a:t>
            </a:r>
          </a:p>
        </p:txBody>
      </p:sp>
      <p:sp>
        <p:nvSpPr>
          <p:cNvPr id="3" name="Content Placeholder 2"/>
          <p:cNvSpPr>
            <a:spLocks noGrp="1"/>
          </p:cNvSpPr>
          <p:nvPr>
            <p:ph idx="1"/>
          </p:nvPr>
        </p:nvSpPr>
        <p:spPr/>
        <p:txBody>
          <a:bodyPr/>
          <a:lstStyle/>
          <a:p>
            <a:pPr marL="0" indent="0">
              <a:buNone/>
            </a:pPr>
            <a:r>
              <a:rPr lang="en-US" sz="2800" dirty="0" smtClean="0"/>
              <a:t>Former </a:t>
            </a:r>
            <a:r>
              <a:rPr lang="en-US" sz="2800" dirty="0"/>
              <a:t>US Airforce cyber warfare operations officer Robert M. </a:t>
            </a:r>
            <a:r>
              <a:rPr lang="en-US" sz="2800" dirty="0" smtClean="0"/>
              <a:t>Lee: </a:t>
            </a:r>
            <a:endParaRPr lang="en-US" sz="2800" dirty="0"/>
          </a:p>
          <a:p>
            <a:pPr lvl="1"/>
            <a:r>
              <a:rPr lang="en-US" sz="3600" dirty="0"/>
              <a:t>“To me what makes sophistication is logistics and planning and what’s going on during the length of it. And this was highly sophisticated.”</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513329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CIP V5 Summary</a:t>
            </a:r>
            <a:endParaRPr lang="en-US" dirty="0"/>
          </a:p>
        </p:txBody>
      </p:sp>
      <p:pic>
        <p:nvPicPr>
          <p:cNvPr id="17" name="Content Placeholder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958" y="2626383"/>
            <a:ext cx="2400635" cy="1352739"/>
          </a:xfrm>
          <a:ln>
            <a:solidFill>
              <a:schemeClr val="bg1"/>
            </a:solidFill>
          </a:ln>
        </p:spPr>
      </p:pic>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
        <p:nvSpPr>
          <p:cNvPr id="5" name="TextBox 4"/>
          <p:cNvSpPr txBox="1"/>
          <p:nvPr/>
        </p:nvSpPr>
        <p:spPr>
          <a:xfrm>
            <a:off x="3540211" y="2962712"/>
            <a:ext cx="1752600" cy="369332"/>
          </a:xfrm>
          <a:prstGeom prst="rect">
            <a:avLst/>
          </a:prstGeom>
          <a:noFill/>
        </p:spPr>
        <p:txBody>
          <a:bodyPr wrap="square" rtlCol="0">
            <a:spAutoFit/>
          </a:bodyPr>
          <a:lstStyle/>
          <a:p>
            <a:pPr algn="ctr"/>
            <a:r>
              <a:rPr lang="en-US" u="sng" dirty="0" smtClean="0"/>
              <a:t>SCADA</a:t>
            </a:r>
            <a:endParaRPr lang="en-US" u="sng" dirty="0"/>
          </a:p>
        </p:txBody>
      </p:sp>
      <p:sp>
        <p:nvSpPr>
          <p:cNvPr id="6" name="TextBox 5"/>
          <p:cNvSpPr txBox="1"/>
          <p:nvPr/>
        </p:nvSpPr>
        <p:spPr>
          <a:xfrm>
            <a:off x="3540211" y="3332044"/>
            <a:ext cx="1752600" cy="369332"/>
          </a:xfrm>
          <a:prstGeom prst="rect">
            <a:avLst/>
          </a:prstGeom>
          <a:noFill/>
        </p:spPr>
        <p:txBody>
          <a:bodyPr wrap="square" rtlCol="0">
            <a:spAutoFit/>
          </a:bodyPr>
          <a:lstStyle/>
          <a:p>
            <a:pPr algn="ctr"/>
            <a:r>
              <a:rPr lang="en-US" u="sng" dirty="0" smtClean="0"/>
              <a:t>Information</a:t>
            </a:r>
            <a:endParaRPr lang="en-US" u="sng" dirty="0"/>
          </a:p>
        </p:txBody>
      </p:sp>
      <p:sp>
        <p:nvSpPr>
          <p:cNvPr id="7" name="Rectangle 6"/>
          <p:cNvSpPr/>
          <p:nvPr/>
        </p:nvSpPr>
        <p:spPr>
          <a:xfrm>
            <a:off x="3540211" y="2667000"/>
            <a:ext cx="17526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66187" y="2273215"/>
            <a:ext cx="2100648" cy="369332"/>
          </a:xfrm>
          <a:prstGeom prst="rect">
            <a:avLst/>
          </a:prstGeom>
          <a:noFill/>
        </p:spPr>
        <p:txBody>
          <a:bodyPr wrap="square" rtlCol="0">
            <a:spAutoFit/>
          </a:bodyPr>
          <a:lstStyle/>
          <a:p>
            <a:r>
              <a:rPr lang="en-US" dirty="0" smtClean="0"/>
              <a:t>Physical Perimeter</a:t>
            </a:r>
            <a:endParaRPr lang="en-US" dirty="0"/>
          </a:p>
        </p:txBody>
      </p:sp>
      <p:sp>
        <p:nvSpPr>
          <p:cNvPr id="10" name="Rectangle 9"/>
          <p:cNvSpPr>
            <a:spLocks noChangeAspect="1"/>
          </p:cNvSpPr>
          <p:nvPr/>
        </p:nvSpPr>
        <p:spPr>
          <a:xfrm>
            <a:off x="3102061" y="2305050"/>
            <a:ext cx="2628900" cy="21717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80204" y="1891626"/>
            <a:ext cx="2272613" cy="369332"/>
          </a:xfrm>
          <a:prstGeom prst="rect">
            <a:avLst/>
          </a:prstGeom>
          <a:noFill/>
        </p:spPr>
        <p:txBody>
          <a:bodyPr wrap="square" rtlCol="0">
            <a:spAutoFit/>
          </a:bodyPr>
          <a:lstStyle/>
          <a:p>
            <a:r>
              <a:rPr lang="en-US" dirty="0" smtClean="0"/>
              <a:t>Electronic Perimeter</a:t>
            </a:r>
            <a:endParaRPr lang="en-US" dirty="0"/>
          </a:p>
        </p:txBody>
      </p:sp>
      <p:sp>
        <p:nvSpPr>
          <p:cNvPr id="12" name="Down Arrow 11"/>
          <p:cNvSpPr>
            <a:spLocks/>
          </p:cNvSpPr>
          <p:nvPr/>
        </p:nvSpPr>
        <p:spPr>
          <a:xfrm rot="10800000">
            <a:off x="4350786" y="4736924"/>
            <a:ext cx="145013" cy="749476"/>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305066" y="3888788"/>
            <a:ext cx="45719" cy="457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80498" y="3884656"/>
            <a:ext cx="45719" cy="457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53713" y="5082186"/>
            <a:ext cx="2994143" cy="369332"/>
          </a:xfrm>
          <a:prstGeom prst="rect">
            <a:avLst/>
          </a:prstGeom>
          <a:noFill/>
        </p:spPr>
        <p:txBody>
          <a:bodyPr wrap="square" rtlCol="0">
            <a:spAutoFit/>
          </a:bodyPr>
          <a:lstStyle/>
          <a:p>
            <a:pPr algn="ctr"/>
            <a:r>
              <a:rPr lang="en-US" dirty="0" smtClean="0"/>
              <a:t>Training &amp; Access Controls</a:t>
            </a:r>
            <a:endParaRPr lang="en-US" dirty="0"/>
          </a:p>
        </p:txBody>
      </p:sp>
      <p:sp>
        <p:nvSpPr>
          <p:cNvPr id="18" name="TextBox 17"/>
          <p:cNvSpPr txBox="1"/>
          <p:nvPr/>
        </p:nvSpPr>
        <p:spPr>
          <a:xfrm>
            <a:off x="891957" y="3702963"/>
            <a:ext cx="2383797" cy="646331"/>
          </a:xfrm>
          <a:prstGeom prst="rect">
            <a:avLst/>
          </a:prstGeom>
          <a:noFill/>
        </p:spPr>
        <p:txBody>
          <a:bodyPr wrap="square" rtlCol="0">
            <a:spAutoFit/>
          </a:bodyPr>
          <a:lstStyle/>
          <a:p>
            <a:pPr algn="ctr"/>
            <a:r>
              <a:rPr lang="en-US" dirty="0" smtClean="0"/>
              <a:t>System Security Management</a:t>
            </a:r>
            <a:endParaRPr lang="en-US" dirty="0"/>
          </a:p>
        </p:txBody>
      </p:sp>
      <p:sp>
        <p:nvSpPr>
          <p:cNvPr id="19" name="TextBox 18"/>
          <p:cNvSpPr txBox="1"/>
          <p:nvPr/>
        </p:nvSpPr>
        <p:spPr>
          <a:xfrm>
            <a:off x="839946" y="4345988"/>
            <a:ext cx="2383797" cy="738664"/>
          </a:xfrm>
          <a:prstGeom prst="rect">
            <a:avLst/>
          </a:prstGeom>
          <a:noFill/>
        </p:spPr>
        <p:txBody>
          <a:bodyPr wrap="square" rtlCol="0">
            <a:spAutoFit/>
          </a:bodyPr>
          <a:lstStyle/>
          <a:p>
            <a:pPr algn="ctr"/>
            <a:r>
              <a:rPr lang="en-US" sz="1400" dirty="0" smtClean="0"/>
              <a:t>Configuration Change Management &amp; Vulnerability Assessments</a:t>
            </a:r>
            <a:endParaRPr lang="en-US" sz="1400" dirty="0"/>
          </a:p>
        </p:txBody>
      </p:sp>
      <p:sp>
        <p:nvSpPr>
          <p:cNvPr id="20" name="Explosion 1 19"/>
          <p:cNvSpPr>
            <a:spLocks noChangeAspect="1"/>
          </p:cNvSpPr>
          <p:nvPr/>
        </p:nvSpPr>
        <p:spPr>
          <a:xfrm>
            <a:off x="3776110" y="2656412"/>
            <a:ext cx="1351264" cy="135126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183627" y="2005993"/>
            <a:ext cx="2383797" cy="646331"/>
          </a:xfrm>
          <a:prstGeom prst="rect">
            <a:avLst/>
          </a:prstGeom>
          <a:noFill/>
        </p:spPr>
        <p:txBody>
          <a:bodyPr wrap="square" rtlCol="0">
            <a:spAutoFit/>
          </a:bodyPr>
          <a:lstStyle/>
          <a:p>
            <a:pPr algn="ctr"/>
            <a:r>
              <a:rPr lang="en-US" dirty="0" smtClean="0"/>
              <a:t>Incident Reporting &amp; Response Planning</a:t>
            </a:r>
            <a:endParaRPr lang="en-US" dirty="0"/>
          </a:p>
        </p:txBody>
      </p:sp>
      <p:sp>
        <p:nvSpPr>
          <p:cNvPr id="22" name="TextBox 21"/>
          <p:cNvSpPr txBox="1"/>
          <p:nvPr/>
        </p:nvSpPr>
        <p:spPr>
          <a:xfrm>
            <a:off x="6161550" y="4099584"/>
            <a:ext cx="2383797" cy="369332"/>
          </a:xfrm>
          <a:prstGeom prst="rect">
            <a:avLst/>
          </a:prstGeom>
          <a:noFill/>
        </p:spPr>
        <p:txBody>
          <a:bodyPr wrap="square" rtlCol="0">
            <a:spAutoFit/>
          </a:bodyPr>
          <a:lstStyle/>
          <a:p>
            <a:pPr algn="ctr"/>
            <a:r>
              <a:rPr lang="en-US" dirty="0" smtClean="0"/>
              <a:t>Recovery Plans</a:t>
            </a:r>
            <a:endParaRPr lang="en-US" dirty="0"/>
          </a:p>
        </p:txBody>
      </p:sp>
      <p:pic>
        <p:nvPicPr>
          <p:cNvPr id="23"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6466" y="2861842"/>
            <a:ext cx="2978121" cy="1105054"/>
          </a:xfrm>
          <a:prstGeom prst="rect">
            <a:avLst/>
          </a:prstGeom>
        </p:spPr>
      </p:pic>
      <p:sp>
        <p:nvSpPr>
          <p:cNvPr id="24" name="Down Arrow 23"/>
          <p:cNvSpPr/>
          <p:nvPr/>
        </p:nvSpPr>
        <p:spPr>
          <a:xfrm>
            <a:off x="7467600" y="2626383"/>
            <a:ext cx="152400" cy="229569"/>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0800000">
            <a:off x="8077200" y="3505200"/>
            <a:ext cx="152400" cy="707975"/>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74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0.00035 -3.7037E-7 L -0.00035 -0.1419 " pathEditMode="relative" rAng="0" ptsTypes="AA">
                                      <p:cBhvr>
                                        <p:cTn id="40" dur="2000" fill="hold"/>
                                        <p:tgtEl>
                                          <p:spTgt spid="12"/>
                                        </p:tgtEl>
                                        <p:attrNameLst>
                                          <p:attrName>ppt_x</p:attrName>
                                          <p:attrName>ppt_y</p:attrName>
                                        </p:attrNameLst>
                                      </p:cBhvr>
                                      <p:rCtr x="0" y="-7106"/>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1.38889E-6 -1.48148E-6 L 0.07205 0.0044 " pathEditMode="relative" rAng="0" ptsTypes="AA">
                                      <p:cBhvr>
                                        <p:cTn id="52" dur="2000" fill="hold"/>
                                        <p:tgtEl>
                                          <p:spTgt spid="17"/>
                                        </p:tgtEl>
                                        <p:attrNameLst>
                                          <p:attrName>ppt_x</p:attrName>
                                          <p:attrName>ppt_y</p:attrName>
                                        </p:attrNameLst>
                                      </p:cBhvr>
                                      <p:rCtr x="3594" y="208"/>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p:bldP spid="10" grpId="0" animBg="1"/>
      <p:bldP spid="11" grpId="0"/>
      <p:bldP spid="12" grpId="0" animBg="1"/>
      <p:bldP spid="12" grpId="1" animBg="1"/>
      <p:bldP spid="14" grpId="0" animBg="1"/>
      <p:bldP spid="15" grpId="0" animBg="1"/>
      <p:bldP spid="16" grpId="0"/>
      <p:bldP spid="18" grpId="0"/>
      <p:bldP spid="19" grpId="0"/>
      <p:bldP spid="20" grpId="0" animBg="1"/>
      <p:bldP spid="21" grpId="0"/>
      <p:bldP spid="22" grpId="0"/>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CIP Version 5 Standards</a:t>
            </a:r>
            <a:endParaRPr lang="en-US" dirty="0"/>
          </a:p>
        </p:txBody>
      </p:sp>
      <p:sp>
        <p:nvSpPr>
          <p:cNvPr id="3" name="Content Placeholder 2"/>
          <p:cNvSpPr>
            <a:spLocks noGrp="1"/>
          </p:cNvSpPr>
          <p:nvPr>
            <p:ph idx="1"/>
          </p:nvPr>
        </p:nvSpPr>
        <p:spPr/>
        <p:txBody>
          <a:bodyPr/>
          <a:lstStyle/>
          <a:p>
            <a:endParaRPr lang="en-US" sz="1900" dirty="0" smtClean="0"/>
          </a:p>
          <a:p>
            <a:r>
              <a:rPr lang="en-US" sz="1900" dirty="0" smtClean="0"/>
              <a:t>CIP-002-5: Cyber Security – BES Cyber System Categorization</a:t>
            </a:r>
          </a:p>
          <a:p>
            <a:r>
              <a:rPr lang="en-US" sz="1900" dirty="0" smtClean="0"/>
              <a:t>CIP-003-6: </a:t>
            </a:r>
            <a:r>
              <a:rPr lang="en-US" sz="1900" dirty="0"/>
              <a:t>Cyber Security – </a:t>
            </a:r>
            <a:r>
              <a:rPr lang="en-US" sz="1900" dirty="0" smtClean="0"/>
              <a:t>Security Management </a:t>
            </a:r>
          </a:p>
          <a:p>
            <a:r>
              <a:rPr lang="en-US" sz="1900" dirty="0" smtClean="0"/>
              <a:t>CIP-004-6: </a:t>
            </a:r>
            <a:r>
              <a:rPr lang="en-US" sz="1900" dirty="0"/>
              <a:t>Cyber Security – </a:t>
            </a:r>
            <a:r>
              <a:rPr lang="en-US" sz="1900" dirty="0" smtClean="0"/>
              <a:t>Personnel &amp; Training</a:t>
            </a:r>
          </a:p>
          <a:p>
            <a:r>
              <a:rPr lang="en-US" sz="1900" dirty="0" smtClean="0"/>
              <a:t>CIP-005-5: </a:t>
            </a:r>
            <a:r>
              <a:rPr lang="en-US" sz="1900" dirty="0"/>
              <a:t>Cyber Security – </a:t>
            </a:r>
            <a:r>
              <a:rPr lang="en-US" sz="1900" dirty="0" smtClean="0"/>
              <a:t>Electronic Security Perimeter</a:t>
            </a:r>
          </a:p>
          <a:p>
            <a:r>
              <a:rPr lang="en-US" sz="1900" dirty="0" smtClean="0"/>
              <a:t>CIP-006-6: </a:t>
            </a:r>
            <a:r>
              <a:rPr lang="en-US" sz="1900" dirty="0"/>
              <a:t>Cyber Security – </a:t>
            </a:r>
            <a:r>
              <a:rPr lang="en-US" sz="1900" dirty="0" smtClean="0"/>
              <a:t>Physical Security of BES Cyber Systems</a:t>
            </a:r>
          </a:p>
          <a:p>
            <a:r>
              <a:rPr lang="en-US" sz="1900" dirty="0" smtClean="0"/>
              <a:t>CIP-007-6: </a:t>
            </a:r>
            <a:r>
              <a:rPr lang="en-US" sz="1900" dirty="0"/>
              <a:t>Cyber Security – </a:t>
            </a:r>
            <a:r>
              <a:rPr lang="en-US" sz="1900" dirty="0" smtClean="0"/>
              <a:t>System Security Management</a:t>
            </a:r>
          </a:p>
          <a:p>
            <a:r>
              <a:rPr lang="en-US" sz="1900" dirty="0" smtClean="0"/>
              <a:t>CIP-008-5: </a:t>
            </a:r>
            <a:r>
              <a:rPr lang="en-US" sz="1900" dirty="0"/>
              <a:t>Cyber Security – </a:t>
            </a:r>
            <a:r>
              <a:rPr lang="en-US" sz="1900" dirty="0" smtClean="0"/>
              <a:t>Incident Reporting and Response Planning</a:t>
            </a:r>
          </a:p>
          <a:p>
            <a:r>
              <a:rPr lang="en-US" sz="1900" dirty="0" smtClean="0"/>
              <a:t>CIP-009-6: </a:t>
            </a:r>
            <a:r>
              <a:rPr lang="en-US" sz="1900" dirty="0"/>
              <a:t>Cyber Security – </a:t>
            </a:r>
            <a:r>
              <a:rPr lang="en-US" sz="1900" dirty="0" smtClean="0"/>
              <a:t>Recovery Plans for BES Cyber Systems</a:t>
            </a:r>
          </a:p>
          <a:p>
            <a:r>
              <a:rPr lang="en-US" sz="1900" dirty="0" smtClean="0"/>
              <a:t>CIP-010-2: </a:t>
            </a:r>
            <a:r>
              <a:rPr lang="en-US" sz="1900" dirty="0"/>
              <a:t>Cyber Security – </a:t>
            </a:r>
            <a:r>
              <a:rPr lang="en-US" sz="1900" dirty="0" smtClean="0"/>
              <a:t>Configuration Change Management and  				          Vulnerability Assessments</a:t>
            </a:r>
          </a:p>
          <a:p>
            <a:r>
              <a:rPr lang="en-US" sz="1900" dirty="0" smtClean="0"/>
              <a:t>CIP-011-2: </a:t>
            </a:r>
            <a:r>
              <a:rPr lang="en-US" sz="1900" dirty="0"/>
              <a:t>Cyber Security – </a:t>
            </a:r>
            <a:r>
              <a:rPr lang="en-US" sz="1900" dirty="0" smtClean="0"/>
              <a:t>Information Protection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338695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CIP-002-5.1 BES Cyber System Categorization</a:t>
            </a:r>
            <a:endParaRPr lang="en-US" dirty="0"/>
          </a:p>
        </p:txBody>
      </p:sp>
      <p:sp>
        <p:nvSpPr>
          <p:cNvPr id="3" name="Content Placeholder 2"/>
          <p:cNvSpPr>
            <a:spLocks noGrp="1"/>
          </p:cNvSpPr>
          <p:nvPr>
            <p:ph idx="1"/>
          </p:nvPr>
        </p:nvSpPr>
        <p:spPr/>
        <p:txBody>
          <a:bodyPr/>
          <a:lstStyle/>
          <a:p>
            <a:r>
              <a:rPr lang="en-US" dirty="0" smtClean="0"/>
              <a:t>Introduces “Bright-Line Criteria”</a:t>
            </a:r>
          </a:p>
          <a:p>
            <a:r>
              <a:rPr lang="en-US" dirty="0" smtClean="0"/>
              <a:t>If destroyed, degraded, misused, or otherwise rendered unavailable would affect the </a:t>
            </a:r>
            <a:r>
              <a:rPr lang="en-US" u="sng" dirty="0" smtClean="0"/>
              <a:t>reliable</a:t>
            </a:r>
            <a:r>
              <a:rPr lang="en-US" dirty="0" smtClean="0"/>
              <a:t> </a:t>
            </a:r>
            <a:r>
              <a:rPr lang="en-US" u="sng" dirty="0" smtClean="0"/>
              <a:t>operation</a:t>
            </a:r>
            <a:r>
              <a:rPr lang="en-US" dirty="0" smtClean="0"/>
              <a:t> of the BES</a:t>
            </a:r>
          </a:p>
          <a:p>
            <a:r>
              <a:rPr lang="en-US" dirty="0" smtClean="0"/>
              <a:t>Perform or support any BES reliability function (reliability tasks) in Real-Time</a:t>
            </a:r>
          </a:p>
          <a:p>
            <a:r>
              <a:rPr lang="en-US" dirty="0" smtClean="0"/>
              <a:t>Applies to the Control Center and Backup Control Center for: </a:t>
            </a:r>
            <a:r>
              <a:rPr lang="en-US" u="sng" dirty="0" smtClean="0"/>
              <a:t>ERCOT</a:t>
            </a:r>
            <a:r>
              <a:rPr lang="en-US" dirty="0" smtClean="0"/>
              <a:t>, </a:t>
            </a:r>
            <a:r>
              <a:rPr lang="en-US" u="sng" dirty="0" smtClean="0"/>
              <a:t>TOPs</a:t>
            </a:r>
            <a:r>
              <a:rPr lang="en-US" dirty="0" smtClean="0"/>
              <a:t>, &amp; </a:t>
            </a:r>
            <a:r>
              <a:rPr lang="en-US" u="sng" dirty="0" smtClean="0"/>
              <a:t>GOPs</a:t>
            </a:r>
            <a:endParaRPr lang="en-US" u="sng"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Tree>
    <p:extLst>
      <p:ext uri="{BB962C8B-B14F-4D97-AF65-F5344CB8AC3E}">
        <p14:creationId xmlns:p14="http://schemas.microsoft.com/office/powerpoint/2010/main" val="4274408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Reliable BES Operation</a:t>
            </a:r>
            <a:endParaRPr lang="en-US" dirty="0"/>
          </a:p>
        </p:txBody>
      </p:sp>
      <p:sp>
        <p:nvSpPr>
          <p:cNvPr id="3" name="Content Placeholder 2"/>
          <p:cNvSpPr>
            <a:spLocks noGrp="1"/>
          </p:cNvSpPr>
          <p:nvPr>
            <p:ph idx="1"/>
          </p:nvPr>
        </p:nvSpPr>
        <p:spPr/>
        <p:txBody>
          <a:bodyPr/>
          <a:lstStyle/>
          <a:p>
            <a:r>
              <a:rPr lang="en-US" dirty="0"/>
              <a:t>“Would </a:t>
            </a:r>
            <a:r>
              <a:rPr lang="en-US" u="sng" dirty="0"/>
              <a:t>within</a:t>
            </a:r>
            <a:r>
              <a:rPr lang="en-US" dirty="0"/>
              <a:t> </a:t>
            </a:r>
            <a:r>
              <a:rPr lang="en-US" u="sng" dirty="0"/>
              <a:t>15</a:t>
            </a:r>
            <a:r>
              <a:rPr lang="en-US" dirty="0"/>
              <a:t> </a:t>
            </a:r>
            <a:r>
              <a:rPr lang="en-US" u="sng" dirty="0"/>
              <a:t>minutes</a:t>
            </a:r>
            <a:r>
              <a:rPr lang="en-US" dirty="0"/>
              <a:t> adversely impact the reliable operation of the BES</a:t>
            </a:r>
            <a:r>
              <a:rPr lang="en-US" dirty="0" smtClean="0"/>
              <a:t>”</a:t>
            </a:r>
          </a:p>
          <a:p>
            <a:pPr lvl="1"/>
            <a:r>
              <a:rPr lang="en-US" dirty="0" smtClean="0"/>
              <a:t>Dynamic Response</a:t>
            </a:r>
          </a:p>
          <a:p>
            <a:pPr lvl="1"/>
            <a:r>
              <a:rPr lang="en-US" dirty="0" smtClean="0"/>
              <a:t>Balancing Load and Generation</a:t>
            </a:r>
          </a:p>
          <a:p>
            <a:pPr lvl="1"/>
            <a:r>
              <a:rPr lang="en-US" dirty="0" smtClean="0"/>
              <a:t>Control Frequency</a:t>
            </a:r>
          </a:p>
          <a:p>
            <a:pPr lvl="1"/>
            <a:r>
              <a:rPr lang="en-US" dirty="0" smtClean="0"/>
              <a:t>Control Voltage</a:t>
            </a:r>
          </a:p>
          <a:p>
            <a:pPr lvl="1"/>
            <a:r>
              <a:rPr lang="en-US" dirty="0" smtClean="0"/>
              <a:t>Manage Constraints</a:t>
            </a:r>
          </a:p>
          <a:p>
            <a:pPr lvl="1"/>
            <a:r>
              <a:rPr lang="en-US" dirty="0" smtClean="0"/>
              <a:t>Monitoring and Control</a:t>
            </a:r>
          </a:p>
          <a:p>
            <a:pPr lvl="1"/>
            <a:r>
              <a:rPr lang="en-US" dirty="0" smtClean="0"/>
              <a:t>BES Restoration</a:t>
            </a:r>
          </a:p>
          <a:p>
            <a:pPr lvl="1"/>
            <a:r>
              <a:rPr lang="en-US" dirty="0" smtClean="0"/>
              <a:t>Inter-Entity Coordination</a:t>
            </a:r>
          </a:p>
          <a:p>
            <a:r>
              <a:rPr lang="en-US" dirty="0" smtClean="0"/>
              <a:t>Distribution Providers with ≥300MW UFLS or UVLS</a:t>
            </a:r>
          </a:p>
          <a:p>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3196196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CIP Standards</a:t>
            </a:r>
            <a:endParaRPr lang="en-US" dirty="0"/>
          </a:p>
        </p:txBody>
      </p:sp>
      <p:sp>
        <p:nvSpPr>
          <p:cNvPr id="3" name="Content Placeholder 2"/>
          <p:cNvSpPr>
            <a:spLocks noGrp="1"/>
          </p:cNvSpPr>
          <p:nvPr>
            <p:ph idx="1"/>
          </p:nvPr>
        </p:nvSpPr>
        <p:spPr/>
        <p:txBody>
          <a:bodyPr/>
          <a:lstStyle/>
          <a:p>
            <a:r>
              <a:rPr lang="en-US" sz="2400" u="sng" dirty="0"/>
              <a:t>CIP-003-6: </a:t>
            </a:r>
            <a:r>
              <a:rPr lang="en-US" sz="2400" u="sng" dirty="0" smtClean="0"/>
              <a:t>Security </a:t>
            </a:r>
            <a:r>
              <a:rPr lang="en-US" sz="2400" u="sng" dirty="0"/>
              <a:t>Management Controls</a:t>
            </a:r>
            <a:endParaRPr lang="en-US" sz="2400" u="sng" dirty="0" smtClean="0"/>
          </a:p>
          <a:p>
            <a:pPr lvl="1"/>
            <a:r>
              <a:rPr lang="en-US" sz="2000" dirty="0" smtClean="0"/>
              <a:t>Cyber Security Awareness (CIP-004)</a:t>
            </a:r>
          </a:p>
          <a:p>
            <a:pPr lvl="1"/>
            <a:r>
              <a:rPr lang="en-US" sz="2000" dirty="0" smtClean="0"/>
              <a:t>Physical Security Controls (CIP-006)</a:t>
            </a:r>
          </a:p>
          <a:p>
            <a:pPr lvl="1"/>
            <a:r>
              <a:rPr lang="en-US" sz="2000" dirty="0" smtClean="0"/>
              <a:t>Electronic Access Controls (CIP-005)</a:t>
            </a:r>
          </a:p>
          <a:p>
            <a:pPr lvl="1"/>
            <a:r>
              <a:rPr lang="en-US" sz="2000" dirty="0" smtClean="0"/>
              <a:t>Cyber Security Incident Response (CIP-008)</a:t>
            </a:r>
            <a:endParaRPr lang="en-US" sz="2000" dirty="0"/>
          </a:p>
          <a:p>
            <a:r>
              <a:rPr lang="en-US" sz="2400" u="sng" dirty="0" smtClean="0"/>
              <a:t>CIP-004-6: Personnel and Training</a:t>
            </a:r>
          </a:p>
          <a:p>
            <a:pPr lvl="1"/>
            <a:r>
              <a:rPr lang="en-US" sz="2000" dirty="0" smtClean="0"/>
              <a:t>Security Awareness</a:t>
            </a:r>
          </a:p>
          <a:p>
            <a:pPr lvl="1"/>
            <a:r>
              <a:rPr lang="en-US" sz="2000" dirty="0" smtClean="0"/>
              <a:t>Training Program</a:t>
            </a:r>
          </a:p>
          <a:p>
            <a:pPr lvl="1"/>
            <a:r>
              <a:rPr lang="en-US" sz="2000" dirty="0" smtClean="0"/>
              <a:t>Personnel Risk Assessment</a:t>
            </a:r>
          </a:p>
          <a:p>
            <a:pPr lvl="1"/>
            <a:r>
              <a:rPr lang="en-US" sz="2000" dirty="0" smtClean="0"/>
              <a:t>Access Management Program</a:t>
            </a:r>
          </a:p>
          <a:p>
            <a:pPr lvl="1"/>
            <a:r>
              <a:rPr lang="en-US" sz="2000" dirty="0" smtClean="0"/>
              <a:t>Access Revocation Program</a:t>
            </a:r>
          </a:p>
          <a:p>
            <a:r>
              <a:rPr lang="en-US" sz="2400" u="sng" dirty="0"/>
              <a:t>CIP-005-5: Electronic Security Perimeter</a:t>
            </a:r>
          </a:p>
          <a:p>
            <a:pPr lvl="1"/>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2452911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pPr algn="ctr"/>
            <a:r>
              <a:rPr lang="en-US" b="1" dirty="0" smtClean="0">
                <a:solidFill>
                  <a:schemeClr val="accent1"/>
                </a:solidFill>
              </a:rPr>
              <a:t>Objectives</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r>
              <a:rPr lang="en-US" sz="2800" dirty="0"/>
              <a:t>Identify the NERC CIP standards associated with Physical and Cyber </a:t>
            </a:r>
            <a:r>
              <a:rPr lang="en-US" sz="2800" dirty="0" smtClean="0"/>
              <a:t>Security.</a:t>
            </a:r>
            <a:endParaRPr lang="en-US" sz="2800" dirty="0"/>
          </a:p>
          <a:p>
            <a:r>
              <a:rPr lang="en-US" sz="2800" dirty="0" smtClean="0"/>
              <a:t>Complete </a:t>
            </a:r>
            <a:r>
              <a:rPr lang="en-US" sz="2800" dirty="0"/>
              <a:t>OE-417 form for either Physical or Cyber attack</a:t>
            </a:r>
            <a:r>
              <a:rPr lang="en-US" sz="2800" dirty="0" smtClean="0"/>
              <a:t>.</a:t>
            </a:r>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190927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CIP Standards</a:t>
            </a:r>
            <a:endParaRPr lang="en-US" sz="2600" dirty="0"/>
          </a:p>
        </p:txBody>
      </p:sp>
      <p:sp>
        <p:nvSpPr>
          <p:cNvPr id="3" name="Content Placeholder 2"/>
          <p:cNvSpPr>
            <a:spLocks noGrp="1"/>
          </p:cNvSpPr>
          <p:nvPr>
            <p:ph idx="1"/>
          </p:nvPr>
        </p:nvSpPr>
        <p:spPr/>
        <p:txBody>
          <a:bodyPr/>
          <a:lstStyle/>
          <a:p>
            <a:r>
              <a:rPr lang="en-US" u="sng" dirty="0"/>
              <a:t>CIP-006-6: Physical Security of BES Cyber </a:t>
            </a:r>
            <a:r>
              <a:rPr lang="en-US" u="sng" dirty="0" smtClean="0"/>
              <a:t>Systems</a:t>
            </a:r>
          </a:p>
          <a:p>
            <a:pPr lvl="1"/>
            <a:r>
              <a:rPr lang="en-US" dirty="0" smtClean="0"/>
              <a:t>Physical Access Control</a:t>
            </a:r>
          </a:p>
          <a:p>
            <a:pPr lvl="1"/>
            <a:r>
              <a:rPr lang="en-US" dirty="0" smtClean="0"/>
              <a:t>Visitor Logging</a:t>
            </a:r>
          </a:p>
          <a:p>
            <a:pPr lvl="1"/>
            <a:r>
              <a:rPr lang="en-US" dirty="0" smtClean="0"/>
              <a:t>Testing</a:t>
            </a:r>
          </a:p>
          <a:p>
            <a:r>
              <a:rPr lang="en-US" u="sng" dirty="0" smtClean="0"/>
              <a:t>CIP-07-06: Systems Security Management</a:t>
            </a:r>
          </a:p>
          <a:p>
            <a:pPr lvl="1"/>
            <a:r>
              <a:rPr lang="en-US" dirty="0" smtClean="0"/>
              <a:t>Ports and Services</a:t>
            </a:r>
          </a:p>
          <a:p>
            <a:pPr lvl="1"/>
            <a:r>
              <a:rPr lang="en-US" dirty="0" smtClean="0"/>
              <a:t>Security Patch Management</a:t>
            </a:r>
          </a:p>
          <a:p>
            <a:pPr lvl="1"/>
            <a:r>
              <a:rPr lang="en-US" dirty="0" smtClean="0"/>
              <a:t>Malicious Code Prevention</a:t>
            </a:r>
          </a:p>
          <a:p>
            <a:pPr lvl="1"/>
            <a:r>
              <a:rPr lang="en-US" dirty="0" smtClean="0"/>
              <a:t>Security Event Monitoring</a:t>
            </a:r>
          </a:p>
          <a:p>
            <a:pPr lvl="1"/>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1082256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CIP Standards</a:t>
            </a:r>
          </a:p>
        </p:txBody>
      </p:sp>
      <p:sp>
        <p:nvSpPr>
          <p:cNvPr id="3" name="Content Placeholder 2"/>
          <p:cNvSpPr>
            <a:spLocks noGrp="1"/>
          </p:cNvSpPr>
          <p:nvPr>
            <p:ph idx="1"/>
          </p:nvPr>
        </p:nvSpPr>
        <p:spPr/>
        <p:txBody>
          <a:bodyPr/>
          <a:lstStyle/>
          <a:p>
            <a:r>
              <a:rPr lang="en-US" sz="2400" u="sng" dirty="0" smtClean="0"/>
              <a:t>CIP-008-5: Cyber Security Incident Reporting and Response Planning</a:t>
            </a:r>
          </a:p>
          <a:p>
            <a:pPr lvl="1"/>
            <a:r>
              <a:rPr lang="en-US" sz="2200" dirty="0" smtClean="0"/>
              <a:t>Cyber Security Incident Response Plan</a:t>
            </a:r>
          </a:p>
          <a:p>
            <a:pPr lvl="1"/>
            <a:r>
              <a:rPr lang="en-US" sz="2200" dirty="0" smtClean="0"/>
              <a:t>Incident Response Plan Testing</a:t>
            </a:r>
          </a:p>
          <a:p>
            <a:pPr lvl="1"/>
            <a:r>
              <a:rPr lang="en-US" sz="2200" dirty="0" smtClean="0"/>
              <a:t>Maintain Incident Response Plan</a:t>
            </a:r>
          </a:p>
          <a:p>
            <a:r>
              <a:rPr lang="en-US" sz="2400" dirty="0" smtClean="0"/>
              <a:t>Reportable </a:t>
            </a:r>
            <a:r>
              <a:rPr lang="en-US" sz="2400" dirty="0"/>
              <a:t>Cyber Security </a:t>
            </a:r>
            <a:r>
              <a:rPr lang="en-US" sz="2400" dirty="0" smtClean="0"/>
              <a:t>Incident: Compromised </a:t>
            </a:r>
            <a:r>
              <a:rPr lang="en-US" sz="2400" dirty="0"/>
              <a:t>or disrupted one or more reliability tasks of a functional </a:t>
            </a:r>
            <a:r>
              <a:rPr lang="en-US" sz="2400" dirty="0" smtClean="0"/>
              <a:t>entity</a:t>
            </a:r>
          </a:p>
          <a:p>
            <a:pPr lvl="1"/>
            <a:r>
              <a:rPr lang="en-US" sz="2200" dirty="0" smtClean="0"/>
              <a:t>Preliminary </a:t>
            </a:r>
            <a:r>
              <a:rPr lang="en-US" sz="2200" dirty="0"/>
              <a:t>notice to the ES-ISAC within one hour after determining that a Cyber Security Incident is </a:t>
            </a:r>
            <a:r>
              <a:rPr lang="en-US" sz="2200" dirty="0" smtClean="0"/>
              <a:t>reportable</a:t>
            </a:r>
          </a:p>
          <a:p>
            <a:pPr lvl="1"/>
            <a:r>
              <a:rPr lang="en-US" sz="2200" dirty="0" smtClean="0"/>
              <a:t>What other reporting is required?</a:t>
            </a:r>
          </a:p>
          <a:p>
            <a:pPr lvl="1"/>
            <a:r>
              <a:rPr lang="en-US" sz="2200" dirty="0" smtClean="0"/>
              <a:t>EOP-004-02</a:t>
            </a:r>
            <a:r>
              <a:rPr lang="en-US" dirty="0" smtClean="0"/>
              <a: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79056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CIP Standards</a:t>
            </a:r>
          </a:p>
        </p:txBody>
      </p:sp>
      <p:sp>
        <p:nvSpPr>
          <p:cNvPr id="3" name="Content Placeholder 2"/>
          <p:cNvSpPr>
            <a:spLocks noGrp="1"/>
          </p:cNvSpPr>
          <p:nvPr>
            <p:ph idx="1"/>
          </p:nvPr>
        </p:nvSpPr>
        <p:spPr/>
        <p:txBody>
          <a:bodyPr/>
          <a:lstStyle/>
          <a:p>
            <a:r>
              <a:rPr lang="en-US" sz="2400" u="sng" dirty="0" smtClean="0"/>
              <a:t>CIP-009-6: Recovery Plans for BES Cyber Systems</a:t>
            </a:r>
          </a:p>
          <a:p>
            <a:pPr lvl="1"/>
            <a:r>
              <a:rPr lang="en-US" sz="2000" dirty="0" smtClean="0"/>
              <a:t>Have Recovery Plan</a:t>
            </a:r>
          </a:p>
          <a:p>
            <a:pPr lvl="1"/>
            <a:r>
              <a:rPr lang="en-US" sz="2000" dirty="0" smtClean="0"/>
              <a:t>Implement Recovery Plan</a:t>
            </a:r>
          </a:p>
          <a:p>
            <a:pPr lvl="1"/>
            <a:r>
              <a:rPr lang="en-US" sz="2000" dirty="0" smtClean="0"/>
              <a:t>Maintain Recovery Plan</a:t>
            </a:r>
          </a:p>
          <a:p>
            <a:r>
              <a:rPr lang="en-US" sz="2400" u="sng" dirty="0" smtClean="0"/>
              <a:t>CIP-010-2: Configuration Change Management and Vulnerability Assessments</a:t>
            </a:r>
          </a:p>
          <a:p>
            <a:pPr lvl="1"/>
            <a:r>
              <a:rPr lang="en-US" sz="2000" dirty="0"/>
              <a:t>Configuration Change Management</a:t>
            </a:r>
          </a:p>
          <a:p>
            <a:pPr lvl="1"/>
            <a:r>
              <a:rPr lang="en-US" sz="2000" dirty="0"/>
              <a:t>Configuration Monitoring</a:t>
            </a:r>
          </a:p>
          <a:p>
            <a:pPr lvl="1"/>
            <a:r>
              <a:rPr lang="en-US" sz="2000" dirty="0"/>
              <a:t>Vulnerability Assessments</a:t>
            </a:r>
          </a:p>
          <a:p>
            <a:pPr lvl="1"/>
            <a:r>
              <a:rPr lang="en-US" sz="2000" dirty="0"/>
              <a:t>Transient Cyber Assets and Removable Media</a:t>
            </a:r>
          </a:p>
          <a:p>
            <a:r>
              <a:rPr lang="en-US" sz="2400" u="sng" dirty="0" smtClean="0"/>
              <a:t>CIP-011-2: Information Protection</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1324643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NERC </a:t>
            </a:r>
            <a:r>
              <a:rPr lang="en-US" dirty="0">
                <a:solidFill>
                  <a:srgbClr val="FF0000"/>
                </a:solidFill>
              </a:rPr>
              <a:t>EOP-004-02</a:t>
            </a:r>
            <a:r>
              <a:rPr lang="en-US" dirty="0"/>
              <a:t>: Event Reporting</a:t>
            </a:r>
          </a:p>
        </p:txBody>
      </p:sp>
      <p:sp>
        <p:nvSpPr>
          <p:cNvPr id="3" name="Content Placeholder 2"/>
          <p:cNvSpPr>
            <a:spLocks noGrp="1"/>
          </p:cNvSpPr>
          <p:nvPr>
            <p:ph idx="1"/>
          </p:nvPr>
        </p:nvSpPr>
        <p:spPr/>
        <p:txBody>
          <a:bodyPr/>
          <a:lstStyle/>
          <a:p>
            <a:r>
              <a:rPr lang="en-US" dirty="0" smtClean="0"/>
              <a:t>Combined EOP-004-1 and CIP-001-2a into a single reporting standard</a:t>
            </a:r>
          </a:p>
          <a:p>
            <a:r>
              <a:rPr lang="en-US" dirty="0" smtClean="0"/>
              <a:t>Uses a “results-based” approach with clear criteria for reporting</a:t>
            </a:r>
          </a:p>
          <a:p>
            <a:r>
              <a:rPr lang="en-US" dirty="0" smtClean="0"/>
              <a:t>“Sabotage” is no longer defined due to the term being deemed “inherently subjective”</a:t>
            </a:r>
          </a:p>
          <a:p>
            <a:r>
              <a:rPr lang="en-US" dirty="0" smtClean="0"/>
              <a:t>Single source of guidance for reporting Physical and Cyber security events</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1045744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NERC EOP-004-02: Event Reporting</a:t>
            </a:r>
            <a:endParaRPr lang="en-US" dirty="0"/>
          </a:p>
        </p:txBody>
      </p:sp>
      <p:sp>
        <p:nvSpPr>
          <p:cNvPr id="3" name="Content Placeholder 2"/>
          <p:cNvSpPr>
            <a:spLocks noGrp="1"/>
          </p:cNvSpPr>
          <p:nvPr>
            <p:ph idx="1"/>
          </p:nvPr>
        </p:nvSpPr>
        <p:spPr/>
        <p:txBody>
          <a:bodyPr/>
          <a:lstStyle/>
          <a:p>
            <a:r>
              <a:rPr lang="en-US" dirty="0" smtClean="0"/>
              <a:t>Each Responsible Entity shall:</a:t>
            </a:r>
          </a:p>
          <a:p>
            <a:pPr lvl="1"/>
            <a:r>
              <a:rPr lang="en-US" dirty="0" smtClean="0"/>
              <a:t>R1. have an event reporting Operating Plan</a:t>
            </a:r>
          </a:p>
          <a:p>
            <a:pPr lvl="1"/>
            <a:r>
              <a:rPr lang="en-US" dirty="0" smtClean="0"/>
              <a:t>R2. report events per their Operating Plan within 24 hours of recognition of meeting an event type threshold</a:t>
            </a:r>
            <a:endParaRPr lang="en-US" dirty="0"/>
          </a:p>
          <a:p>
            <a:r>
              <a:rPr lang="en-US" dirty="0" smtClean="0"/>
              <a:t>Entities must:</a:t>
            </a:r>
          </a:p>
          <a:p>
            <a:pPr lvl="1"/>
            <a:r>
              <a:rPr lang="en-US" dirty="0" smtClean="0"/>
              <a:t>Have a plan</a:t>
            </a:r>
          </a:p>
          <a:p>
            <a:pPr lvl="1"/>
            <a:r>
              <a:rPr lang="en-US" dirty="0" smtClean="0"/>
              <a:t>Recognize they are in an event</a:t>
            </a:r>
          </a:p>
          <a:p>
            <a:pPr lvl="1"/>
            <a:r>
              <a:rPr lang="en-US" dirty="0" smtClean="0"/>
              <a:t>Report within 24 hours</a:t>
            </a:r>
          </a:p>
          <a:p>
            <a:pPr lvl="2"/>
            <a:r>
              <a:rPr lang="en-US" dirty="0" smtClean="0"/>
              <a:t>EOP-004-2 attachment or</a:t>
            </a:r>
          </a:p>
          <a:p>
            <a:pPr lvl="2"/>
            <a:r>
              <a:rPr lang="en-US" dirty="0" smtClean="0"/>
              <a:t>DOE-OE-417 </a:t>
            </a:r>
          </a:p>
          <a:p>
            <a:pPr marL="0" indent="0" algn="ctr">
              <a:buNone/>
            </a:pPr>
            <a:r>
              <a:rPr lang="en-US" sz="2200" dirty="0" smtClean="0">
                <a:hlinkClick r:id="rId3"/>
              </a:rPr>
              <a:t>https</a:t>
            </a:r>
            <a:r>
              <a:rPr lang="en-US" sz="2200" dirty="0">
                <a:hlinkClick r:id="rId3"/>
              </a:rPr>
              <a:t>://</a:t>
            </a:r>
            <a:r>
              <a:rPr lang="en-US" sz="2200" dirty="0" smtClean="0">
                <a:hlinkClick r:id="rId3"/>
              </a:rPr>
              <a:t>www.oe.netl.doe.gov/docs/OE417_Form_03312018.pdf</a:t>
            </a:r>
            <a:r>
              <a:rPr lang="en-US" sz="2200" dirty="0" smtClean="0"/>
              <a:t> </a:t>
            </a: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614497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OE-417</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6" name="Content Placeholder 5"/>
          <p:cNvPicPr>
            <a:picLocks noGrp="1" noChangeAspect="1"/>
          </p:cNvPicPr>
          <p:nvPr>
            <p:ph idx="1"/>
          </p:nvPr>
        </p:nvPicPr>
        <p:blipFill rotWithShape="1">
          <a:blip r:embed="rId3"/>
          <a:srcRect l="8890" t="15080" r="7976" b="6503"/>
          <a:stretch/>
        </p:blipFill>
        <p:spPr>
          <a:xfrm>
            <a:off x="304800" y="914400"/>
            <a:ext cx="8667750" cy="4953000"/>
          </a:xfrm>
          <a:prstGeom prst="rect">
            <a:avLst/>
          </a:prstGeom>
        </p:spPr>
      </p:pic>
      <p:sp>
        <p:nvSpPr>
          <p:cNvPr id="7" name="Rectangle 6"/>
          <p:cNvSpPr/>
          <p:nvPr/>
        </p:nvSpPr>
        <p:spPr>
          <a:xfrm>
            <a:off x="2133600" y="2362200"/>
            <a:ext cx="683895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33600" y="5257800"/>
            <a:ext cx="683895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46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OE-417</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7" name="Content Placeholder 6"/>
          <p:cNvPicPr>
            <a:picLocks noGrp="1" noChangeAspect="1"/>
          </p:cNvPicPr>
          <p:nvPr>
            <p:ph idx="1"/>
          </p:nvPr>
        </p:nvPicPr>
        <p:blipFill rotWithShape="1">
          <a:blip r:embed="rId2"/>
          <a:srcRect l="8929" t="27654" r="7143" b="17098"/>
          <a:stretch/>
        </p:blipFill>
        <p:spPr>
          <a:xfrm>
            <a:off x="312422" y="777369"/>
            <a:ext cx="8595356" cy="3200400"/>
          </a:xfrm>
          <a:prstGeom prst="rect">
            <a:avLst/>
          </a:prstGeom>
        </p:spPr>
      </p:pic>
      <p:pic>
        <p:nvPicPr>
          <p:cNvPr id="8" name="Picture 7"/>
          <p:cNvPicPr>
            <a:picLocks noChangeAspect="1"/>
          </p:cNvPicPr>
          <p:nvPr/>
        </p:nvPicPr>
        <p:blipFill rotWithShape="1">
          <a:blip r:embed="rId3"/>
          <a:srcRect l="8580" t="15254" r="7591" b="49880"/>
          <a:stretch/>
        </p:blipFill>
        <p:spPr>
          <a:xfrm>
            <a:off x="329987" y="4051454"/>
            <a:ext cx="8509214" cy="2144053"/>
          </a:xfrm>
          <a:prstGeom prst="rect">
            <a:avLst/>
          </a:prstGeom>
        </p:spPr>
      </p:pic>
    </p:spTree>
    <p:extLst>
      <p:ext uri="{BB962C8B-B14F-4D97-AF65-F5344CB8AC3E}">
        <p14:creationId xmlns:p14="http://schemas.microsoft.com/office/powerpoint/2010/main" val="1327831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OE-417</a:t>
            </a:r>
            <a:endParaRPr lang="en-US" dirty="0"/>
          </a:p>
        </p:txBody>
      </p:sp>
      <p:pic>
        <p:nvPicPr>
          <p:cNvPr id="7" name="Content Placeholder 6"/>
          <p:cNvPicPr>
            <a:picLocks noGrp="1" noChangeAspect="1"/>
          </p:cNvPicPr>
          <p:nvPr>
            <p:ph idx="1"/>
          </p:nvPr>
        </p:nvPicPr>
        <p:blipFill rotWithShape="1">
          <a:blip r:embed="rId2"/>
          <a:srcRect l="18939" t="16588" r="18025" b="11239"/>
          <a:stretch/>
        </p:blipFill>
        <p:spPr>
          <a:xfrm>
            <a:off x="717115" y="838200"/>
            <a:ext cx="7785969" cy="5400473"/>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144597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OE-417</a:t>
            </a:r>
            <a:endParaRPr lang="en-US" dirty="0"/>
          </a:p>
        </p:txBody>
      </p:sp>
      <p:pic>
        <p:nvPicPr>
          <p:cNvPr id="5" name="Content Placeholder 4"/>
          <p:cNvPicPr>
            <a:picLocks noGrp="1" noChangeAspect="1"/>
          </p:cNvPicPr>
          <p:nvPr>
            <p:ph idx="1"/>
          </p:nvPr>
        </p:nvPicPr>
        <p:blipFill rotWithShape="1">
          <a:blip r:embed="rId2"/>
          <a:srcRect l="18939" t="15080" r="18025" b="38172"/>
          <a:stretch/>
        </p:blipFill>
        <p:spPr>
          <a:xfrm>
            <a:off x="454744" y="1033670"/>
            <a:ext cx="8384456" cy="3766929"/>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spTree>
    <p:extLst>
      <p:ext uri="{BB962C8B-B14F-4D97-AF65-F5344CB8AC3E}">
        <p14:creationId xmlns:p14="http://schemas.microsoft.com/office/powerpoint/2010/main" val="2378558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OE-417</a:t>
            </a:r>
            <a:endParaRPr lang="en-US" b="1" dirty="0">
              <a:solidFill>
                <a:schemeClr val="accent1"/>
              </a:solidFill>
            </a:endParaRPr>
          </a:p>
        </p:txBody>
      </p:sp>
      <p:sp>
        <p:nvSpPr>
          <p:cNvPr id="3" name="Content Placeholder 2"/>
          <p:cNvSpPr>
            <a:spLocks noGrp="1"/>
          </p:cNvSpPr>
          <p:nvPr>
            <p:ph idx="1"/>
          </p:nvPr>
        </p:nvSpPr>
        <p:spPr>
          <a:xfrm>
            <a:off x="304800" y="685800"/>
            <a:ext cx="8534400" cy="5875338"/>
          </a:xfrm>
        </p:spPr>
        <p:txBody>
          <a:bodyPr/>
          <a:lstStyle/>
          <a:p>
            <a:r>
              <a:rPr lang="en-US" sz="2400" b="1" dirty="0">
                <a:solidFill>
                  <a:srgbClr val="000000"/>
                </a:solidFill>
                <a:latin typeface="Arial" panose="020B0604020202020204" pitchFamily="34" charset="0"/>
              </a:rPr>
              <a:t>Physical </a:t>
            </a:r>
            <a:r>
              <a:rPr lang="en-US" sz="2400" b="1" dirty="0" smtClean="0">
                <a:solidFill>
                  <a:srgbClr val="000000"/>
                </a:solidFill>
                <a:latin typeface="Arial" panose="020B0604020202020204" pitchFamily="34" charset="0"/>
              </a:rPr>
              <a:t>Attack Definition: </a:t>
            </a:r>
            <a:r>
              <a:rPr lang="en-US" sz="2400" dirty="0" smtClean="0"/>
              <a:t>An </a:t>
            </a:r>
            <a:r>
              <a:rPr lang="en-US" sz="2400" dirty="0"/>
              <a:t>actual attack or reason to suspect that the disruption was intentionally caused </a:t>
            </a:r>
            <a:r>
              <a:rPr lang="en-US" sz="2400" dirty="0" smtClean="0"/>
              <a:t>which causes disruption </a:t>
            </a:r>
            <a:r>
              <a:rPr lang="en-US" sz="2400" dirty="0"/>
              <a:t>of the system </a:t>
            </a:r>
            <a:r>
              <a:rPr lang="en-US" sz="2400" dirty="0" smtClean="0"/>
              <a:t>by physical means such </a:t>
            </a:r>
            <a:r>
              <a:rPr lang="en-US" sz="2400" dirty="0"/>
              <a:t>as destruction of property or an attack on any security system. </a:t>
            </a:r>
            <a:endParaRPr lang="en-US" sz="2400" b="1" dirty="0" smtClean="0">
              <a:solidFill>
                <a:srgbClr val="000000"/>
              </a:solidFill>
              <a:latin typeface="Arial" panose="020B0604020202020204" pitchFamily="34" charset="0"/>
            </a:endParaRPr>
          </a:p>
          <a:p>
            <a:pPr>
              <a:spcBef>
                <a:spcPts val="0"/>
              </a:spcBef>
            </a:pPr>
            <a:endParaRPr lang="en-US" sz="1000" b="1" dirty="0">
              <a:solidFill>
                <a:srgbClr val="000000"/>
              </a:solidFill>
              <a:latin typeface="Arial" panose="020B0604020202020204" pitchFamily="34" charset="0"/>
            </a:endParaRPr>
          </a:p>
          <a:p>
            <a:pPr>
              <a:spcBef>
                <a:spcPts val="0"/>
              </a:spcBef>
            </a:pPr>
            <a:r>
              <a:rPr lang="en-US" sz="2400" b="1" dirty="0" smtClean="0">
                <a:solidFill>
                  <a:srgbClr val="000000"/>
                </a:solidFill>
                <a:latin typeface="Arial" panose="020B0604020202020204" pitchFamily="34" charset="0"/>
              </a:rPr>
              <a:t>Physical Attack (Emergency Alert)</a:t>
            </a:r>
            <a:r>
              <a:rPr lang="en-US" sz="2400" dirty="0" smtClean="0">
                <a:solidFill>
                  <a:srgbClr val="000000"/>
                </a:solidFill>
                <a:latin typeface="Arial" panose="020B0604020202020204" pitchFamily="34" charset="0"/>
              </a:rPr>
              <a:t>: </a:t>
            </a:r>
            <a:r>
              <a:rPr lang="en-US" sz="2400" dirty="0"/>
              <a:t>If </a:t>
            </a:r>
            <a:r>
              <a:rPr lang="en-US" sz="2400" dirty="0" smtClean="0"/>
              <a:t>the event causes </a:t>
            </a:r>
            <a:r>
              <a:rPr lang="en-US" sz="2400" dirty="0"/>
              <a:t>major interruption or major negative impact on critical infrastructure facilities or to </a:t>
            </a:r>
            <a:r>
              <a:rPr lang="en-US" sz="2400" dirty="0" smtClean="0"/>
              <a:t>operations </a:t>
            </a:r>
            <a:r>
              <a:rPr lang="en-US" sz="2400" dirty="0" smtClean="0">
                <a:latin typeface="Arial" panose="020B0604020202020204" pitchFamily="34" charset="0"/>
              </a:rPr>
              <a:t>or </a:t>
            </a:r>
            <a:r>
              <a:rPr lang="en-US" sz="2400" dirty="0">
                <a:latin typeface="Arial" panose="020B0604020202020204" pitchFamily="34" charset="0"/>
              </a:rPr>
              <a:t>had the intent to harm the national security of the United States. </a:t>
            </a:r>
            <a:endParaRPr lang="en-US" sz="2400" dirty="0" smtClean="0">
              <a:latin typeface="Arial" panose="020B0604020202020204" pitchFamily="34" charset="0"/>
            </a:endParaRPr>
          </a:p>
          <a:p>
            <a:pPr>
              <a:spcBef>
                <a:spcPts val="0"/>
              </a:spcBef>
            </a:pPr>
            <a:endParaRPr lang="en-US" sz="1000" dirty="0" smtClean="0">
              <a:latin typeface="Arial" panose="020B0604020202020204" pitchFamily="34" charset="0"/>
            </a:endParaRPr>
          </a:p>
          <a:p>
            <a:r>
              <a:rPr lang="en-US" sz="2400" b="1" dirty="0" smtClean="0">
                <a:solidFill>
                  <a:schemeClr val="tx1"/>
                </a:solidFill>
              </a:rPr>
              <a:t>Physical Attack (Normal Alert)</a:t>
            </a:r>
            <a:r>
              <a:rPr lang="en-US" sz="2400" dirty="0" smtClean="0">
                <a:solidFill>
                  <a:schemeClr val="tx1"/>
                </a:solidFill>
              </a:rPr>
              <a:t>:</a:t>
            </a:r>
            <a:r>
              <a:rPr lang="en-US" sz="2400" dirty="0" smtClean="0"/>
              <a:t> </a:t>
            </a:r>
            <a:r>
              <a:rPr lang="en-US" sz="2400" dirty="0"/>
              <a:t>Physical attack which targets any security system or could impact electric power system </a:t>
            </a:r>
            <a:r>
              <a:rPr lang="en-US" sz="2400" dirty="0" smtClean="0"/>
              <a:t>reliability. If </a:t>
            </a:r>
            <a:r>
              <a:rPr lang="en-US" sz="2400" dirty="0"/>
              <a:t>any component of any physical security system is damaged by an attack or is suspected to have been altered or vandalism which targets components of any security systems. 		</a:t>
            </a:r>
          </a:p>
          <a:p>
            <a:endParaRPr lang="en-US" sz="2000" dirty="0" smtClean="0">
              <a:latin typeface="Arial" panose="020B0604020202020204" pitchFamily="34" charset="0"/>
            </a:endParaRPr>
          </a:p>
          <a:p>
            <a:pPr>
              <a:lnSpc>
                <a:spcPct val="150000"/>
              </a:lnSpc>
            </a:pPr>
            <a:endParaRPr lang="en-US" sz="2000" dirty="0" smtClean="0">
              <a:latin typeface="Arial" panose="020B0604020202020204" pitchFamily="34" charset="0"/>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spTree>
    <p:extLst>
      <p:ext uri="{BB962C8B-B14F-4D97-AF65-F5344CB8AC3E}">
        <p14:creationId xmlns:p14="http://schemas.microsoft.com/office/powerpoint/2010/main" val="2282969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Resisting Failure and Rapid Recovery</a:t>
            </a:r>
            <a:endParaRPr lang="en-US" dirty="0"/>
          </a:p>
        </p:txBody>
      </p:sp>
      <p:sp>
        <p:nvSpPr>
          <p:cNvPr id="3" name="Content Placeholder 2"/>
          <p:cNvSpPr>
            <a:spLocks noGrp="1"/>
          </p:cNvSpPr>
          <p:nvPr>
            <p:ph idx="1"/>
          </p:nvPr>
        </p:nvSpPr>
        <p:spPr/>
        <p:txBody>
          <a:bodyPr/>
          <a:lstStyle/>
          <a:p>
            <a:r>
              <a:rPr lang="en-US" dirty="0" smtClean="0"/>
              <a:t>“Reports that say that something hasn’t happened are always interesting to me, because as we know, there are known knowns; there are things we know we know.</a:t>
            </a:r>
          </a:p>
          <a:p>
            <a:r>
              <a:rPr lang="en-US" dirty="0" smtClean="0"/>
              <a:t>We also know there are known unknowns; that is to say we know there are some things we do not know.</a:t>
            </a:r>
          </a:p>
          <a:p>
            <a:r>
              <a:rPr lang="en-US" dirty="0" smtClean="0"/>
              <a:t>But there are also unknown unknowns – the ones we don’t know we don’t know…</a:t>
            </a:r>
          </a:p>
          <a:p>
            <a:r>
              <a:rPr lang="en-US" dirty="0" smtClean="0"/>
              <a:t>It is the latter category that tends to be the difficult one.” – Donald Rumsfeld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166634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OE-417</a:t>
            </a:r>
            <a:endParaRPr lang="en-US" b="1" dirty="0">
              <a:solidFill>
                <a:schemeClr val="accent1"/>
              </a:solidFill>
            </a:endParaRPr>
          </a:p>
        </p:txBody>
      </p:sp>
      <p:sp>
        <p:nvSpPr>
          <p:cNvPr id="3" name="Content Placeholder 2"/>
          <p:cNvSpPr>
            <a:spLocks noGrp="1"/>
          </p:cNvSpPr>
          <p:nvPr>
            <p:ph idx="1"/>
          </p:nvPr>
        </p:nvSpPr>
        <p:spPr>
          <a:xfrm>
            <a:off x="304107" y="914400"/>
            <a:ext cx="8534400" cy="4876800"/>
          </a:xfrm>
        </p:spPr>
        <p:txBody>
          <a:bodyPr/>
          <a:lstStyle/>
          <a:p>
            <a:pPr>
              <a:spcBef>
                <a:spcPts val="0"/>
              </a:spcBef>
            </a:pPr>
            <a:r>
              <a:rPr lang="en-US" sz="2400" b="1" dirty="0" smtClean="0">
                <a:solidFill>
                  <a:schemeClr val="tx1"/>
                </a:solidFill>
              </a:rPr>
              <a:t>Cyber Event Definition: </a:t>
            </a:r>
            <a:r>
              <a:rPr lang="en-US" sz="2400" dirty="0"/>
              <a:t>A disruption on the electrical system and/or communication system(s) caused by unauthorized access to computer software and communications systems or networks including hardware, software, and </a:t>
            </a:r>
            <a:r>
              <a:rPr lang="en-US" sz="2400" dirty="0" smtClean="0"/>
              <a:t>data.</a:t>
            </a:r>
          </a:p>
          <a:p>
            <a:pPr>
              <a:spcBef>
                <a:spcPts val="0"/>
              </a:spcBef>
            </a:pPr>
            <a:endParaRPr lang="en-US" sz="2400" b="1" dirty="0" smtClean="0">
              <a:solidFill>
                <a:schemeClr val="tx1"/>
              </a:solidFill>
            </a:endParaRPr>
          </a:p>
          <a:p>
            <a:pPr>
              <a:spcBef>
                <a:spcPts val="0"/>
              </a:spcBef>
            </a:pPr>
            <a:r>
              <a:rPr lang="en-US" sz="2400" b="1" dirty="0" smtClean="0">
                <a:solidFill>
                  <a:schemeClr val="tx1"/>
                </a:solidFill>
              </a:rPr>
              <a:t>Cyber Event (Emergency Alert)</a:t>
            </a:r>
            <a:r>
              <a:rPr lang="en-US" sz="2400" dirty="0" smtClean="0">
                <a:solidFill>
                  <a:schemeClr val="tx1"/>
                </a:solidFill>
              </a:rPr>
              <a:t>:</a:t>
            </a:r>
            <a:r>
              <a:rPr lang="en-US" sz="2400" dirty="0"/>
              <a:t> </a:t>
            </a:r>
            <a:r>
              <a:rPr lang="en-US" sz="2400" dirty="0" smtClean="0"/>
              <a:t>An event that causes </a:t>
            </a:r>
            <a:r>
              <a:rPr lang="en-US" sz="2400" dirty="0"/>
              <a:t>interruptions of electrical system operations 	</a:t>
            </a:r>
            <a:endParaRPr lang="en-US" sz="2400" dirty="0" smtClean="0"/>
          </a:p>
          <a:p>
            <a:pPr marL="0" indent="0">
              <a:spcBef>
                <a:spcPts val="0"/>
              </a:spcBef>
              <a:buNone/>
            </a:pPr>
            <a:endParaRPr lang="en-US" sz="2400" dirty="0" smtClean="0"/>
          </a:p>
          <a:p>
            <a:pPr>
              <a:spcBef>
                <a:spcPts val="0"/>
              </a:spcBef>
            </a:pPr>
            <a:r>
              <a:rPr lang="en-US" sz="2400" b="1" dirty="0">
                <a:solidFill>
                  <a:schemeClr val="tx1"/>
                </a:solidFill>
              </a:rPr>
              <a:t>Cyber </a:t>
            </a:r>
            <a:r>
              <a:rPr lang="en-US" sz="2400" b="1" dirty="0" smtClean="0">
                <a:solidFill>
                  <a:schemeClr val="tx1"/>
                </a:solidFill>
              </a:rPr>
              <a:t>Event (Normal Alert)</a:t>
            </a:r>
            <a:r>
              <a:rPr lang="en-US" sz="2400" dirty="0" smtClean="0">
                <a:solidFill>
                  <a:schemeClr val="tx1"/>
                </a:solidFill>
              </a:rPr>
              <a:t>:</a:t>
            </a:r>
            <a:r>
              <a:rPr lang="en-US" sz="2400" dirty="0" smtClean="0"/>
              <a:t> </a:t>
            </a:r>
            <a:r>
              <a:rPr lang="en-US" sz="2400" dirty="0"/>
              <a:t>Cyber event which could impact electric power system reliability </a:t>
            </a:r>
            <a:r>
              <a:rPr lang="en-US" sz="2400" dirty="0" smtClean="0"/>
              <a:t>and the </a:t>
            </a:r>
            <a:r>
              <a:rPr lang="en-US" sz="2400" dirty="0"/>
              <a:t>attempt occurred or was mitigated before causing an interruption or </a:t>
            </a:r>
            <a:r>
              <a:rPr lang="en-US" sz="2400" dirty="0" smtClean="0"/>
              <a:t>impact. </a:t>
            </a:r>
            <a:r>
              <a:rPr lang="en-US" sz="2400" dirty="0"/>
              <a:t>	</a:t>
            </a:r>
          </a:p>
          <a:p>
            <a:pPr>
              <a:spcBef>
                <a:spcPts val="0"/>
              </a:spcBef>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Tree>
    <p:extLst>
      <p:ext uri="{BB962C8B-B14F-4D97-AF65-F5344CB8AC3E}">
        <p14:creationId xmlns:p14="http://schemas.microsoft.com/office/powerpoint/2010/main" val="571792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OE-417</a:t>
            </a:r>
            <a:endParaRPr lang="en-US" b="1" dirty="0">
              <a:solidFill>
                <a:schemeClr val="accent1"/>
              </a:solidFill>
            </a:endParaRPr>
          </a:p>
        </p:txBody>
      </p:sp>
      <p:sp>
        <p:nvSpPr>
          <p:cNvPr id="3" name="Content Placeholder 2"/>
          <p:cNvSpPr>
            <a:spLocks noGrp="1"/>
          </p:cNvSpPr>
          <p:nvPr>
            <p:ph idx="1"/>
          </p:nvPr>
        </p:nvSpPr>
        <p:spPr>
          <a:xfrm>
            <a:off x="304800" y="533400"/>
            <a:ext cx="8534400" cy="5791200"/>
          </a:xfrm>
        </p:spPr>
        <p:txBody>
          <a:bodyPr/>
          <a:lstStyle/>
          <a:p>
            <a:pPr>
              <a:lnSpc>
                <a:spcPct val="150000"/>
              </a:lnSpc>
            </a:pPr>
            <a:r>
              <a:rPr lang="en-US" sz="3200" dirty="0" smtClean="0">
                <a:solidFill>
                  <a:schemeClr val="tx1"/>
                </a:solidFill>
              </a:rPr>
              <a:t>Scenario 1</a:t>
            </a:r>
            <a:endParaRPr lang="en-US" sz="3200" dirty="0">
              <a:solidFill>
                <a:schemeClr val="tx1"/>
              </a:solidFill>
            </a:endParaRPr>
          </a:p>
          <a:p>
            <a:pPr lvl="1"/>
            <a:r>
              <a:rPr lang="en-US" dirty="0" smtClean="0"/>
              <a:t>At 0235 a 138kV transmission line trips and locks out. </a:t>
            </a:r>
          </a:p>
          <a:p>
            <a:pPr lvl="1"/>
            <a:r>
              <a:rPr lang="en-US" dirty="0" smtClean="0"/>
              <a:t>A Lineman is dispatched and reports that two 138kV utility poles were cut</a:t>
            </a:r>
            <a:r>
              <a:rPr lang="en-US" dirty="0"/>
              <a:t> </a:t>
            </a:r>
            <a:r>
              <a:rPr lang="en-US" dirty="0" smtClean="0"/>
              <a:t>and wind associated to inclement weather caused the poles to fall. </a:t>
            </a:r>
          </a:p>
          <a:p>
            <a:pPr lvl="1"/>
            <a:r>
              <a:rPr lang="en-US" dirty="0" smtClean="0"/>
              <a:t>Approximately </a:t>
            </a:r>
            <a:r>
              <a:rPr lang="en-US" dirty="0"/>
              <a:t>1,000 </a:t>
            </a:r>
            <a:r>
              <a:rPr lang="en-US" dirty="0" smtClean="0"/>
              <a:t>commercial and residential customers lose electrical service until 0430.</a:t>
            </a:r>
          </a:p>
          <a:p>
            <a:pPr lvl="2"/>
            <a:r>
              <a:rPr lang="en-US" dirty="0" smtClean="0"/>
              <a:t>Is this a required reportable event?</a:t>
            </a:r>
          </a:p>
          <a:p>
            <a:pPr lvl="2"/>
            <a:r>
              <a:rPr lang="en-US" dirty="0" smtClean="0"/>
              <a:t>Is an Emergency or Normal Alert required?</a:t>
            </a:r>
          </a:p>
          <a:p>
            <a:pPr lvl="2"/>
            <a:r>
              <a:rPr lang="en-US" dirty="0" smtClean="0"/>
              <a:t>If a military installation was affected, does the reporting requirement change?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Tree>
    <p:extLst>
      <p:ext uri="{BB962C8B-B14F-4D97-AF65-F5344CB8AC3E}">
        <p14:creationId xmlns:p14="http://schemas.microsoft.com/office/powerpoint/2010/main" val="9065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OE-417</a:t>
            </a:r>
            <a:endParaRPr lang="en-US" b="1" dirty="0">
              <a:solidFill>
                <a:schemeClr val="accent1"/>
              </a:solidFill>
            </a:endParaRPr>
          </a:p>
        </p:txBody>
      </p:sp>
      <p:sp>
        <p:nvSpPr>
          <p:cNvPr id="3" name="Content Placeholder 2"/>
          <p:cNvSpPr>
            <a:spLocks noGrp="1"/>
          </p:cNvSpPr>
          <p:nvPr>
            <p:ph idx="1"/>
          </p:nvPr>
        </p:nvSpPr>
        <p:spPr>
          <a:xfrm>
            <a:off x="304800" y="533400"/>
            <a:ext cx="8534400" cy="5791200"/>
          </a:xfrm>
        </p:spPr>
        <p:txBody>
          <a:bodyPr/>
          <a:lstStyle/>
          <a:p>
            <a:pPr>
              <a:lnSpc>
                <a:spcPct val="150000"/>
              </a:lnSpc>
            </a:pPr>
            <a:r>
              <a:rPr lang="en-US" sz="3200" dirty="0" smtClean="0">
                <a:solidFill>
                  <a:schemeClr val="tx1"/>
                </a:solidFill>
              </a:rPr>
              <a:t>Scenario 2</a:t>
            </a:r>
            <a:endParaRPr lang="en-US" sz="3200" dirty="0">
              <a:solidFill>
                <a:schemeClr val="tx1"/>
              </a:solidFill>
            </a:endParaRPr>
          </a:p>
          <a:p>
            <a:pPr lvl="1"/>
            <a:r>
              <a:rPr lang="en-US" sz="2300" dirty="0" smtClean="0"/>
              <a:t>A TOP receives a report from security that motion sensors have activated at a 345kV substation. </a:t>
            </a:r>
          </a:p>
          <a:p>
            <a:pPr lvl="1"/>
            <a:r>
              <a:rPr lang="en-US" sz="2300" dirty="0" smtClean="0"/>
              <a:t>Transformer #1 345/138kV alarms on “High Oil Temperature” and </a:t>
            </a:r>
            <a:r>
              <a:rPr lang="en-US" sz="2300" dirty="0"/>
              <a:t>then </a:t>
            </a:r>
            <a:r>
              <a:rPr lang="en-US" sz="2300" dirty="0" smtClean="0"/>
              <a:t>the </a:t>
            </a:r>
            <a:r>
              <a:rPr lang="en-US" sz="2300" dirty="0"/>
              <a:t>substation’s SCADA RTU indicates a loss of communications. </a:t>
            </a:r>
            <a:endParaRPr lang="en-US" sz="2300" dirty="0" smtClean="0"/>
          </a:p>
          <a:p>
            <a:pPr lvl="1"/>
            <a:r>
              <a:rPr lang="en-US" sz="2300" dirty="0" smtClean="0"/>
              <a:t>A Substation electrician is dispatched and reports that there are multiple bullet holes in five transformers and oil is leaking on the ground. </a:t>
            </a:r>
          </a:p>
          <a:p>
            <a:pPr lvl="1"/>
            <a:r>
              <a:rPr lang="en-US" sz="2300" dirty="0" smtClean="0"/>
              <a:t>Communications Department reports that a communications vault has been compromised and fiber optic cables have been cut.</a:t>
            </a:r>
          </a:p>
          <a:p>
            <a:pPr lvl="2"/>
            <a:r>
              <a:rPr lang="en-US" dirty="0"/>
              <a:t>Is this a required reportable event?</a:t>
            </a:r>
          </a:p>
          <a:p>
            <a:pPr lvl="2"/>
            <a:r>
              <a:rPr lang="en-US" dirty="0"/>
              <a:t>Is an Emergency or Normal Alert required?</a:t>
            </a:r>
          </a:p>
          <a:p>
            <a:pPr lvl="2"/>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3443496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OE-417</a:t>
            </a:r>
            <a:endParaRPr lang="en-US" b="1" dirty="0">
              <a:solidFill>
                <a:schemeClr val="accent1"/>
              </a:solidFill>
            </a:endParaRPr>
          </a:p>
        </p:txBody>
      </p:sp>
      <p:sp>
        <p:nvSpPr>
          <p:cNvPr id="3" name="Content Placeholder 2"/>
          <p:cNvSpPr>
            <a:spLocks noGrp="1"/>
          </p:cNvSpPr>
          <p:nvPr>
            <p:ph idx="1"/>
          </p:nvPr>
        </p:nvSpPr>
        <p:spPr>
          <a:xfrm>
            <a:off x="304800" y="381000"/>
            <a:ext cx="8534400" cy="5791200"/>
          </a:xfrm>
        </p:spPr>
        <p:txBody>
          <a:bodyPr/>
          <a:lstStyle/>
          <a:p>
            <a:pPr>
              <a:lnSpc>
                <a:spcPct val="150000"/>
              </a:lnSpc>
            </a:pPr>
            <a:r>
              <a:rPr lang="en-US" sz="3200" dirty="0" smtClean="0">
                <a:solidFill>
                  <a:schemeClr val="tx1"/>
                </a:solidFill>
              </a:rPr>
              <a:t>Scenario 3</a:t>
            </a:r>
            <a:endParaRPr lang="en-US" sz="3200" dirty="0">
              <a:solidFill>
                <a:schemeClr val="tx1"/>
              </a:solidFill>
            </a:endParaRPr>
          </a:p>
          <a:p>
            <a:pPr lvl="1"/>
            <a:r>
              <a:rPr lang="en-US" sz="2800" dirty="0"/>
              <a:t>M</a:t>
            </a:r>
            <a:r>
              <a:rPr lang="en-US" sz="2800" dirty="0" smtClean="0"/>
              <a:t>inutes </a:t>
            </a:r>
            <a:r>
              <a:rPr lang="en-US" sz="2800" dirty="0"/>
              <a:t>before </a:t>
            </a:r>
            <a:r>
              <a:rPr lang="en-US" sz="2800" dirty="0" smtClean="0"/>
              <a:t>shift </a:t>
            </a:r>
            <a:r>
              <a:rPr lang="en-US" sz="2800" dirty="0"/>
              <a:t>change, </a:t>
            </a:r>
            <a:r>
              <a:rPr lang="en-US" sz="2800" dirty="0" smtClean="0"/>
              <a:t>a </a:t>
            </a:r>
            <a:r>
              <a:rPr lang="en-US" sz="2800" dirty="0"/>
              <a:t>ghost suddenly </a:t>
            </a:r>
            <a:r>
              <a:rPr lang="en-US" sz="2800" dirty="0" smtClean="0"/>
              <a:t>takes </a:t>
            </a:r>
            <a:r>
              <a:rPr lang="en-US" sz="2800" dirty="0"/>
              <a:t>control of </a:t>
            </a:r>
            <a:r>
              <a:rPr lang="en-US" sz="2800" dirty="0" smtClean="0"/>
              <a:t>an operator’s workstation.</a:t>
            </a:r>
          </a:p>
          <a:p>
            <a:pPr lvl="1"/>
            <a:r>
              <a:rPr lang="en-US" sz="2800" dirty="0" smtClean="0"/>
              <a:t>Circuit breakers begin tripping in in multiple sub-stations</a:t>
            </a:r>
            <a:r>
              <a:rPr lang="en-US" sz="2800" dirty="0"/>
              <a:t>. </a:t>
            </a:r>
            <a:endParaRPr lang="en-US" sz="2800" dirty="0" smtClean="0"/>
          </a:p>
          <a:p>
            <a:pPr lvl="1"/>
            <a:r>
              <a:rPr lang="en-US" sz="2800" dirty="0" smtClean="0"/>
              <a:t>The </a:t>
            </a:r>
            <a:r>
              <a:rPr lang="en-US" sz="2800" dirty="0"/>
              <a:t>cursor quickly </a:t>
            </a:r>
            <a:r>
              <a:rPr lang="en-US" sz="2800" dirty="0" smtClean="0"/>
              <a:t>begins </a:t>
            </a:r>
            <a:r>
              <a:rPr lang="en-US" sz="2800" dirty="0"/>
              <a:t>to perform a series of actions on </a:t>
            </a:r>
            <a:r>
              <a:rPr lang="en-US" sz="2800" dirty="0" smtClean="0"/>
              <a:t>SCADA for several </a:t>
            </a:r>
            <a:r>
              <a:rPr lang="en-US" sz="2800" dirty="0"/>
              <a:t>sub-stations. </a:t>
            </a:r>
            <a:endParaRPr lang="en-US" sz="2800" dirty="0" smtClean="0"/>
          </a:p>
          <a:p>
            <a:pPr lvl="1"/>
            <a:r>
              <a:rPr lang="en-US" sz="2800" dirty="0" smtClean="0"/>
              <a:t>Within </a:t>
            </a:r>
            <a:r>
              <a:rPr lang="en-US" sz="2800" dirty="0"/>
              <a:t>seconds 550MW of load has been </a:t>
            </a:r>
            <a:r>
              <a:rPr lang="en-US" sz="2800" dirty="0" smtClean="0"/>
              <a:t>tripped and the operator’s </a:t>
            </a:r>
            <a:r>
              <a:rPr lang="en-US" sz="2800" dirty="0"/>
              <a:t>login </a:t>
            </a:r>
            <a:r>
              <a:rPr lang="en-US" sz="2800" dirty="0" smtClean="0"/>
              <a:t>is not </a:t>
            </a:r>
            <a:r>
              <a:rPr lang="en-US" sz="2800" dirty="0"/>
              <a:t>working.</a:t>
            </a:r>
            <a:endParaRPr lang="en-US" sz="2800" dirty="0" smtClean="0"/>
          </a:p>
          <a:p>
            <a:pPr lvl="2"/>
            <a:r>
              <a:rPr lang="en-US" sz="2400" dirty="0"/>
              <a:t>Is this a required reportable event?</a:t>
            </a:r>
          </a:p>
          <a:p>
            <a:pPr lvl="2"/>
            <a:r>
              <a:rPr lang="en-US" sz="2400" dirty="0"/>
              <a:t>Is an Emergency or Normal Alert required?</a:t>
            </a:r>
          </a:p>
          <a:p>
            <a:pPr lvl="2"/>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3453938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OE-417</a:t>
            </a:r>
            <a:endParaRPr lang="en-US" b="1" dirty="0">
              <a:solidFill>
                <a:schemeClr val="accent1"/>
              </a:solidFill>
            </a:endParaRPr>
          </a:p>
        </p:txBody>
      </p:sp>
      <p:sp>
        <p:nvSpPr>
          <p:cNvPr id="3" name="Content Placeholder 2"/>
          <p:cNvSpPr>
            <a:spLocks noGrp="1"/>
          </p:cNvSpPr>
          <p:nvPr>
            <p:ph idx="1"/>
          </p:nvPr>
        </p:nvSpPr>
        <p:spPr>
          <a:xfrm>
            <a:off x="304800" y="762000"/>
            <a:ext cx="8534400" cy="5562600"/>
          </a:xfrm>
        </p:spPr>
        <p:txBody>
          <a:bodyPr/>
          <a:lstStyle/>
          <a:p>
            <a:pPr>
              <a:lnSpc>
                <a:spcPct val="150000"/>
              </a:lnSpc>
            </a:pPr>
            <a:r>
              <a:rPr lang="en-US" sz="3200" dirty="0" smtClean="0">
                <a:solidFill>
                  <a:schemeClr val="tx1"/>
                </a:solidFill>
              </a:rPr>
              <a:t>Scenario 4</a:t>
            </a:r>
            <a:endParaRPr lang="en-US" sz="3200" dirty="0">
              <a:solidFill>
                <a:schemeClr val="tx1"/>
              </a:solidFill>
            </a:endParaRPr>
          </a:p>
          <a:p>
            <a:pPr lvl="1"/>
            <a:r>
              <a:rPr lang="en-US" sz="2800" dirty="0" smtClean="0"/>
              <a:t>An operator is remotely operating a quick start generator at approximately 50% output.</a:t>
            </a:r>
          </a:p>
          <a:p>
            <a:pPr lvl="1"/>
            <a:r>
              <a:rPr lang="en-US" sz="2800" dirty="0" smtClean="0"/>
              <a:t>Suddenly the generator output circuit breaker opens and recloses several times. </a:t>
            </a:r>
          </a:p>
          <a:p>
            <a:pPr lvl="2"/>
            <a:r>
              <a:rPr lang="en-US" sz="2400" dirty="0"/>
              <a:t>Is this a required reportable event?</a:t>
            </a:r>
          </a:p>
          <a:p>
            <a:pPr lvl="2"/>
            <a:r>
              <a:rPr lang="en-US" sz="2400" dirty="0"/>
              <a:t>Is an Emergency or Normal Alert required?</a:t>
            </a:r>
          </a:p>
          <a:p>
            <a:pPr lvl="2"/>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863488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OE-417</a:t>
            </a:r>
            <a:endParaRPr lang="en-US" b="1" dirty="0">
              <a:solidFill>
                <a:schemeClr val="accent1"/>
              </a:solidFill>
            </a:endParaRPr>
          </a:p>
        </p:txBody>
      </p:sp>
      <p:sp>
        <p:nvSpPr>
          <p:cNvPr id="3" name="Content Placeholder 2"/>
          <p:cNvSpPr>
            <a:spLocks noGrp="1"/>
          </p:cNvSpPr>
          <p:nvPr>
            <p:ph idx="1"/>
          </p:nvPr>
        </p:nvSpPr>
        <p:spPr>
          <a:xfrm>
            <a:off x="304800" y="762000"/>
            <a:ext cx="8534400" cy="5562600"/>
          </a:xfrm>
        </p:spPr>
        <p:txBody>
          <a:bodyPr/>
          <a:lstStyle/>
          <a:p>
            <a:pPr>
              <a:lnSpc>
                <a:spcPct val="150000"/>
              </a:lnSpc>
            </a:pPr>
            <a:r>
              <a:rPr lang="en-US" sz="3200" dirty="0" smtClean="0">
                <a:solidFill>
                  <a:schemeClr val="tx1"/>
                </a:solidFill>
              </a:rPr>
              <a:t>Scenario 5</a:t>
            </a:r>
            <a:endParaRPr lang="en-US" sz="3200" dirty="0">
              <a:solidFill>
                <a:schemeClr val="tx1"/>
              </a:solidFill>
            </a:endParaRPr>
          </a:p>
          <a:p>
            <a:pPr lvl="1"/>
            <a:r>
              <a:rPr lang="en-US" sz="2800" dirty="0" smtClean="0"/>
              <a:t>An GOP is operating a 1000MW generator.</a:t>
            </a:r>
          </a:p>
          <a:p>
            <a:pPr lvl="1"/>
            <a:r>
              <a:rPr lang="en-US" sz="2800" dirty="0" smtClean="0"/>
              <a:t>The Auxiliary Operator leaves the protected area to get lunch from the roach coach.</a:t>
            </a:r>
          </a:p>
          <a:p>
            <a:pPr lvl="1"/>
            <a:r>
              <a:rPr lang="en-US" sz="2800" dirty="0" smtClean="0"/>
              <a:t>A large explosion is heard in the Control Room and the Auxiliary Operator reports that the roach coach ran into the natural gas main.</a:t>
            </a:r>
          </a:p>
          <a:p>
            <a:pPr lvl="2"/>
            <a:r>
              <a:rPr lang="en-US" sz="2400" dirty="0"/>
              <a:t>Is this a required reportable event?</a:t>
            </a:r>
          </a:p>
          <a:p>
            <a:pPr lvl="2"/>
            <a:r>
              <a:rPr lang="en-US" sz="2400" dirty="0"/>
              <a:t>Is an Emergency or Normal Alert required?</a:t>
            </a:r>
          </a:p>
          <a:p>
            <a:pPr lvl="2"/>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39287414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pPr algn="ctr"/>
            <a:r>
              <a:rPr lang="en-US" b="1" dirty="0" smtClean="0">
                <a:solidFill>
                  <a:schemeClr val="accent1"/>
                </a:solidFill>
              </a:rPr>
              <a:t>Review Objectives</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r>
              <a:rPr lang="en-US" sz="2800" dirty="0"/>
              <a:t>Identify the NERC CIP standards associated with Physical and Cyber </a:t>
            </a:r>
            <a:r>
              <a:rPr lang="en-US" sz="2800" dirty="0" smtClean="0"/>
              <a:t>Security.</a:t>
            </a:r>
            <a:endParaRPr lang="en-US" sz="2800" dirty="0"/>
          </a:p>
          <a:p>
            <a:r>
              <a:rPr lang="en-US" sz="2800" dirty="0" smtClean="0"/>
              <a:t>Complete </a:t>
            </a:r>
            <a:r>
              <a:rPr lang="en-US" sz="2800" dirty="0"/>
              <a:t>OE-417 form for either Physical or Cyber attack</a:t>
            </a:r>
            <a:r>
              <a:rPr lang="en-US" sz="2800" dirty="0" smtClean="0"/>
              <a:t>.</a:t>
            </a:r>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Tree>
    <p:extLst>
      <p:ext uri="{BB962C8B-B14F-4D97-AF65-F5344CB8AC3E}">
        <p14:creationId xmlns:p14="http://schemas.microsoft.com/office/powerpoint/2010/main" val="905394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43112" y="2564210"/>
            <a:ext cx="5133975" cy="1905000"/>
          </a:xfrm>
          <a:prstGeom prst="rect">
            <a:avLst/>
          </a:prstGeom>
        </p:spPr>
      </p:pic>
      <p:sp>
        <p:nvSpPr>
          <p:cNvPr id="2" name="Title 1"/>
          <p:cNvSpPr>
            <a:spLocks noGrp="1"/>
          </p:cNvSpPr>
          <p:nvPr>
            <p:ph type="title"/>
          </p:nvPr>
        </p:nvSpPr>
        <p:spPr/>
        <p:txBody>
          <a:bodyPr/>
          <a:lstStyle/>
          <a:p>
            <a:pPr algn="ctr"/>
            <a:r>
              <a:rPr lang="en-US" dirty="0" smtClean="0"/>
              <a:t>National Infrastructure Advisory Council (NIAC)</a:t>
            </a:r>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04654" y="2564473"/>
            <a:ext cx="5134692" cy="1905266"/>
          </a:xfrm>
        </p:spPr>
      </p:pic>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7" name="TextBox 6"/>
          <p:cNvSpPr txBox="1"/>
          <p:nvPr/>
        </p:nvSpPr>
        <p:spPr>
          <a:xfrm>
            <a:off x="2730801" y="1778488"/>
            <a:ext cx="1981200" cy="338554"/>
          </a:xfrm>
          <a:prstGeom prst="rect">
            <a:avLst/>
          </a:prstGeom>
          <a:noFill/>
        </p:spPr>
        <p:txBody>
          <a:bodyPr wrap="square" rtlCol="0">
            <a:spAutoFit/>
          </a:bodyPr>
          <a:lstStyle/>
          <a:p>
            <a:pPr algn="ctr"/>
            <a:r>
              <a:rPr lang="en-US" sz="1600" dirty="0" smtClean="0"/>
              <a:t>Resisting Failure</a:t>
            </a:r>
            <a:endParaRPr lang="en-US" sz="1600" dirty="0"/>
          </a:p>
        </p:txBody>
      </p:sp>
      <p:sp>
        <p:nvSpPr>
          <p:cNvPr id="8" name="TextBox 7"/>
          <p:cNvSpPr txBox="1"/>
          <p:nvPr/>
        </p:nvSpPr>
        <p:spPr>
          <a:xfrm>
            <a:off x="4141076" y="1782082"/>
            <a:ext cx="2438400" cy="338554"/>
          </a:xfrm>
          <a:prstGeom prst="rect">
            <a:avLst/>
          </a:prstGeom>
          <a:noFill/>
        </p:spPr>
        <p:txBody>
          <a:bodyPr wrap="square" rtlCol="0">
            <a:spAutoFit/>
          </a:bodyPr>
          <a:lstStyle/>
          <a:p>
            <a:pPr algn="ctr"/>
            <a:r>
              <a:rPr lang="en-US" sz="1600" dirty="0" smtClean="0"/>
              <a:t>Rapid Recovery</a:t>
            </a:r>
            <a:endParaRPr lang="en-US" sz="1600" dirty="0"/>
          </a:p>
        </p:txBody>
      </p:sp>
      <p:sp>
        <p:nvSpPr>
          <p:cNvPr id="9" name="TextBox 8"/>
          <p:cNvSpPr txBox="1"/>
          <p:nvPr/>
        </p:nvSpPr>
        <p:spPr>
          <a:xfrm>
            <a:off x="2730801" y="2041366"/>
            <a:ext cx="1981200" cy="338554"/>
          </a:xfrm>
          <a:prstGeom prst="rect">
            <a:avLst/>
          </a:prstGeom>
          <a:noFill/>
        </p:spPr>
        <p:txBody>
          <a:bodyPr wrap="square" rtlCol="0">
            <a:spAutoFit/>
          </a:bodyPr>
          <a:lstStyle/>
          <a:p>
            <a:pPr algn="ctr"/>
            <a:r>
              <a:rPr lang="en-US" sz="1600" dirty="0" smtClean="0"/>
              <a:t>Planning</a:t>
            </a:r>
            <a:endParaRPr lang="en-US" sz="1600" dirty="0"/>
          </a:p>
        </p:txBody>
      </p:sp>
      <p:sp>
        <p:nvSpPr>
          <p:cNvPr id="10" name="TextBox 9"/>
          <p:cNvSpPr txBox="1"/>
          <p:nvPr/>
        </p:nvSpPr>
        <p:spPr>
          <a:xfrm>
            <a:off x="4239774" y="2054911"/>
            <a:ext cx="2438400" cy="338554"/>
          </a:xfrm>
          <a:prstGeom prst="rect">
            <a:avLst/>
          </a:prstGeom>
          <a:noFill/>
        </p:spPr>
        <p:txBody>
          <a:bodyPr wrap="square" rtlCol="0">
            <a:spAutoFit/>
          </a:bodyPr>
          <a:lstStyle/>
          <a:p>
            <a:pPr algn="ctr"/>
            <a:r>
              <a:rPr lang="en-US" sz="1600" dirty="0" smtClean="0"/>
              <a:t>Real-Time Operations</a:t>
            </a:r>
            <a:endParaRPr lang="en-US" sz="1600" dirty="0"/>
          </a:p>
        </p:txBody>
      </p:sp>
      <p:sp>
        <p:nvSpPr>
          <p:cNvPr id="11" name="Right Brace 10"/>
          <p:cNvSpPr/>
          <p:nvPr/>
        </p:nvSpPr>
        <p:spPr>
          <a:xfrm rot="-5400000">
            <a:off x="5304979" y="1326131"/>
            <a:ext cx="110594" cy="21861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rot="-5400000">
            <a:off x="3661774" y="1893876"/>
            <a:ext cx="119254" cy="10420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533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Event – PG&amp;E Metcalf Substation</a:t>
            </a:r>
            <a:endParaRPr lang="en-US" dirty="0"/>
          </a:p>
        </p:txBody>
      </p:sp>
      <p:sp>
        <p:nvSpPr>
          <p:cNvPr id="3" name="Content Placeholder 2"/>
          <p:cNvSpPr>
            <a:spLocks noGrp="1"/>
          </p:cNvSpPr>
          <p:nvPr>
            <p:ph idx="1"/>
          </p:nvPr>
        </p:nvSpPr>
        <p:spPr/>
        <p:txBody>
          <a:bodyPr/>
          <a:lstStyle/>
          <a:p>
            <a:r>
              <a:rPr lang="en-US" sz="2800" dirty="0" smtClean="0"/>
              <a:t>April </a:t>
            </a:r>
            <a:r>
              <a:rPr lang="en-US" sz="2800" dirty="0"/>
              <a:t>16, 2013 </a:t>
            </a:r>
            <a:r>
              <a:rPr lang="en-US" sz="2800" dirty="0" smtClean="0"/>
              <a:t>at </a:t>
            </a:r>
            <a:r>
              <a:rPr lang="en-US" sz="2800" dirty="0"/>
              <a:t>Pacific Gas </a:t>
            </a:r>
            <a:r>
              <a:rPr lang="en-US" sz="2800" dirty="0" smtClean="0"/>
              <a:t>&amp; </a:t>
            </a:r>
            <a:r>
              <a:rPr lang="en-US" sz="2800" dirty="0"/>
              <a:t>Electric’s (</a:t>
            </a:r>
            <a:r>
              <a:rPr lang="en-US" sz="2800" dirty="0" smtClean="0"/>
              <a:t>PG&amp;E</a:t>
            </a:r>
            <a:r>
              <a:rPr lang="en-US" sz="2800" dirty="0"/>
              <a:t>) 500kV Metcalf </a:t>
            </a:r>
            <a:r>
              <a:rPr lang="en-US" sz="2800" dirty="0" smtClean="0"/>
              <a:t>substation:</a:t>
            </a:r>
          </a:p>
          <a:p>
            <a:pPr lvl="1"/>
            <a:r>
              <a:rPr lang="en-US" dirty="0" smtClean="0"/>
              <a:t>0058: Fiber optic cables cut</a:t>
            </a:r>
          </a:p>
          <a:p>
            <a:pPr lvl="1"/>
            <a:r>
              <a:rPr lang="en-US" dirty="0" smtClean="0"/>
              <a:t>0137: Fence alarm activated</a:t>
            </a:r>
          </a:p>
          <a:p>
            <a:pPr lvl="1"/>
            <a:r>
              <a:rPr lang="en-US" dirty="0" smtClean="0"/>
              <a:t>0138: Transformer system alarm</a:t>
            </a:r>
          </a:p>
          <a:p>
            <a:pPr lvl="1"/>
            <a:r>
              <a:rPr lang="en-US" dirty="0" smtClean="0"/>
              <a:t>0141: Shots reported to 9-11</a:t>
            </a:r>
          </a:p>
          <a:p>
            <a:pPr lvl="1"/>
            <a:r>
              <a:rPr lang="en-US" dirty="0" smtClean="0"/>
              <a:t>0151: Police on scene</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287398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Physical Event – </a:t>
            </a:r>
            <a:r>
              <a:rPr lang="en-US" dirty="0" smtClean="0"/>
              <a:t>Metcalf</a:t>
            </a:r>
            <a:endParaRPr lang="en-US" dirty="0"/>
          </a:p>
        </p:txBody>
      </p:sp>
      <p:sp>
        <p:nvSpPr>
          <p:cNvPr id="3" name="Content Placeholder 2"/>
          <p:cNvSpPr>
            <a:spLocks noGrp="1"/>
          </p:cNvSpPr>
          <p:nvPr>
            <p:ph idx="1"/>
          </p:nvPr>
        </p:nvSpPr>
        <p:spPr/>
        <p:txBody>
          <a:bodyPr/>
          <a:lstStyle/>
          <a:p>
            <a:r>
              <a:rPr lang="en-US" sz="2400" dirty="0"/>
              <a:t>Suspected company insider </a:t>
            </a:r>
            <a:r>
              <a:rPr lang="en-US" sz="2400" dirty="0" smtClean="0"/>
              <a:t>disables:</a:t>
            </a:r>
            <a:endParaRPr lang="en-US" sz="2400" dirty="0"/>
          </a:p>
          <a:p>
            <a:pPr lvl="1"/>
            <a:r>
              <a:rPr lang="en-US" sz="2000" dirty="0"/>
              <a:t>protection,</a:t>
            </a:r>
          </a:p>
          <a:p>
            <a:pPr lvl="1"/>
            <a:r>
              <a:rPr lang="en-US" sz="2000" dirty="0"/>
              <a:t>monitoring, and</a:t>
            </a:r>
          </a:p>
          <a:p>
            <a:pPr lvl="1"/>
            <a:r>
              <a:rPr lang="en-US" sz="2000" dirty="0"/>
              <a:t>control </a:t>
            </a:r>
            <a:endParaRPr lang="en-US" dirty="0" smtClean="0"/>
          </a:p>
          <a:p>
            <a:r>
              <a:rPr lang="en-US" sz="2400" dirty="0" smtClean="0"/>
              <a:t>Unknown </a:t>
            </a:r>
            <a:r>
              <a:rPr lang="en-US" sz="2400" dirty="0"/>
              <a:t>number of assailants </a:t>
            </a:r>
            <a:r>
              <a:rPr lang="en-US" sz="2400" dirty="0" smtClean="0"/>
              <a:t>fire </a:t>
            </a:r>
            <a:r>
              <a:rPr lang="en-US" sz="2400" dirty="0"/>
              <a:t>hundreds of rifle rounds into </a:t>
            </a:r>
            <a:r>
              <a:rPr lang="en-US" sz="2400" dirty="0" smtClean="0"/>
              <a:t>EHV </a:t>
            </a:r>
            <a:r>
              <a:rPr lang="en-US" sz="2400" dirty="0"/>
              <a:t>Transformer cooling </a:t>
            </a:r>
            <a:r>
              <a:rPr lang="en-US" sz="2400" dirty="0" smtClean="0"/>
              <a:t>fins:</a:t>
            </a:r>
          </a:p>
          <a:p>
            <a:pPr lvl="1"/>
            <a:r>
              <a:rPr lang="en-US" sz="2000" dirty="0" smtClean="0"/>
              <a:t>Ten 500kV &amp; seven 230kV transformers damaged</a:t>
            </a:r>
          </a:p>
          <a:p>
            <a:pPr lvl="1"/>
            <a:r>
              <a:rPr lang="en-US" sz="2000" dirty="0" smtClean="0"/>
              <a:t>More </a:t>
            </a:r>
            <a:r>
              <a:rPr lang="en-US" sz="2000" dirty="0"/>
              <a:t>than 52,000 gallons of mineral </a:t>
            </a:r>
            <a:r>
              <a:rPr lang="en-US" sz="2000" dirty="0" smtClean="0"/>
              <a:t>oil spilled</a:t>
            </a:r>
          </a:p>
          <a:p>
            <a:pPr lvl="1"/>
            <a:r>
              <a:rPr lang="en-US" sz="2000" dirty="0" smtClean="0"/>
              <a:t>Six 115kV circuit breakers damaged</a:t>
            </a:r>
            <a:endParaRPr lang="en-US" sz="2000" dirty="0"/>
          </a:p>
          <a:p>
            <a:pPr lvl="1"/>
            <a:r>
              <a:rPr lang="en-US" sz="2000" dirty="0" smtClean="0"/>
              <a:t>$15.4 </a:t>
            </a:r>
            <a:r>
              <a:rPr lang="en-US" sz="2000" dirty="0"/>
              <a:t>million in repairs for </a:t>
            </a:r>
            <a:r>
              <a:rPr lang="en-US" sz="2000" dirty="0" smtClean="0"/>
              <a:t>PGE</a:t>
            </a:r>
          </a:p>
          <a:p>
            <a:r>
              <a:rPr lang="en-US" sz="2400" dirty="0" smtClean="0"/>
              <a:t>Initially </a:t>
            </a:r>
            <a:r>
              <a:rPr lang="en-US" sz="2400" dirty="0"/>
              <a:t>thought to be an act of terrorism, the </a:t>
            </a:r>
            <a:r>
              <a:rPr lang="en-US" sz="2400" dirty="0" smtClean="0"/>
              <a:t>FBI </a:t>
            </a:r>
            <a:r>
              <a:rPr lang="en-US" sz="2400" dirty="0"/>
              <a:t>eventually labeled this coordinated attack “</a:t>
            </a:r>
            <a:r>
              <a:rPr lang="en-US" sz="2400" dirty="0" smtClean="0"/>
              <a:t>sabotage”</a:t>
            </a:r>
            <a:endParaRPr lang="en-US" sz="2400"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2729771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CIP-014-2 Physical Security</a:t>
            </a:r>
            <a:endParaRPr lang="en-US" dirty="0"/>
          </a:p>
        </p:txBody>
      </p:sp>
      <p:sp>
        <p:nvSpPr>
          <p:cNvPr id="3" name="Content Placeholder 2"/>
          <p:cNvSpPr>
            <a:spLocks noGrp="1"/>
          </p:cNvSpPr>
          <p:nvPr>
            <p:ph idx="1"/>
          </p:nvPr>
        </p:nvSpPr>
        <p:spPr/>
        <p:txBody>
          <a:bodyPr/>
          <a:lstStyle/>
          <a:p>
            <a:r>
              <a:rPr lang="en-US" dirty="0" smtClean="0"/>
              <a:t>Transmission Owners shall identify and protect:</a:t>
            </a:r>
          </a:p>
          <a:p>
            <a:pPr lvl="1"/>
            <a:r>
              <a:rPr lang="en-US" dirty="0" smtClean="0"/>
              <a:t>Transmission stations,</a:t>
            </a:r>
          </a:p>
          <a:p>
            <a:pPr lvl="1"/>
            <a:r>
              <a:rPr lang="en-US" dirty="0" smtClean="0"/>
              <a:t>Transmission substations, and </a:t>
            </a:r>
          </a:p>
          <a:p>
            <a:pPr lvl="1"/>
            <a:r>
              <a:rPr lang="en-US" dirty="0" smtClean="0"/>
              <a:t>Their associated primary control centers</a:t>
            </a:r>
          </a:p>
          <a:p>
            <a:r>
              <a:rPr lang="en-US" dirty="0" smtClean="0"/>
              <a:t>That if rendered inoperable or damaged as a result of a </a:t>
            </a:r>
            <a:r>
              <a:rPr lang="en-US" u="sng" dirty="0" smtClean="0"/>
              <a:t>physical</a:t>
            </a:r>
            <a:r>
              <a:rPr lang="en-US" dirty="0" smtClean="0"/>
              <a:t> </a:t>
            </a:r>
            <a:r>
              <a:rPr lang="en-US" u="sng" dirty="0" smtClean="0"/>
              <a:t>attack</a:t>
            </a:r>
            <a:r>
              <a:rPr lang="en-US" dirty="0" smtClean="0"/>
              <a:t> could result in:</a:t>
            </a:r>
          </a:p>
          <a:p>
            <a:pPr lvl="1"/>
            <a:r>
              <a:rPr lang="en-US" dirty="0" smtClean="0"/>
              <a:t>Instability, </a:t>
            </a:r>
          </a:p>
          <a:p>
            <a:pPr lvl="1"/>
            <a:r>
              <a:rPr lang="en-US" dirty="0" smtClean="0"/>
              <a:t>Uncontrolled separation, or</a:t>
            </a:r>
          </a:p>
          <a:p>
            <a:pPr lvl="1"/>
            <a:r>
              <a:rPr lang="en-US" dirty="0" smtClean="0"/>
              <a:t>Cascading failure within an Interconnection</a:t>
            </a:r>
            <a:endParaRPr lang="en-US" dirty="0"/>
          </a:p>
          <a:p>
            <a:r>
              <a:rPr lang="en-US" dirty="0" smtClean="0"/>
              <a:t>Note: Generator Owner/Operators are exempt</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251522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CIP-014-2 Physical Security</a:t>
            </a:r>
            <a:endParaRPr lang="en-US" dirty="0"/>
          </a:p>
        </p:txBody>
      </p:sp>
      <p:sp>
        <p:nvSpPr>
          <p:cNvPr id="3" name="Content Placeholder 2"/>
          <p:cNvSpPr>
            <a:spLocks noGrp="1"/>
          </p:cNvSpPr>
          <p:nvPr>
            <p:ph idx="1"/>
          </p:nvPr>
        </p:nvSpPr>
        <p:spPr/>
        <p:txBody>
          <a:bodyPr/>
          <a:lstStyle/>
          <a:p>
            <a:r>
              <a:rPr lang="en-US" dirty="0" smtClean="0"/>
              <a:t>IROL – A SOL </a:t>
            </a:r>
            <a:r>
              <a:rPr lang="en-US" dirty="0"/>
              <a:t>that if violated could </a:t>
            </a:r>
            <a:r>
              <a:rPr lang="en-US" dirty="0" smtClean="0"/>
              <a:t>lead to:</a:t>
            </a:r>
          </a:p>
          <a:p>
            <a:pPr lvl="1"/>
            <a:r>
              <a:rPr lang="en-US" dirty="0" smtClean="0"/>
              <a:t>Instability,</a:t>
            </a:r>
          </a:p>
          <a:p>
            <a:pPr lvl="1"/>
            <a:r>
              <a:rPr lang="en-US" dirty="0" smtClean="0"/>
              <a:t>Uncontrolled Separation, or</a:t>
            </a:r>
          </a:p>
          <a:p>
            <a:pPr lvl="1"/>
            <a:r>
              <a:rPr lang="en-US" dirty="0" smtClean="0"/>
              <a:t>Cascading Outages</a:t>
            </a:r>
          </a:p>
          <a:p>
            <a:pPr lvl="1"/>
            <a:endParaRPr lang="en-US" dirty="0"/>
          </a:p>
          <a:p>
            <a:r>
              <a:rPr lang="en-US" dirty="0" smtClean="0"/>
              <a:t>CIP-014-2 is looking at a substation as a N-1</a:t>
            </a:r>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3458451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CIP-014-2 Physical Security</a:t>
            </a:r>
          </a:p>
        </p:txBody>
      </p:sp>
      <p:sp>
        <p:nvSpPr>
          <p:cNvPr id="3" name="Content Placeholder 2"/>
          <p:cNvSpPr>
            <a:spLocks noGrp="1"/>
          </p:cNvSpPr>
          <p:nvPr>
            <p:ph idx="1"/>
          </p:nvPr>
        </p:nvSpPr>
        <p:spPr/>
        <p:txBody>
          <a:bodyPr/>
          <a:lstStyle/>
          <a:p>
            <a:r>
              <a:rPr lang="en-US" sz="2400" dirty="0" smtClean="0"/>
              <a:t>Only CIP standard specifically concerned with physical security</a:t>
            </a:r>
          </a:p>
          <a:p>
            <a:r>
              <a:rPr lang="en-US" sz="2400" dirty="0" smtClean="0"/>
              <a:t>Uses “</a:t>
            </a:r>
            <a:r>
              <a:rPr lang="en-US" sz="2400" u="sng" dirty="0" smtClean="0"/>
              <a:t>Bright-Line</a:t>
            </a:r>
            <a:r>
              <a:rPr lang="en-US" sz="2400" dirty="0" smtClean="0"/>
              <a:t>” criteria</a:t>
            </a:r>
          </a:p>
          <a:p>
            <a:r>
              <a:rPr lang="en-US" sz="2400" dirty="0" smtClean="0"/>
              <a:t>Identifies Substations </a:t>
            </a:r>
            <a:r>
              <a:rPr lang="en-US" sz="2400" dirty="0"/>
              <a:t>with physical characteristics that fall </a:t>
            </a:r>
            <a:r>
              <a:rPr lang="en-US" sz="2400" dirty="0" smtClean="0"/>
              <a:t>into predetermined </a:t>
            </a:r>
            <a:r>
              <a:rPr lang="en-US" sz="2400" dirty="0"/>
              <a:t>impact categories: </a:t>
            </a:r>
            <a:r>
              <a:rPr lang="en-US" sz="2400" u="sng" dirty="0" smtClean="0"/>
              <a:t>low</a:t>
            </a:r>
            <a:r>
              <a:rPr lang="en-US" sz="2400" dirty="0"/>
              <a:t>, </a:t>
            </a:r>
            <a:r>
              <a:rPr lang="en-US" sz="2400" u="sng" dirty="0" smtClean="0"/>
              <a:t>medium</a:t>
            </a:r>
            <a:r>
              <a:rPr lang="en-US" sz="2400" dirty="0"/>
              <a:t>, or </a:t>
            </a:r>
            <a:r>
              <a:rPr lang="en-US" sz="2400" u="sng" dirty="0" smtClean="0"/>
              <a:t>high</a:t>
            </a:r>
            <a:r>
              <a:rPr lang="en-US" sz="2400" dirty="0" smtClean="0"/>
              <a:t> </a:t>
            </a:r>
          </a:p>
          <a:p>
            <a:r>
              <a:rPr lang="en-US" sz="2400" dirty="0" smtClean="0"/>
              <a:t>Subsequent </a:t>
            </a:r>
            <a:r>
              <a:rPr lang="en-US" sz="2400" dirty="0"/>
              <a:t>risk </a:t>
            </a:r>
            <a:r>
              <a:rPr lang="en-US" sz="2400" dirty="0" smtClean="0"/>
              <a:t>assessments determine if their loss represents a reliability threat</a:t>
            </a:r>
          </a:p>
          <a:p>
            <a:pPr lvl="1"/>
            <a:r>
              <a:rPr lang="en-US" sz="2000" dirty="0" smtClean="0"/>
              <a:t>Power Flow</a:t>
            </a:r>
          </a:p>
          <a:p>
            <a:pPr lvl="1"/>
            <a:r>
              <a:rPr lang="en-US" sz="2000" dirty="0" smtClean="0"/>
              <a:t>EOP-004-2 Reporting Criteria</a:t>
            </a:r>
          </a:p>
          <a:p>
            <a:pPr lvl="1"/>
            <a:r>
              <a:rPr lang="en-US" sz="2000" dirty="0" smtClean="0"/>
              <a:t>Area or magnitude of potential impact</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309341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CD86DAB05736448B84610865FF4D4C" ma:contentTypeVersion="0" ma:contentTypeDescription="Create a new document." ma:contentTypeScope="" ma:versionID="c577c0e826a932311cc4ca8836faae4d">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http://schemas.microsoft.com/office/2006/metadata/properties"/>
    <ds:schemaRef ds:uri="http://schemas.microsoft.com/office/infopath/2007/PartnerControls"/>
    <ds:schemaRef ds:uri="c34af464-7aa1-4edd-9be4-83dffc1cb926"/>
    <ds:schemaRef ds:uri="http://www.w3.org/XML/1998/namespace"/>
  </ds:schemaRefs>
</ds:datastoreItem>
</file>

<file path=customXml/itemProps2.xml><?xml version="1.0" encoding="utf-8"?>
<ds:datastoreItem xmlns:ds="http://schemas.openxmlformats.org/officeDocument/2006/customXml" ds:itemID="{4ACC053B-55E4-444B-9927-F2EA20CA85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1415</TotalTime>
  <Words>2514</Words>
  <Application>Microsoft Office PowerPoint</Application>
  <PresentationFormat>On-screen Show (4:3)</PresentationFormat>
  <Paragraphs>379</Paragraphs>
  <Slides>36</Slides>
  <Notes>24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Arial</vt:lpstr>
      <vt:lpstr>Calibri</vt:lpstr>
      <vt:lpstr>1_Custom Design</vt:lpstr>
      <vt:lpstr>Office Theme</vt:lpstr>
      <vt:lpstr>PowerPoint Presentation</vt:lpstr>
      <vt:lpstr>Objectives</vt:lpstr>
      <vt:lpstr>Resisting Failure and Rapid Recovery</vt:lpstr>
      <vt:lpstr>National Infrastructure Advisory Council (NIAC)</vt:lpstr>
      <vt:lpstr>Physical Event – PG&amp;E Metcalf Substation</vt:lpstr>
      <vt:lpstr>Physical Event – Metcalf</vt:lpstr>
      <vt:lpstr>CIP-014-2 Physical Security</vt:lpstr>
      <vt:lpstr>CIP-014-2 Physical Security</vt:lpstr>
      <vt:lpstr>CIP-014-2 Physical Security</vt:lpstr>
      <vt:lpstr>CIP-014-2 Physical Security</vt:lpstr>
      <vt:lpstr>CIP-014-2 Control Center Decision Tree</vt:lpstr>
      <vt:lpstr>Cyber Event - Ukraine</vt:lpstr>
      <vt:lpstr>Cyber Event - Ukraine</vt:lpstr>
      <vt:lpstr>Cyber Event - Ukraine</vt:lpstr>
      <vt:lpstr>CIP V5 Summary</vt:lpstr>
      <vt:lpstr>CIP Version 5 Standards</vt:lpstr>
      <vt:lpstr>CIP-002-5.1 BES Cyber System Categorization</vt:lpstr>
      <vt:lpstr>Reliable BES Operation</vt:lpstr>
      <vt:lpstr>CIP Standards</vt:lpstr>
      <vt:lpstr>CIP Standards</vt:lpstr>
      <vt:lpstr>CIP Standards</vt:lpstr>
      <vt:lpstr>CIP Standards</vt:lpstr>
      <vt:lpstr>NERC EOP-004-02: Event Reporting</vt:lpstr>
      <vt:lpstr>NERC EOP-004-02: Event Reporting</vt:lpstr>
      <vt:lpstr>OE-417</vt:lpstr>
      <vt:lpstr>OE-417</vt:lpstr>
      <vt:lpstr>OE-417</vt:lpstr>
      <vt:lpstr>OE-417</vt:lpstr>
      <vt:lpstr>OE-417</vt:lpstr>
      <vt:lpstr>OE-417</vt:lpstr>
      <vt:lpstr>OE-417</vt:lpstr>
      <vt:lpstr>OE-417</vt:lpstr>
      <vt:lpstr>OE-417</vt:lpstr>
      <vt:lpstr>OE-417</vt:lpstr>
      <vt:lpstr>OE-417</vt:lpstr>
      <vt:lpstr>Review Objectives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Wozny, Stacy</cp:lastModifiedBy>
  <cp:revision>95</cp:revision>
  <cp:lastPrinted>2016-01-21T20:53:15Z</cp:lastPrinted>
  <dcterms:created xsi:type="dcterms:W3CDTF">2016-01-21T15:20:31Z</dcterms:created>
  <dcterms:modified xsi:type="dcterms:W3CDTF">2017-03-27T22:20:32Z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0x010100CBCD86DAB05736448B84610865FF4D4C</vt:lpwstr>
  </property>
</Properties>
</file>