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 id="2147483666" r:id="rId6"/>
  </p:sldMasterIdLst>
  <p:notesMasterIdLst>
    <p:notesMasterId r:id="rId32"/>
  </p:notesMasterIdLst>
  <p:sldIdLst>
    <p:sldId id="282" r:id="rId7"/>
    <p:sldId id="283" r:id="rId8"/>
    <p:sldId id="284" r:id="rId9"/>
    <p:sldId id="285" r:id="rId10"/>
    <p:sldId id="279" r:id="rId11"/>
    <p:sldId id="281" r:id="rId12"/>
    <p:sldId id="266" r:id="rId13"/>
    <p:sldId id="274" r:id="rId14"/>
    <p:sldId id="277" r:id="rId15"/>
    <p:sldId id="286" r:id="rId16"/>
    <p:sldId id="268" r:id="rId17"/>
    <p:sldId id="267" r:id="rId18"/>
    <p:sldId id="270" r:id="rId19"/>
    <p:sldId id="269" r:id="rId20"/>
    <p:sldId id="272" r:id="rId21"/>
    <p:sldId id="273" r:id="rId22"/>
    <p:sldId id="257" r:id="rId23"/>
    <p:sldId id="258" r:id="rId24"/>
    <p:sldId id="259" r:id="rId25"/>
    <p:sldId id="260" r:id="rId26"/>
    <p:sldId id="262" r:id="rId27"/>
    <p:sldId id="261" r:id="rId28"/>
    <p:sldId id="263" r:id="rId29"/>
    <p:sldId id="264" r:id="rId30"/>
    <p:sldId id="26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64981" autoAdjust="0"/>
  </p:normalViewPr>
  <p:slideViewPr>
    <p:cSldViewPr snapToGrid="0">
      <p:cViewPr varScale="1">
        <p:scale>
          <a:sx n="92" d="100"/>
          <a:sy n="92" d="100"/>
        </p:scale>
        <p:origin x="2142"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3EF7D-6A44-4614-BC6B-F1F6BBFA54B6}" type="datetimeFigureOut">
              <a:rPr lang="en-US" smtClean="0"/>
              <a:t>3/28/2017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638ED-0B0E-41E2-9258-8F304640339D}" type="slidenum">
              <a:rPr lang="en-US" smtClean="0"/>
              <a:t>‹#›</a:t>
            </a:fld>
            <a:endParaRPr lang="en-US"/>
          </a:p>
        </p:txBody>
      </p:sp>
    </p:spTree>
    <p:extLst>
      <p:ext uri="{BB962C8B-B14F-4D97-AF65-F5344CB8AC3E}">
        <p14:creationId xmlns:p14="http://schemas.microsoft.com/office/powerpoint/2010/main" val="3124594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228600" indent="-228600">
              <a:buAutoNum type="arabicPeriod"/>
            </a:pPr>
            <a:r>
              <a:rPr lang="en-US" baseline="0" dirty="0" smtClean="0"/>
              <a:t>High and Low Voltage is bad</a:t>
            </a:r>
          </a:p>
          <a:p>
            <a:pPr marL="228600" indent="-228600">
              <a:buAutoNum type="arabicPeriod"/>
            </a:pPr>
            <a:r>
              <a:rPr lang="en-US" baseline="0" dirty="0" smtClean="0"/>
              <a:t>Capacitors raise voltage and Reactors lower voltage</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a:t>
            </a:fld>
            <a:endParaRPr lang="en-US"/>
          </a:p>
        </p:txBody>
      </p:sp>
    </p:spTree>
    <p:extLst>
      <p:ext uri="{BB962C8B-B14F-4D97-AF65-F5344CB8AC3E}">
        <p14:creationId xmlns:p14="http://schemas.microsoft.com/office/powerpoint/2010/main" val="2421536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Answer: Two things</a:t>
            </a:r>
          </a:p>
          <a:p>
            <a:pPr marL="171450" indent="-171450">
              <a:buFontTx/>
              <a:buChar char="-"/>
            </a:pPr>
            <a:r>
              <a:rPr lang="en-US" dirty="0" smtClean="0"/>
              <a:t>Adding and removing</a:t>
            </a:r>
            <a:r>
              <a:rPr lang="en-US" baseline="0" dirty="0" smtClean="0"/>
              <a:t> loads in the system</a:t>
            </a:r>
          </a:p>
          <a:p>
            <a:pPr marL="171450" indent="-171450">
              <a:buFontTx/>
              <a:buChar char="-"/>
            </a:pPr>
            <a:r>
              <a:rPr lang="en-US" baseline="0" dirty="0" smtClean="0"/>
              <a:t>Using reactive devices (covered later)</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10</a:t>
            </a:fld>
            <a:endParaRPr lang="en-US"/>
          </a:p>
        </p:txBody>
      </p:sp>
    </p:spTree>
    <p:extLst>
      <p:ext uri="{BB962C8B-B14F-4D97-AF65-F5344CB8AC3E}">
        <p14:creationId xmlns:p14="http://schemas.microsoft.com/office/powerpoint/2010/main" val="2812371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u="sng" dirty="0" smtClean="0"/>
              <a:t>20 Minute point</a:t>
            </a:r>
          </a:p>
          <a:p>
            <a:r>
              <a:rPr lang="en-US" dirty="0" smtClean="0"/>
              <a:t>What is:</a:t>
            </a:r>
          </a:p>
          <a:p>
            <a:pPr marL="171450" indent="-171450">
              <a:buFontTx/>
              <a:buChar char="-"/>
            </a:pPr>
            <a:r>
              <a:rPr lang="en-US" baseline="0" dirty="0" smtClean="0"/>
              <a:t>E</a:t>
            </a:r>
          </a:p>
          <a:p>
            <a:pPr marL="171450" indent="-171450">
              <a:buFontTx/>
              <a:buChar char="-"/>
            </a:pPr>
            <a:r>
              <a:rPr lang="en-US" baseline="0" dirty="0" smtClean="0"/>
              <a:t>I</a:t>
            </a:r>
          </a:p>
          <a:p>
            <a:pPr marL="171450" indent="-171450">
              <a:buFontTx/>
              <a:buChar char="-"/>
            </a:pPr>
            <a:r>
              <a:rPr lang="en-US" baseline="0" dirty="0" smtClean="0"/>
              <a:t>L</a:t>
            </a:r>
          </a:p>
          <a:p>
            <a:pPr marL="171450" indent="-171450">
              <a:buFontTx/>
              <a:buChar char="-"/>
            </a:pPr>
            <a:r>
              <a:rPr lang="en-US" baseline="0" dirty="0" smtClean="0"/>
              <a:t>C</a:t>
            </a:r>
          </a:p>
          <a:p>
            <a:pPr marL="171450" indent="-171450">
              <a:buFontTx/>
              <a:buChar char="-"/>
            </a:pPr>
            <a:endParaRPr lang="en-US" baseline="0" dirty="0" smtClean="0"/>
          </a:p>
          <a:p>
            <a:pPr marL="0" indent="0">
              <a:buFontTx/>
              <a:buNone/>
            </a:pPr>
            <a:r>
              <a:rPr lang="en-US" baseline="0" dirty="0" smtClean="0"/>
              <a:t>This is the introduction to “Lead” and “Lag.”</a:t>
            </a:r>
          </a:p>
          <a:p>
            <a:pPr marL="0" indent="0">
              <a:buFontTx/>
              <a:buNone/>
            </a:pPr>
            <a:endParaRPr lang="en-US" dirty="0" smtClean="0"/>
          </a:p>
          <a:p>
            <a:pPr marL="0" indent="0">
              <a:buFontTx/>
              <a:buNone/>
            </a:pPr>
            <a:r>
              <a:rPr lang="en-US" dirty="0" smtClean="0"/>
              <a:t>Remind</a:t>
            </a:r>
            <a:r>
              <a:rPr lang="en-US" baseline="0" dirty="0" smtClean="0"/>
              <a:t> the audience, this is just the two sine waves moving closer and further apart.</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11</a:t>
            </a:fld>
            <a:endParaRPr lang="en-US"/>
          </a:p>
        </p:txBody>
      </p:sp>
    </p:spTree>
    <p:extLst>
      <p:ext uri="{BB962C8B-B14F-4D97-AF65-F5344CB8AC3E}">
        <p14:creationId xmlns:p14="http://schemas.microsoft.com/office/powerpoint/2010/main" val="2236207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To</a:t>
            </a:r>
            <a:r>
              <a:rPr lang="en-US" baseline="0" dirty="0" smtClean="0"/>
              <a:t> audience: When thinking of resistance, think of your toaster. When you turn the little knob on the front, you’re adjusting the resistance to current flow in your toaster. This is called a rheostat. </a:t>
            </a:r>
          </a:p>
          <a:p>
            <a:r>
              <a:rPr lang="en-US" baseline="0" dirty="0" smtClean="0"/>
              <a:t>Changing impedance in the system is effectively operators adjusting the toaster dial. </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12</a:t>
            </a:fld>
            <a:endParaRPr lang="en-US"/>
          </a:p>
        </p:txBody>
      </p:sp>
    </p:spTree>
    <p:extLst>
      <p:ext uri="{BB962C8B-B14F-4D97-AF65-F5344CB8AC3E}">
        <p14:creationId xmlns:p14="http://schemas.microsoft.com/office/powerpoint/2010/main" val="4294958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These</a:t>
            </a:r>
            <a:r>
              <a:rPr lang="en-US" baseline="0" dirty="0" smtClean="0"/>
              <a:t> are better viewed on top of each other. This shows that adding one king of reactance cancels out the other.</a:t>
            </a:r>
          </a:p>
          <a:p>
            <a:r>
              <a:rPr lang="en-US" dirty="0" smtClean="0"/>
              <a:t>You can see that these forces work against each</a:t>
            </a:r>
            <a:r>
              <a:rPr lang="en-US" baseline="0" dirty="0" smtClean="0"/>
              <a:t> other in the system.</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13</a:t>
            </a:fld>
            <a:endParaRPr lang="en-US"/>
          </a:p>
        </p:txBody>
      </p:sp>
    </p:spTree>
    <p:extLst>
      <p:ext uri="{BB962C8B-B14F-4D97-AF65-F5344CB8AC3E}">
        <p14:creationId xmlns:p14="http://schemas.microsoft.com/office/powerpoint/2010/main" val="2972928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Summarize</a:t>
            </a:r>
            <a:r>
              <a:rPr lang="en-US" baseline="0" dirty="0" smtClean="0"/>
              <a:t> that these two forces counteract each other and we take advantage of this to operate the system more efficiently. </a:t>
            </a:r>
          </a:p>
          <a:p>
            <a:r>
              <a:rPr lang="en-US" baseline="0" dirty="0" smtClean="0"/>
              <a:t>XL= 2pifL</a:t>
            </a:r>
          </a:p>
          <a:p>
            <a:r>
              <a:rPr lang="en-US" baseline="0" dirty="0" smtClean="0"/>
              <a:t>XC=1/2pifC</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14</a:t>
            </a:fld>
            <a:endParaRPr lang="en-US"/>
          </a:p>
        </p:txBody>
      </p:sp>
    </p:spTree>
    <p:extLst>
      <p:ext uri="{BB962C8B-B14F-4D97-AF65-F5344CB8AC3E}">
        <p14:creationId xmlns:p14="http://schemas.microsoft.com/office/powerpoint/2010/main" val="3116011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u="sng" dirty="0" smtClean="0"/>
              <a:t>30 Minute</a:t>
            </a:r>
            <a:r>
              <a:rPr lang="en-US" u="sng" baseline="0" dirty="0" smtClean="0"/>
              <a:t> point</a:t>
            </a:r>
            <a:endParaRPr lang="en-US" u="sng" dirty="0" smtClean="0"/>
          </a:p>
          <a:p>
            <a:r>
              <a:rPr lang="en-US" dirty="0" smtClean="0"/>
              <a:t>What are the two</a:t>
            </a:r>
            <a:r>
              <a:rPr lang="en-US" baseline="0" dirty="0" smtClean="0"/>
              <a:t> types of reactive devices that system operators use to control voltage?</a:t>
            </a:r>
          </a:p>
          <a:p>
            <a:endParaRPr lang="en-US" baseline="0" dirty="0" smtClean="0"/>
          </a:p>
          <a:p>
            <a:r>
              <a:rPr lang="en-US" baseline="0" dirty="0" smtClean="0"/>
              <a:t>Can anyone name any Static Reactive Resources?</a:t>
            </a:r>
          </a:p>
          <a:p>
            <a:r>
              <a:rPr lang="en-US" baseline="0" dirty="0" smtClean="0"/>
              <a:t>Can anyone name any Dynamic Reactive Resources?</a:t>
            </a:r>
          </a:p>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15</a:t>
            </a:fld>
            <a:endParaRPr lang="en-US"/>
          </a:p>
        </p:txBody>
      </p:sp>
    </p:spTree>
    <p:extLst>
      <p:ext uri="{BB962C8B-B14F-4D97-AF65-F5344CB8AC3E}">
        <p14:creationId xmlns:p14="http://schemas.microsoft.com/office/powerpoint/2010/main" val="1602255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Ask the audience</a:t>
            </a:r>
            <a:r>
              <a:rPr lang="en-US" baseline="0" dirty="0" smtClean="0"/>
              <a:t> if anyone can briefly summarize what happens to the system when a major load is lost?</a:t>
            </a:r>
          </a:p>
          <a:p>
            <a:r>
              <a:rPr lang="en-US" baseline="0" dirty="0" smtClean="0"/>
              <a:t>A transmission line?</a:t>
            </a:r>
            <a:endParaRPr lang="en-US" dirty="0" smtClean="0"/>
          </a:p>
          <a:p>
            <a:r>
              <a:rPr lang="en-US" dirty="0" smtClean="0"/>
              <a:t>Explain that the system tends to lag and that the</a:t>
            </a:r>
            <a:r>
              <a:rPr lang="en-US" baseline="0" dirty="0" smtClean="0"/>
              <a:t> instructor is using inductive reactance because it is the dominant reactive force in the system. </a:t>
            </a:r>
            <a:endParaRPr lang="en-US" dirty="0" smtClean="0"/>
          </a:p>
          <a:p>
            <a:endParaRPr lang="en-US" dirty="0" smtClean="0"/>
          </a:p>
          <a:p>
            <a:r>
              <a:rPr lang="en-US" dirty="0" smtClean="0"/>
              <a:t>Remind audience that a high Power Angle leads</a:t>
            </a:r>
            <a:r>
              <a:rPr lang="en-US" baseline="0" dirty="0" smtClean="0"/>
              <a:t> to system instability.</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16</a:t>
            </a:fld>
            <a:endParaRPr lang="en-US"/>
          </a:p>
        </p:txBody>
      </p:sp>
    </p:spTree>
    <p:extLst>
      <p:ext uri="{BB962C8B-B14F-4D97-AF65-F5344CB8AC3E}">
        <p14:creationId xmlns:p14="http://schemas.microsoft.com/office/powerpoint/2010/main" val="2792511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18</a:t>
            </a:fld>
            <a:endParaRPr lang="en-US"/>
          </a:p>
        </p:txBody>
      </p:sp>
    </p:spTree>
    <p:extLst>
      <p:ext uri="{BB962C8B-B14F-4D97-AF65-F5344CB8AC3E}">
        <p14:creationId xmlns:p14="http://schemas.microsoft.com/office/powerpoint/2010/main" val="3588469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19</a:t>
            </a:fld>
            <a:endParaRPr lang="en-US"/>
          </a:p>
        </p:txBody>
      </p:sp>
    </p:spTree>
    <p:extLst>
      <p:ext uri="{BB962C8B-B14F-4D97-AF65-F5344CB8AC3E}">
        <p14:creationId xmlns:p14="http://schemas.microsoft.com/office/powerpoint/2010/main" val="1574829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20</a:t>
            </a:fld>
            <a:endParaRPr lang="en-US"/>
          </a:p>
        </p:txBody>
      </p:sp>
    </p:spTree>
    <p:extLst>
      <p:ext uri="{BB962C8B-B14F-4D97-AF65-F5344CB8AC3E}">
        <p14:creationId xmlns:p14="http://schemas.microsoft.com/office/powerpoint/2010/main" val="138158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Promise</a:t>
            </a:r>
            <a:r>
              <a:rPr lang="en-US" baseline="0" dirty="0" smtClean="0"/>
              <a:t> the crowd there won’t be any trig, they’ll only see one equation that they won’t be required to remember, and they’ll only see one sine wave.</a:t>
            </a:r>
          </a:p>
          <a:p>
            <a:endParaRPr lang="en-US" baseline="0" dirty="0" smtClean="0"/>
          </a:p>
          <a:p>
            <a:r>
              <a:rPr lang="en-US" baseline="0" dirty="0" smtClean="0"/>
              <a:t>Questions:</a:t>
            </a:r>
          </a:p>
          <a:p>
            <a:pPr marL="171450" indent="-171450">
              <a:buFontTx/>
              <a:buChar char="-"/>
            </a:pPr>
            <a:r>
              <a:rPr lang="en-US" baseline="0" dirty="0" smtClean="0"/>
              <a:t>What is Real Power?</a:t>
            </a:r>
          </a:p>
          <a:p>
            <a:pPr marL="171450" indent="-171450">
              <a:buFontTx/>
              <a:buChar char="-"/>
            </a:pPr>
            <a:r>
              <a:rPr lang="en-US" baseline="0" dirty="0" smtClean="0"/>
              <a:t>What is Reactive Power?</a:t>
            </a:r>
          </a:p>
        </p:txBody>
      </p:sp>
      <p:sp>
        <p:nvSpPr>
          <p:cNvPr id="4" name="Slide Number Placeholder 3"/>
          <p:cNvSpPr>
            <a:spLocks noGrp="1"/>
          </p:cNvSpPr>
          <p:nvPr>
            <p:ph type="sldNum" sz="quarter" idx="10"/>
          </p:nvPr>
        </p:nvSpPr>
        <p:spPr/>
        <p:txBody>
          <a:bodyPr/>
          <a:lstStyle/>
          <a:p>
            <a:fld id="{E86638ED-0B0E-41E2-9258-8F304640339D}" type="slidenum">
              <a:rPr lang="en-US" smtClean="0"/>
              <a:t>2</a:t>
            </a:fld>
            <a:endParaRPr lang="en-US"/>
          </a:p>
        </p:txBody>
      </p:sp>
    </p:spTree>
    <p:extLst>
      <p:ext uri="{BB962C8B-B14F-4D97-AF65-F5344CB8AC3E}">
        <p14:creationId xmlns:p14="http://schemas.microsoft.com/office/powerpoint/2010/main" val="3003855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21</a:t>
            </a:fld>
            <a:endParaRPr lang="en-US"/>
          </a:p>
        </p:txBody>
      </p:sp>
    </p:spTree>
    <p:extLst>
      <p:ext uri="{BB962C8B-B14F-4D97-AF65-F5344CB8AC3E}">
        <p14:creationId xmlns:p14="http://schemas.microsoft.com/office/powerpoint/2010/main" val="3357555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Explain that voltage</a:t>
            </a:r>
            <a:r>
              <a:rPr lang="en-US" baseline="0" dirty="0" smtClean="0"/>
              <a:t> goes down but power factor comes closer to unity.</a:t>
            </a:r>
          </a:p>
          <a:p>
            <a:endParaRPr lang="en-US" baseline="0" dirty="0" smtClean="0"/>
          </a:p>
          <a:p>
            <a:r>
              <a:rPr lang="en-US" baseline="0" dirty="0" smtClean="0"/>
              <a:t>This is because the prior examples were in a “steady state” system.  In this dynamic situation the Impedance increase will likely overcompensate for the increased efficiency. </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22</a:t>
            </a:fld>
            <a:endParaRPr lang="en-US"/>
          </a:p>
        </p:txBody>
      </p:sp>
    </p:spTree>
    <p:extLst>
      <p:ext uri="{BB962C8B-B14F-4D97-AF65-F5344CB8AC3E}">
        <p14:creationId xmlns:p14="http://schemas.microsoft.com/office/powerpoint/2010/main" val="2703466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Tx/>
              <a:buChar char="-"/>
            </a:pPr>
            <a:r>
              <a:rPr lang="en-US" dirty="0" smtClean="0"/>
              <a:t>Bucking is when a generator is acting like a shunt</a:t>
            </a:r>
            <a:r>
              <a:rPr lang="en-US" baseline="0" dirty="0" smtClean="0"/>
              <a:t> reactor and absorbing MVARs in the system. </a:t>
            </a:r>
          </a:p>
          <a:p>
            <a:pPr marL="171450" indent="-171450">
              <a:buFontTx/>
              <a:buChar char="-"/>
            </a:pPr>
            <a:r>
              <a:rPr lang="en-US" baseline="0" dirty="0" smtClean="0"/>
              <a:t>This is a situation where the operators have potentially mismanaged their reactive resources. Perhaps they have capacitors on-line or reactors off-line.</a:t>
            </a:r>
            <a:endParaRPr lang="en-US" dirty="0" smtClean="0"/>
          </a:p>
          <a:p>
            <a:endParaRPr lang="en-US" dirty="0" smtClean="0"/>
          </a:p>
          <a:p>
            <a:r>
              <a:rPr lang="en-US" dirty="0" smtClean="0"/>
              <a:t>This is why it</a:t>
            </a:r>
            <a:r>
              <a:rPr lang="en-US" baseline="0" dirty="0" smtClean="0"/>
              <a:t> is important to keep dynamic reactive resources at, or close to, unity.</a:t>
            </a:r>
            <a:endParaRPr lang="en-US" dirty="0" smtClean="0"/>
          </a:p>
          <a:p>
            <a:r>
              <a:rPr lang="en-US" dirty="0" smtClean="0"/>
              <a:t>The effect would be the same if</a:t>
            </a:r>
            <a:r>
              <a:rPr lang="en-US" baseline="0" dirty="0" smtClean="0"/>
              <a:t> generating units were at unity and an on-line tripped, except, the dynamic resources could instantly (or dynamically) compensate.</a:t>
            </a:r>
            <a:endParaRPr lang="en-US" dirty="0" smtClean="0"/>
          </a:p>
          <a:p>
            <a:r>
              <a:rPr lang="en-US" dirty="0" smtClean="0"/>
              <a:t>You would see the</a:t>
            </a:r>
            <a:r>
              <a:rPr lang="en-US" baseline="0" dirty="0" smtClean="0"/>
              <a:t> same thing if a Shunt Reactor tripped.</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23</a:t>
            </a:fld>
            <a:endParaRPr lang="en-US"/>
          </a:p>
        </p:txBody>
      </p:sp>
    </p:spTree>
    <p:extLst>
      <p:ext uri="{BB962C8B-B14F-4D97-AF65-F5344CB8AC3E}">
        <p14:creationId xmlns:p14="http://schemas.microsoft.com/office/powerpoint/2010/main" val="20945319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Explain</a:t>
            </a:r>
            <a:r>
              <a:rPr lang="en-US" baseline="0" dirty="0" smtClean="0"/>
              <a:t> that in this case voltage goes up but power factor goes down (is more lagging).</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24</a:t>
            </a:fld>
            <a:endParaRPr lang="en-US"/>
          </a:p>
        </p:txBody>
      </p:sp>
    </p:spTree>
    <p:extLst>
      <p:ext uri="{BB962C8B-B14F-4D97-AF65-F5344CB8AC3E}">
        <p14:creationId xmlns:p14="http://schemas.microsoft.com/office/powerpoint/2010/main" val="1848306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Tap</a:t>
            </a:r>
            <a:r>
              <a:rPr lang="en-US" baseline="0" dirty="0" smtClean="0"/>
              <a:t> changing transformers “move” MVARs from one voltage level in the system </a:t>
            </a:r>
            <a:r>
              <a:rPr lang="en-US" baseline="0" smtClean="0"/>
              <a:t>to another. </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25</a:t>
            </a:fld>
            <a:endParaRPr lang="en-US"/>
          </a:p>
        </p:txBody>
      </p:sp>
    </p:spTree>
    <p:extLst>
      <p:ext uri="{BB962C8B-B14F-4D97-AF65-F5344CB8AC3E}">
        <p14:creationId xmlns:p14="http://schemas.microsoft.com/office/powerpoint/2010/main" val="23645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Question:</a:t>
            </a:r>
          </a:p>
          <a:p>
            <a:pPr marL="171450" indent="-171450">
              <a:buFontTx/>
              <a:buChar char="-"/>
            </a:pPr>
            <a:r>
              <a:rPr lang="en-US" baseline="0" dirty="0" smtClean="0"/>
              <a:t>What Causes Reactive Power flow?</a:t>
            </a:r>
          </a:p>
          <a:p>
            <a:pPr marL="171450" indent="-171450">
              <a:buFontTx/>
              <a:buChar char="-"/>
            </a:pPr>
            <a:endParaRPr lang="en-US" dirty="0" smtClean="0"/>
          </a:p>
          <a:p>
            <a:r>
              <a:rPr lang="en-US" dirty="0" smtClean="0"/>
              <a:t>Real Power:</a:t>
            </a:r>
            <a:r>
              <a:rPr lang="en-US" baseline="0" dirty="0" smtClean="0"/>
              <a:t> MW</a:t>
            </a:r>
          </a:p>
          <a:p>
            <a:pPr marL="171450" indent="-171450">
              <a:buFontTx/>
              <a:buChar char="-"/>
            </a:pPr>
            <a:r>
              <a:rPr lang="en-US" baseline="0" dirty="0" smtClean="0"/>
              <a:t>Motors</a:t>
            </a:r>
          </a:p>
          <a:p>
            <a:pPr marL="171450" indent="-171450">
              <a:buFontTx/>
              <a:buChar char="-"/>
            </a:pPr>
            <a:r>
              <a:rPr lang="en-US" baseline="0" dirty="0" smtClean="0"/>
              <a:t>Heaters</a:t>
            </a:r>
          </a:p>
          <a:p>
            <a:pPr marL="171450" indent="-171450">
              <a:buFontTx/>
              <a:buChar char="-"/>
            </a:pPr>
            <a:r>
              <a:rPr lang="en-US" baseline="0" dirty="0" smtClean="0"/>
              <a:t>Air Conditioning</a:t>
            </a:r>
          </a:p>
          <a:p>
            <a:r>
              <a:rPr lang="en-US" baseline="0" dirty="0" smtClean="0"/>
              <a:t>Reactive Power: MVA</a:t>
            </a:r>
          </a:p>
          <a:p>
            <a:endParaRPr lang="en-US" baseline="0" dirty="0" smtClean="0"/>
          </a:p>
          <a:p>
            <a:r>
              <a:rPr lang="en-US" baseline="0" dirty="0" smtClean="0"/>
              <a:t>A lot of people use a wheelbarrow as an example. Some energy is needed to raise it before it can be moved forward.</a:t>
            </a:r>
          </a:p>
          <a:p>
            <a:endParaRPr lang="en-US" baseline="0" dirty="0" smtClean="0"/>
          </a:p>
          <a:p>
            <a:r>
              <a:rPr lang="en-US" baseline="0" dirty="0" smtClean="0"/>
              <a:t>Question:</a:t>
            </a:r>
          </a:p>
          <a:p>
            <a:pPr marL="171450" indent="-171450">
              <a:buFontTx/>
              <a:buChar char="-"/>
            </a:pPr>
            <a:r>
              <a:rPr lang="en-US" baseline="0" dirty="0" smtClean="0"/>
              <a:t>Why would the grid collapse?</a:t>
            </a:r>
          </a:p>
          <a:p>
            <a:pPr marL="171450" indent="-171450">
              <a:buFontTx/>
              <a:buChar char="-"/>
            </a:pPr>
            <a:r>
              <a:rPr lang="en-US" baseline="0" dirty="0" smtClean="0"/>
              <a:t>What is Power Factor?</a:t>
            </a:r>
          </a:p>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3</a:t>
            </a:fld>
            <a:endParaRPr lang="en-US"/>
          </a:p>
        </p:txBody>
      </p:sp>
    </p:spTree>
    <p:extLst>
      <p:ext uri="{BB962C8B-B14F-4D97-AF65-F5344CB8AC3E}">
        <p14:creationId xmlns:p14="http://schemas.microsoft.com/office/powerpoint/2010/main" val="3872632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4</a:t>
            </a:fld>
            <a:endParaRPr lang="en-US"/>
          </a:p>
        </p:txBody>
      </p:sp>
    </p:spTree>
    <p:extLst>
      <p:ext uri="{BB962C8B-B14F-4D97-AF65-F5344CB8AC3E}">
        <p14:creationId xmlns:p14="http://schemas.microsoft.com/office/powerpoint/2010/main" val="1997599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Question:</a:t>
            </a:r>
          </a:p>
          <a:p>
            <a:pPr marL="171450" indent="-171450">
              <a:buFontTx/>
              <a:buChar char="-"/>
            </a:pPr>
            <a:r>
              <a:rPr lang="en-US" dirty="0" smtClean="0"/>
              <a:t>What are problems</a:t>
            </a:r>
            <a:r>
              <a:rPr lang="en-US" baseline="0" dirty="0" smtClean="0"/>
              <a:t> with high voltage?</a:t>
            </a:r>
          </a:p>
          <a:p>
            <a:pPr marL="171450" indent="-171450">
              <a:buFontTx/>
              <a:buChar char="-"/>
            </a:pPr>
            <a:r>
              <a:rPr lang="en-US" baseline="0" dirty="0" smtClean="0"/>
              <a:t>What are problems with low voltage?</a:t>
            </a:r>
          </a:p>
          <a:p>
            <a:pPr marL="171450" indent="-171450">
              <a:buFontTx/>
              <a:buChar char="-"/>
            </a:pPr>
            <a:endParaRPr lang="en-US" dirty="0" smtClean="0"/>
          </a:p>
          <a:p>
            <a:r>
              <a:rPr lang="en-US" dirty="0" smtClean="0"/>
              <a:t>Flashover: voltage is high enough to arc</a:t>
            </a:r>
            <a:r>
              <a:rPr lang="en-US" baseline="0" dirty="0" smtClean="0"/>
              <a:t> across conductors separated by an insulating material</a:t>
            </a:r>
          </a:p>
          <a:p>
            <a:r>
              <a:rPr lang="en-US" baseline="0" dirty="0" smtClean="0"/>
              <a:t>Transformer replacement is costly</a:t>
            </a:r>
          </a:p>
          <a:p>
            <a:endParaRPr lang="en-US" baseline="0" dirty="0" smtClean="0"/>
          </a:p>
          <a:p>
            <a:r>
              <a:rPr lang="en-US" baseline="0" dirty="0" smtClean="0"/>
              <a:t>When voltage declines, current rises. Think of a toaster. What heats the element in the toaster is current flow. Low voltage turns transmission lines into huge heating elements. They may sag and make contact with trees or even the ground causing lines to relay. </a:t>
            </a:r>
          </a:p>
          <a:p>
            <a:endParaRPr lang="en-US" baseline="0" dirty="0" smtClean="0"/>
          </a:p>
          <a:p>
            <a:r>
              <a:rPr lang="en-US" baseline="0" dirty="0" smtClean="0"/>
              <a:t>Angle stability: basically the cause of all cascading failures. </a:t>
            </a:r>
            <a:endParaRPr lang="en-US" dirty="0" smtClean="0"/>
          </a:p>
          <a:p>
            <a:endParaRPr lang="en-US" dirty="0" smtClean="0"/>
          </a:p>
          <a:p>
            <a:r>
              <a:rPr lang="en-US" dirty="0" smtClean="0"/>
              <a:t>Voltage</a:t>
            </a:r>
            <a:r>
              <a:rPr lang="en-US" baseline="0" dirty="0" smtClean="0"/>
              <a:t> level compared to nominal is a gauge of reactive support.</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5</a:t>
            </a:fld>
            <a:endParaRPr lang="en-US"/>
          </a:p>
        </p:txBody>
      </p:sp>
    </p:spTree>
    <p:extLst>
      <p:ext uri="{BB962C8B-B14F-4D97-AF65-F5344CB8AC3E}">
        <p14:creationId xmlns:p14="http://schemas.microsoft.com/office/powerpoint/2010/main" val="124133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Power transfer here is real power. </a:t>
            </a:r>
          </a:p>
          <a:p>
            <a:r>
              <a:rPr lang="en-US" dirty="0" smtClean="0"/>
              <a:t>The funny symbol</a:t>
            </a:r>
            <a:r>
              <a:rPr lang="en-US" baseline="0" dirty="0" smtClean="0"/>
              <a:t> on the end is “Power Angle.”</a:t>
            </a:r>
            <a:endParaRPr lang="en-US" dirty="0" smtClean="0"/>
          </a:p>
          <a:p>
            <a:endParaRPr lang="en-US" dirty="0" smtClean="0"/>
          </a:p>
          <a:p>
            <a:r>
              <a:rPr lang="en-US" dirty="0" smtClean="0"/>
              <a:t>Ask</a:t>
            </a:r>
            <a:r>
              <a:rPr lang="en-US" baseline="0" dirty="0" smtClean="0"/>
              <a:t> crowd: “If the left side of the equation doesn’t change, what does that mean for the right side of the equation?” Correct, the right side of the equation doesn’t change.</a:t>
            </a:r>
          </a:p>
          <a:p>
            <a:r>
              <a:rPr lang="en-US" baseline="0" dirty="0" smtClean="0"/>
              <a:t>“So, if one or both of these voltages go down, what happens to the “Power Angle.”</a:t>
            </a:r>
          </a:p>
          <a:p>
            <a:endParaRPr lang="en-US" dirty="0" smtClean="0"/>
          </a:p>
          <a:p>
            <a:r>
              <a:rPr lang="en-US" dirty="0" smtClean="0"/>
              <a:t>If customer</a:t>
            </a:r>
            <a:r>
              <a:rPr lang="en-US" baseline="0" dirty="0" smtClean="0"/>
              <a:t> load stays the same and either voltage declines, then the Power Angle has to get larger.</a:t>
            </a:r>
          </a:p>
          <a:p>
            <a:r>
              <a:rPr lang="en-US" baseline="0" dirty="0" smtClean="0"/>
              <a:t>Think of the Power Angle as a set of rubber bands that hold generators and load in synch. If the angle gets too large, the rubber bands will break and separate the generator from the load it serves.</a:t>
            </a:r>
          </a:p>
          <a:p>
            <a:endParaRPr lang="en-US" baseline="0" dirty="0" smtClean="0"/>
          </a:p>
          <a:p>
            <a:r>
              <a:rPr lang="en-US" baseline="0" dirty="0" smtClean="0"/>
              <a:t>.</a:t>
            </a:r>
          </a:p>
        </p:txBody>
      </p:sp>
      <p:sp>
        <p:nvSpPr>
          <p:cNvPr id="4" name="Slide Number Placeholder 3"/>
          <p:cNvSpPr>
            <a:spLocks noGrp="1"/>
          </p:cNvSpPr>
          <p:nvPr>
            <p:ph type="sldNum" sz="quarter" idx="10"/>
          </p:nvPr>
        </p:nvSpPr>
        <p:spPr/>
        <p:txBody>
          <a:bodyPr/>
          <a:lstStyle/>
          <a:p>
            <a:fld id="{E86638ED-0B0E-41E2-9258-8F304640339D}" type="slidenum">
              <a:rPr lang="en-US" smtClean="0"/>
              <a:t>6</a:t>
            </a:fld>
            <a:endParaRPr lang="en-US"/>
          </a:p>
        </p:txBody>
      </p:sp>
    </p:spTree>
    <p:extLst>
      <p:ext uri="{BB962C8B-B14F-4D97-AF65-F5344CB8AC3E}">
        <p14:creationId xmlns:p14="http://schemas.microsoft.com/office/powerpoint/2010/main" val="988991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If you could</a:t>
            </a:r>
            <a:r>
              <a:rPr lang="en-US" baseline="0" dirty="0" smtClean="0"/>
              <a:t> look down a power line and see the magnetic fields, it would look something like this.</a:t>
            </a:r>
          </a:p>
          <a:p>
            <a:r>
              <a:rPr lang="en-US" baseline="0" dirty="0" smtClean="0"/>
              <a:t>- Note that these lines cross each other and just like any other magnetic fields, they affect each other.  This is why every so often, the lines are rotated at a tower.  It evens out the effect of inductance over long distances.</a:t>
            </a:r>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7</a:t>
            </a:fld>
            <a:endParaRPr lang="en-US"/>
          </a:p>
        </p:txBody>
      </p:sp>
    </p:spTree>
    <p:extLst>
      <p:ext uri="{BB962C8B-B14F-4D97-AF65-F5344CB8AC3E}">
        <p14:creationId xmlns:p14="http://schemas.microsoft.com/office/powerpoint/2010/main" val="2263922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A “dielectric</a:t>
            </a:r>
            <a:r>
              <a:rPr lang="en-US" baseline="0" dirty="0" smtClean="0"/>
              <a:t> “ is an insulating material like rubber, oil, or air.</a:t>
            </a:r>
          </a:p>
          <a:p>
            <a:endParaRPr lang="en-US" dirty="0" smtClean="0"/>
          </a:p>
          <a:p>
            <a:r>
              <a:rPr lang="en-US" dirty="0" smtClean="0"/>
              <a:t>Electric fields and magnetic fields are two sides of the same coin.</a:t>
            </a:r>
          </a:p>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8</a:t>
            </a:fld>
            <a:endParaRPr lang="en-US"/>
          </a:p>
        </p:txBody>
      </p:sp>
    </p:spTree>
    <p:extLst>
      <p:ext uri="{BB962C8B-B14F-4D97-AF65-F5344CB8AC3E}">
        <p14:creationId xmlns:p14="http://schemas.microsoft.com/office/powerpoint/2010/main" val="3219369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Miles of transmission</a:t>
            </a:r>
            <a:r>
              <a:rPr lang="en-US" baseline="0" dirty="0" smtClean="0"/>
              <a:t> lines: MVA/mile:</a:t>
            </a:r>
          </a:p>
          <a:p>
            <a:pPr marL="171450" indent="-171450">
              <a:buFontTx/>
              <a:buChar char="-"/>
            </a:pPr>
            <a:r>
              <a:rPr lang="en-US" baseline="0" dirty="0" smtClean="0"/>
              <a:t>138kV: 0.1 MVAR/mile</a:t>
            </a:r>
          </a:p>
          <a:p>
            <a:pPr marL="171450" indent="-171450">
              <a:buFontTx/>
              <a:buChar char="-"/>
            </a:pPr>
            <a:r>
              <a:rPr lang="en-US" baseline="0" dirty="0" smtClean="0"/>
              <a:t>230kV: 1.0 MVAR/mile</a:t>
            </a:r>
          </a:p>
          <a:p>
            <a:pPr marL="171450" indent="-171450">
              <a:buFontTx/>
              <a:buChar char="-"/>
            </a:pPr>
            <a:r>
              <a:rPr lang="en-US" baseline="0" dirty="0" smtClean="0"/>
              <a:t>230kV underground: 10-70 MVAR/mile</a:t>
            </a:r>
          </a:p>
          <a:p>
            <a:pPr marL="171450" indent="-171450">
              <a:buFontTx/>
              <a:buChar char="-"/>
            </a:pPr>
            <a:endParaRPr lang="en-US" baseline="0" dirty="0" smtClean="0"/>
          </a:p>
          <a:p>
            <a:r>
              <a:rPr lang="en-US" baseline="0" dirty="0" smtClean="0"/>
              <a:t>Like magnets. As the two objects get closer, the effect is extremely magnified.</a:t>
            </a:r>
          </a:p>
          <a:p>
            <a:r>
              <a:rPr lang="en-US" baseline="0" dirty="0" smtClean="0"/>
              <a:t>The material between: Air, rubber, </a:t>
            </a:r>
            <a:r>
              <a:rPr lang="en-US" baseline="0" dirty="0" err="1" smtClean="0"/>
              <a:t>etc</a:t>
            </a:r>
            <a:r>
              <a:rPr lang="en-US" baseline="0" dirty="0" smtClean="0"/>
              <a:t>…</a:t>
            </a:r>
            <a:endParaRPr lang="en-US" dirty="0" smtClean="0"/>
          </a:p>
          <a:p>
            <a:pPr marL="171450" indent="-171450">
              <a:buFontTx/>
              <a:buChar char="-"/>
            </a:pPr>
            <a:endParaRPr lang="en-US" dirty="0" smtClean="0"/>
          </a:p>
          <a:p>
            <a:pPr marL="171450" indent="-171450">
              <a:buFontTx/>
              <a:buChar char="-"/>
            </a:pPr>
            <a:endParaRPr lang="en-US" dirty="0" smtClean="0"/>
          </a:p>
          <a:p>
            <a:pPr marL="171450" indent="-171450">
              <a:buFontTx/>
              <a:buChar char="-"/>
            </a:pPr>
            <a:r>
              <a:rPr lang="en-US" dirty="0" smtClean="0"/>
              <a:t>In overhead lines, the electrons have little interaction</a:t>
            </a:r>
            <a:r>
              <a:rPr lang="en-US" baseline="0" dirty="0" smtClean="0"/>
              <a:t> with electrons in the ground.</a:t>
            </a:r>
          </a:p>
          <a:p>
            <a:pPr marL="171450" indent="-171450">
              <a:buFontTx/>
              <a:buChar char="-"/>
            </a:pPr>
            <a:r>
              <a:rPr lang="en-US" baseline="0" dirty="0" smtClean="0"/>
              <a:t>The majority of the effect is between the power lines</a:t>
            </a:r>
          </a:p>
          <a:p>
            <a:pPr marL="171450" indent="-171450">
              <a:buFontTx/>
              <a:buChar char="-"/>
            </a:pPr>
            <a:endParaRPr lang="en-US" baseline="0" dirty="0" smtClean="0"/>
          </a:p>
          <a:p>
            <a:pPr marL="171450" indent="-171450">
              <a:buFontTx/>
              <a:buChar char="-"/>
            </a:pPr>
            <a:r>
              <a:rPr lang="en-US" baseline="0" dirty="0" smtClean="0"/>
              <a:t>When the power lines are underground, there is a huge effect from the ground. </a:t>
            </a:r>
          </a:p>
          <a:p>
            <a:pPr marL="171450" indent="-171450">
              <a:buFontTx/>
              <a:buChar char="-"/>
            </a:pPr>
            <a:r>
              <a:rPr lang="en-US" baseline="0" dirty="0" smtClean="0"/>
              <a:t>Capacitance is up to ten times as great.</a:t>
            </a:r>
          </a:p>
          <a:p>
            <a:pPr marL="171450" indent="-171450">
              <a:buFontTx/>
              <a:buChar char="-"/>
            </a:pPr>
            <a:r>
              <a:rPr lang="en-US" baseline="0" dirty="0" smtClean="0"/>
              <a:t>F=k [(q</a:t>
            </a:r>
            <a:r>
              <a:rPr lang="en-US" baseline="-25000" dirty="0" smtClean="0"/>
              <a:t>1</a:t>
            </a:r>
            <a:r>
              <a:rPr lang="en-US" baseline="0" dirty="0" smtClean="0"/>
              <a:t>*q</a:t>
            </a:r>
            <a:r>
              <a:rPr lang="en-US" baseline="-25000" dirty="0" smtClean="0"/>
              <a:t>2</a:t>
            </a:r>
            <a:r>
              <a:rPr lang="en-US" baseline="0" dirty="0" smtClean="0"/>
              <a:t>)/d</a:t>
            </a:r>
            <a:r>
              <a:rPr lang="en-US" baseline="30000" dirty="0" smtClean="0"/>
              <a:t>2</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E86638ED-0B0E-41E2-9258-8F304640339D}" type="slidenum">
              <a:rPr lang="en-US" smtClean="0"/>
              <a:t>9</a:t>
            </a:fld>
            <a:endParaRPr lang="en-US"/>
          </a:p>
        </p:txBody>
      </p:sp>
    </p:spTree>
    <p:extLst>
      <p:ext uri="{BB962C8B-B14F-4D97-AF65-F5344CB8AC3E}">
        <p14:creationId xmlns:p14="http://schemas.microsoft.com/office/powerpoint/2010/main" val="1276270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3087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3/28/2017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251861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57874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6134762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454272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53163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294308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94390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1"/>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97076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65CB300C-EEA1-44AD-A555-FC2563FB256A}" type="datetimeFigureOut">
              <a:rPr lang="en-US" smtClean="0"/>
              <a:t>3/28/2017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B563C-0584-4F27-A6A8-59E0FD3B3477}" type="slidenum">
              <a:rPr lang="en-US" smtClean="0"/>
              <a:t>‹#›</a:t>
            </a:fld>
            <a:endParaRPr lang="en-US"/>
          </a:p>
        </p:txBody>
      </p:sp>
    </p:spTree>
    <p:extLst>
      <p:ext uri="{BB962C8B-B14F-4D97-AF65-F5344CB8AC3E}">
        <p14:creationId xmlns:p14="http://schemas.microsoft.com/office/powerpoint/2010/main" val="24179421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6670601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4236501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8130571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3/28/2017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6735627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3/28/2017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25055127"/>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236426122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smtClean="0">
                <a:solidFill>
                  <a:srgbClr val="5B6770"/>
                </a:solidFill>
              </a:rPr>
              <a:t>PUBLIC</a:t>
            </a:r>
            <a:endParaRPr lang="en-US" sz="750" b="1" dirty="0">
              <a:solidFill>
                <a:srgbClr val="5B6770"/>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490294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3/28/2017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89416639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Excel_Worksheet1.xlsx"/></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package" Target="../embeddings/Microsoft_Excel_Worksheet3.xlsx"/><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package" Target="../embeddings/Microsoft_Excel_Worksheet4.xlsx"/><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package" Target="../embeddings/Microsoft_Excel_Worksheet5.xlsx"/><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vmlDrawing" Target="../drawings/vmlDrawing6.vml"/><Relationship Id="rId6" Type="http://schemas.openxmlformats.org/officeDocument/2006/relationships/image" Target="../media/image8.emf"/><Relationship Id="rId5" Type="http://schemas.openxmlformats.org/officeDocument/2006/relationships/package" Target="../embeddings/Microsoft_Excel_Worksheet6.xlsx"/><Relationship Id="rId4" Type="http://schemas.openxmlformats.org/officeDocument/2006/relationships/oleObject" Target="../embeddings/oleObject6.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vmlDrawing" Target="../drawings/vmlDrawing7.vml"/><Relationship Id="rId6" Type="http://schemas.openxmlformats.org/officeDocument/2006/relationships/image" Target="../media/image8.emf"/><Relationship Id="rId5" Type="http://schemas.openxmlformats.org/officeDocument/2006/relationships/package" Target="../embeddings/Microsoft_Excel_Worksheet7.xlsx"/><Relationship Id="rId4"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vmlDrawing" Target="../drawings/vmlDrawing8.vml"/><Relationship Id="rId6" Type="http://schemas.openxmlformats.org/officeDocument/2006/relationships/image" Target="../media/image8.emf"/><Relationship Id="rId5" Type="http://schemas.openxmlformats.org/officeDocument/2006/relationships/package" Target="../embeddings/Microsoft_Excel_Worksheet8.xlsx"/><Relationship Id="rId4" Type="http://schemas.openxmlformats.org/officeDocument/2006/relationships/oleObject" Target="../embeddings/oleObject8.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vmlDrawing" Target="../drawings/vmlDrawing9.vml"/><Relationship Id="rId6" Type="http://schemas.openxmlformats.org/officeDocument/2006/relationships/image" Target="../media/image8.emf"/><Relationship Id="rId5" Type="http://schemas.openxmlformats.org/officeDocument/2006/relationships/package" Target="../embeddings/Microsoft_Excel_Worksheet9.xlsx"/><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00500" y="2436422"/>
            <a:ext cx="4234526" cy="1892826"/>
          </a:xfrm>
          <a:prstGeom prst="rect">
            <a:avLst/>
          </a:prstGeom>
          <a:noFill/>
        </p:spPr>
        <p:txBody>
          <a:bodyPr wrap="square" rtlCol="0">
            <a:spAutoFit/>
          </a:bodyPr>
          <a:lstStyle/>
          <a:p>
            <a:r>
              <a:rPr lang="en-US" sz="3600" b="1" dirty="0">
                <a:solidFill>
                  <a:prstClr val="black"/>
                </a:solidFill>
              </a:rPr>
              <a:t>Voltage Control</a:t>
            </a:r>
          </a:p>
          <a:p>
            <a:endParaRPr lang="en-US" sz="1350" dirty="0">
              <a:solidFill>
                <a:prstClr val="black"/>
              </a:solidFill>
            </a:endParaRPr>
          </a:p>
          <a:p>
            <a:endParaRPr lang="en-US" sz="1350" dirty="0">
              <a:solidFill>
                <a:prstClr val="black"/>
              </a:solidFill>
            </a:endParaRPr>
          </a:p>
          <a:p>
            <a:r>
              <a:rPr lang="en-US" dirty="0">
                <a:solidFill>
                  <a:prstClr val="black"/>
                </a:solidFill>
              </a:rPr>
              <a:t>Evan A. Pierce &amp; John Jarmon</a:t>
            </a:r>
          </a:p>
          <a:p>
            <a:endParaRPr lang="en-US" dirty="0">
              <a:solidFill>
                <a:prstClr val="black"/>
              </a:solidFill>
            </a:endParaRPr>
          </a:p>
          <a:p>
            <a:r>
              <a:rPr lang="en-US" dirty="0" smtClean="0">
                <a:solidFill>
                  <a:prstClr val="black"/>
                </a:solidFill>
              </a:rPr>
              <a:t>2017 OTS</a:t>
            </a:r>
            <a:endParaRPr lang="en-US" dirty="0">
              <a:solidFill>
                <a:prstClr val="black"/>
              </a:solidFill>
            </a:endParaRPr>
          </a:p>
        </p:txBody>
      </p:sp>
    </p:spTree>
    <p:extLst>
      <p:ext uri="{BB962C8B-B14F-4D97-AF65-F5344CB8AC3E}">
        <p14:creationId xmlns:p14="http://schemas.microsoft.com/office/powerpoint/2010/main" val="4137355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Phase Angles</a:t>
            </a:r>
            <a:endParaRPr lang="en-US" sz="2800" dirty="0"/>
          </a:p>
        </p:txBody>
      </p:sp>
      <p:sp>
        <p:nvSpPr>
          <p:cNvPr id="3" name="Content Placeholder 2"/>
          <p:cNvSpPr>
            <a:spLocks noGrp="1"/>
          </p:cNvSpPr>
          <p:nvPr>
            <p:ph idx="1"/>
          </p:nvPr>
        </p:nvSpPr>
        <p:spPr/>
        <p:txBody>
          <a:bodyPr/>
          <a:lstStyle/>
          <a:p>
            <a:r>
              <a:rPr lang="en-US" sz="2800" dirty="0"/>
              <a:t>Phase angle refers to the “shift” between two sine waves</a:t>
            </a:r>
          </a:p>
          <a:p>
            <a:r>
              <a:rPr lang="en-US" sz="2800" dirty="0"/>
              <a:t>When phases separate, the system becomes less efficient</a:t>
            </a:r>
          </a:p>
          <a:p>
            <a:endParaRPr lang="en-US" sz="2800" dirty="0"/>
          </a:p>
          <a:p>
            <a:endParaRPr lang="en-US" sz="2800" dirty="0" smtClean="0"/>
          </a:p>
          <a:p>
            <a:endParaRPr lang="en-US" sz="2800" dirty="0"/>
          </a:p>
          <a:p>
            <a:r>
              <a:rPr lang="en-US" sz="2800" dirty="0" smtClean="0"/>
              <a:t>Less </a:t>
            </a:r>
            <a:r>
              <a:rPr lang="en-US" sz="2800" dirty="0"/>
              <a:t>efficiency means a smaller Power Factor</a:t>
            </a:r>
          </a:p>
          <a:p>
            <a:r>
              <a:rPr lang="en-US" sz="2800" dirty="0"/>
              <a:t>What causes this shift back and forth?</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
        <p:nvSpPr>
          <p:cNvPr id="6" name="Arc 5"/>
          <p:cNvSpPr/>
          <p:nvPr/>
        </p:nvSpPr>
        <p:spPr>
          <a:xfrm>
            <a:off x="3200400" y="3151883"/>
            <a:ext cx="685800" cy="685800"/>
          </a:xfrm>
          <a:prstGeom prst="arc">
            <a:avLst>
              <a:gd name="adj1" fmla="val 10818655"/>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7" name="Arc 6"/>
          <p:cNvSpPr/>
          <p:nvPr/>
        </p:nvSpPr>
        <p:spPr>
          <a:xfrm>
            <a:off x="3886200" y="3151883"/>
            <a:ext cx="685800" cy="685800"/>
          </a:xfrm>
          <a:prstGeom prst="arc">
            <a:avLst>
              <a:gd name="adj1" fmla="val 21584468"/>
              <a:gd name="adj2" fmla="val 108513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9" name="Arc 8"/>
          <p:cNvSpPr/>
          <p:nvPr/>
        </p:nvSpPr>
        <p:spPr>
          <a:xfrm>
            <a:off x="4572000" y="3151883"/>
            <a:ext cx="685800" cy="685800"/>
          </a:xfrm>
          <a:prstGeom prst="arc">
            <a:avLst>
              <a:gd name="adj1" fmla="val 10818655"/>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 name="Arc 9"/>
          <p:cNvSpPr/>
          <p:nvPr/>
        </p:nvSpPr>
        <p:spPr>
          <a:xfrm>
            <a:off x="5257800" y="3151883"/>
            <a:ext cx="685800" cy="685800"/>
          </a:xfrm>
          <a:prstGeom prst="arc">
            <a:avLst>
              <a:gd name="adj1" fmla="val 21584468"/>
              <a:gd name="adj2" fmla="val 1085130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1" name="Arc 10"/>
          <p:cNvSpPr/>
          <p:nvPr/>
        </p:nvSpPr>
        <p:spPr>
          <a:xfrm>
            <a:off x="3200400" y="3151883"/>
            <a:ext cx="685800" cy="685800"/>
          </a:xfrm>
          <a:prstGeom prst="arc">
            <a:avLst>
              <a:gd name="adj1" fmla="val 10818655"/>
              <a:gd name="adj2" fmla="val 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solidFill>
                <a:srgbClr val="00B0F0"/>
              </a:solidFill>
            </a:endParaRPr>
          </a:p>
        </p:txBody>
      </p:sp>
      <p:sp>
        <p:nvSpPr>
          <p:cNvPr id="12" name="Arc 11"/>
          <p:cNvSpPr/>
          <p:nvPr/>
        </p:nvSpPr>
        <p:spPr>
          <a:xfrm>
            <a:off x="3886200" y="3151883"/>
            <a:ext cx="685800" cy="685800"/>
          </a:xfrm>
          <a:prstGeom prst="arc">
            <a:avLst>
              <a:gd name="adj1" fmla="val 21584468"/>
              <a:gd name="adj2" fmla="val 1085130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solidFill>
                <a:srgbClr val="00B0F0"/>
              </a:solidFill>
            </a:endParaRPr>
          </a:p>
        </p:txBody>
      </p:sp>
      <p:sp>
        <p:nvSpPr>
          <p:cNvPr id="13" name="Arc 12"/>
          <p:cNvSpPr/>
          <p:nvPr/>
        </p:nvSpPr>
        <p:spPr>
          <a:xfrm>
            <a:off x="4572000" y="3151883"/>
            <a:ext cx="685800" cy="685800"/>
          </a:xfrm>
          <a:prstGeom prst="arc">
            <a:avLst>
              <a:gd name="adj1" fmla="val 10818655"/>
              <a:gd name="adj2" fmla="val 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4" name="Arc 13"/>
          <p:cNvSpPr/>
          <p:nvPr/>
        </p:nvSpPr>
        <p:spPr>
          <a:xfrm>
            <a:off x="5257800" y="3151883"/>
            <a:ext cx="685800" cy="685800"/>
          </a:xfrm>
          <a:prstGeom prst="arc">
            <a:avLst>
              <a:gd name="adj1" fmla="val 21584468"/>
              <a:gd name="adj2" fmla="val 1085130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5" name="TextBox 14"/>
          <p:cNvSpPr txBox="1"/>
          <p:nvPr/>
        </p:nvSpPr>
        <p:spPr>
          <a:xfrm>
            <a:off x="3064669" y="2927659"/>
            <a:ext cx="450056" cy="300082"/>
          </a:xfrm>
          <a:prstGeom prst="rect">
            <a:avLst/>
          </a:prstGeom>
          <a:noFill/>
        </p:spPr>
        <p:txBody>
          <a:bodyPr wrap="square" rtlCol="0">
            <a:spAutoFit/>
          </a:bodyPr>
          <a:lstStyle/>
          <a:p>
            <a:r>
              <a:rPr lang="en-US" sz="1350" dirty="0">
                <a:solidFill>
                  <a:srgbClr val="FF0000"/>
                </a:solidFill>
              </a:rPr>
              <a:t>V</a:t>
            </a:r>
          </a:p>
        </p:txBody>
      </p:sp>
      <p:sp>
        <p:nvSpPr>
          <p:cNvPr id="16" name="TextBox 15"/>
          <p:cNvSpPr txBox="1"/>
          <p:nvPr/>
        </p:nvSpPr>
        <p:spPr>
          <a:xfrm>
            <a:off x="3200401" y="2927659"/>
            <a:ext cx="450056" cy="300082"/>
          </a:xfrm>
          <a:prstGeom prst="rect">
            <a:avLst/>
          </a:prstGeom>
          <a:noFill/>
        </p:spPr>
        <p:txBody>
          <a:bodyPr wrap="square" rtlCol="0">
            <a:spAutoFit/>
          </a:bodyPr>
          <a:lstStyle/>
          <a:p>
            <a:r>
              <a:rPr lang="en-US" sz="1350" dirty="0"/>
              <a:t>I</a:t>
            </a:r>
          </a:p>
        </p:txBody>
      </p:sp>
    </p:spTree>
    <p:extLst>
      <p:ext uri="{BB962C8B-B14F-4D97-AF65-F5344CB8AC3E}">
        <p14:creationId xmlns:p14="http://schemas.microsoft.com/office/powerpoint/2010/main" val="118434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55112E-17 -1.48148E-6 L 0.0375 -0.00023 " pathEditMode="relative" rAng="0" ptsTypes="AA">
                                      <p:cBhvr>
                                        <p:cTn id="6" dur="2000" fill="hold"/>
                                        <p:tgtEl>
                                          <p:spTgt spid="6"/>
                                        </p:tgtEl>
                                        <p:attrNameLst>
                                          <p:attrName>ppt_x</p:attrName>
                                          <p:attrName>ppt_y</p:attrName>
                                        </p:attrNameLst>
                                      </p:cBhvr>
                                      <p:rCtr x="1875" y="-23"/>
                                    </p:animMotion>
                                  </p:childTnLst>
                                </p:cTn>
                              </p:par>
                              <p:par>
                                <p:cTn id="7" presetID="42" presetClass="path" presetSubtype="0" accel="50000" decel="50000" fill="hold" grpId="0" nodeType="withEffect">
                                  <p:stCondLst>
                                    <p:cond delay="0"/>
                                  </p:stCondLst>
                                  <p:childTnLst>
                                    <p:animMotion origin="layout" path="M 5.55112E-17 -1.48148E-6 L 0.0375 -0.00023 " pathEditMode="relative" rAng="0" ptsTypes="AA">
                                      <p:cBhvr>
                                        <p:cTn id="8" dur="2000" fill="hold"/>
                                        <p:tgtEl>
                                          <p:spTgt spid="7"/>
                                        </p:tgtEl>
                                        <p:attrNameLst>
                                          <p:attrName>ppt_x</p:attrName>
                                          <p:attrName>ppt_y</p:attrName>
                                        </p:attrNameLst>
                                      </p:cBhvr>
                                      <p:rCtr x="1875" y="-23"/>
                                    </p:animMotion>
                                  </p:childTnLst>
                                </p:cTn>
                              </p:par>
                              <p:par>
                                <p:cTn id="9" presetID="42" presetClass="path" presetSubtype="0" accel="50000" decel="50000" fill="hold" grpId="0" nodeType="withEffect">
                                  <p:stCondLst>
                                    <p:cond delay="0"/>
                                  </p:stCondLst>
                                  <p:childTnLst>
                                    <p:animMotion origin="layout" path="M 0 -1.48148E-6 L 0.0375 -0.00023 " pathEditMode="relative" rAng="0" ptsTypes="AA">
                                      <p:cBhvr>
                                        <p:cTn id="10" dur="2000" fill="hold"/>
                                        <p:tgtEl>
                                          <p:spTgt spid="9"/>
                                        </p:tgtEl>
                                        <p:attrNameLst>
                                          <p:attrName>ppt_x</p:attrName>
                                          <p:attrName>ppt_y</p:attrName>
                                        </p:attrNameLst>
                                      </p:cBhvr>
                                      <p:rCtr x="1875" y="-23"/>
                                    </p:animMotion>
                                  </p:childTnLst>
                                </p:cTn>
                              </p:par>
                              <p:par>
                                <p:cTn id="11" presetID="42" presetClass="path" presetSubtype="0" accel="50000" decel="50000" fill="hold" grpId="0" nodeType="withEffect">
                                  <p:stCondLst>
                                    <p:cond delay="0"/>
                                  </p:stCondLst>
                                  <p:childTnLst>
                                    <p:animMotion origin="layout" path="M 0 -1.48148E-6 L 0.0375 -0.00023 " pathEditMode="relative" rAng="0" ptsTypes="AA">
                                      <p:cBhvr>
                                        <p:cTn id="12" dur="2000" fill="hold"/>
                                        <p:tgtEl>
                                          <p:spTgt spid="10"/>
                                        </p:tgtEl>
                                        <p:attrNameLst>
                                          <p:attrName>ppt_x</p:attrName>
                                          <p:attrName>ppt_y</p:attrName>
                                        </p:attrNameLst>
                                      </p:cBhvr>
                                      <p:rCtr x="1875" y="-23"/>
                                    </p:animMotion>
                                  </p:childTnLst>
                                </p:cTn>
                              </p:par>
                              <p:par>
                                <p:cTn id="13" presetID="42" presetClass="path" presetSubtype="0" accel="50000" decel="50000" fill="hold" grpId="0" nodeType="withEffect">
                                  <p:stCondLst>
                                    <p:cond delay="0"/>
                                  </p:stCondLst>
                                  <p:childTnLst>
                                    <p:animMotion origin="layout" path="M 6.25E-7 1.85185E-6 L 0.05039 -0.00023 " pathEditMode="relative" rAng="0" ptsTypes="AA">
                                      <p:cBhvr>
                                        <p:cTn id="14" dur="2000" fill="hold"/>
                                        <p:tgtEl>
                                          <p:spTgt spid="16"/>
                                        </p:tgtEl>
                                        <p:attrNameLst>
                                          <p:attrName>ppt_x</p:attrName>
                                          <p:attrName>ppt_y</p:attrName>
                                        </p:attrNameLst>
                                      </p:cBhvr>
                                      <p:rCtr x="2513" y="-2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55112E-17 -1.48148E-6 L 0.0375 -0.00023 " pathEditMode="relative" rAng="0" ptsTypes="AA">
                                      <p:cBhvr>
                                        <p:cTn id="18" dur="2000" fill="hold"/>
                                        <p:tgtEl>
                                          <p:spTgt spid="11"/>
                                        </p:tgtEl>
                                        <p:attrNameLst>
                                          <p:attrName>ppt_x</p:attrName>
                                          <p:attrName>ppt_y</p:attrName>
                                        </p:attrNameLst>
                                      </p:cBhvr>
                                      <p:rCtr x="1875" y="-23"/>
                                    </p:animMotion>
                                  </p:childTnLst>
                                </p:cTn>
                              </p:par>
                              <p:par>
                                <p:cTn id="19" presetID="42" presetClass="path" presetSubtype="0" accel="50000" decel="50000" fill="hold" grpId="0" nodeType="withEffect">
                                  <p:stCondLst>
                                    <p:cond delay="0"/>
                                  </p:stCondLst>
                                  <p:childTnLst>
                                    <p:animMotion origin="layout" path="M 5.55112E-17 -1.48148E-6 L 0.0375 -0.00023 " pathEditMode="relative" rAng="0" ptsTypes="AA">
                                      <p:cBhvr>
                                        <p:cTn id="20" dur="2000" fill="hold"/>
                                        <p:tgtEl>
                                          <p:spTgt spid="12"/>
                                        </p:tgtEl>
                                        <p:attrNameLst>
                                          <p:attrName>ppt_x</p:attrName>
                                          <p:attrName>ppt_y</p:attrName>
                                        </p:attrNameLst>
                                      </p:cBhvr>
                                      <p:rCtr x="1875" y="-23"/>
                                    </p:animMotion>
                                  </p:childTnLst>
                                </p:cTn>
                              </p:par>
                              <p:par>
                                <p:cTn id="21" presetID="42" presetClass="path" presetSubtype="0" accel="50000" decel="50000" fill="hold" grpId="0" nodeType="withEffect">
                                  <p:stCondLst>
                                    <p:cond delay="0"/>
                                  </p:stCondLst>
                                  <p:childTnLst>
                                    <p:animMotion origin="layout" path="M 0 -1.48148E-6 L 0.0375 -0.00023 " pathEditMode="relative" rAng="0" ptsTypes="AA">
                                      <p:cBhvr>
                                        <p:cTn id="22" dur="2000" fill="hold"/>
                                        <p:tgtEl>
                                          <p:spTgt spid="13"/>
                                        </p:tgtEl>
                                        <p:attrNameLst>
                                          <p:attrName>ppt_x</p:attrName>
                                          <p:attrName>ppt_y</p:attrName>
                                        </p:attrNameLst>
                                      </p:cBhvr>
                                      <p:rCtr x="1875" y="-23"/>
                                    </p:animMotion>
                                  </p:childTnLst>
                                </p:cTn>
                              </p:par>
                              <p:par>
                                <p:cTn id="23" presetID="42" presetClass="path" presetSubtype="0" accel="50000" decel="50000" fill="hold" grpId="0" nodeType="withEffect">
                                  <p:stCondLst>
                                    <p:cond delay="0"/>
                                  </p:stCondLst>
                                  <p:childTnLst>
                                    <p:animMotion origin="layout" path="M 0 -1.48148E-6 L 0.0375 -0.00023 " pathEditMode="relative" rAng="0" ptsTypes="AA">
                                      <p:cBhvr>
                                        <p:cTn id="24" dur="2000" fill="hold"/>
                                        <p:tgtEl>
                                          <p:spTgt spid="14"/>
                                        </p:tgtEl>
                                        <p:attrNameLst>
                                          <p:attrName>ppt_x</p:attrName>
                                          <p:attrName>ppt_y</p:attrName>
                                        </p:attrNameLst>
                                      </p:cBhvr>
                                      <p:rCtr x="1875" y="-23"/>
                                    </p:animMotion>
                                  </p:childTnLst>
                                </p:cTn>
                              </p:par>
                              <p:par>
                                <p:cTn id="25" presetID="42" presetClass="path" presetSubtype="0" accel="50000" decel="50000" fill="hold" grpId="0" nodeType="withEffect">
                                  <p:stCondLst>
                                    <p:cond delay="0"/>
                                  </p:stCondLst>
                                  <p:childTnLst>
                                    <p:animMotion origin="layout" path="M 4.375E-6 1.85185E-6 L 0.04882 -0.00023 " pathEditMode="relative" rAng="0" ptsTypes="AA">
                                      <p:cBhvr>
                                        <p:cTn id="26" dur="2000" fill="hold"/>
                                        <p:tgtEl>
                                          <p:spTgt spid="15"/>
                                        </p:tgtEl>
                                        <p:attrNameLst>
                                          <p:attrName>ppt_x</p:attrName>
                                          <p:attrName>ppt_y</p:attrName>
                                        </p:attrNameLst>
                                      </p:cBhvr>
                                      <p:rCtr x="2435" y="-23"/>
                                    </p:animMotion>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2" grpId="0" animBg="1"/>
      <p:bldP spid="13" grpId="0" animBg="1"/>
      <p:bldP spid="14" grpId="0" animBg="1"/>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Relationship to Voltage</a:t>
            </a:r>
            <a:endParaRPr lang="en-US" sz="2800" dirty="0"/>
          </a:p>
        </p:txBody>
      </p:sp>
      <p:sp>
        <p:nvSpPr>
          <p:cNvPr id="3" name="Content Placeholder 2"/>
          <p:cNvSpPr>
            <a:spLocks noGrp="1"/>
          </p:cNvSpPr>
          <p:nvPr>
            <p:ph idx="1"/>
          </p:nvPr>
        </p:nvSpPr>
        <p:spPr/>
        <p:txBody>
          <a:bodyPr/>
          <a:lstStyle/>
          <a:p>
            <a:r>
              <a:rPr lang="en-US" sz="3200" dirty="0" smtClean="0"/>
              <a:t>E</a:t>
            </a:r>
            <a:r>
              <a:rPr lang="en-US" sz="3200" u="sng" dirty="0" smtClean="0"/>
              <a:t>L</a:t>
            </a:r>
            <a:r>
              <a:rPr lang="en-US" sz="3200" dirty="0" smtClean="0"/>
              <a:t>I the I</a:t>
            </a:r>
            <a:r>
              <a:rPr lang="en-US" sz="3200" u="sng" dirty="0" smtClean="0"/>
              <a:t>C</a:t>
            </a:r>
            <a:r>
              <a:rPr lang="en-US" sz="3200" dirty="0" smtClean="0"/>
              <a:t>E man</a:t>
            </a:r>
          </a:p>
          <a:p>
            <a:r>
              <a:rPr lang="en-US" sz="3200" dirty="0" smtClean="0"/>
              <a:t>In a purely L (inductive) circuit:</a:t>
            </a:r>
          </a:p>
          <a:p>
            <a:pPr lvl="1"/>
            <a:r>
              <a:rPr lang="en-US" sz="2800" dirty="0"/>
              <a:t>Current lags Voltage</a:t>
            </a:r>
          </a:p>
          <a:p>
            <a:pPr lvl="1"/>
            <a:r>
              <a:rPr lang="en-US" sz="2800" dirty="0"/>
              <a:t>90 degrees</a:t>
            </a:r>
          </a:p>
          <a:p>
            <a:r>
              <a:rPr lang="en-US" sz="3200" dirty="0" smtClean="0"/>
              <a:t>In a purely C (capacitive) circuit:</a:t>
            </a:r>
          </a:p>
          <a:p>
            <a:pPr lvl="1"/>
            <a:r>
              <a:rPr lang="en-US" sz="2800" dirty="0"/>
              <a:t>Current leads Voltage</a:t>
            </a:r>
          </a:p>
          <a:p>
            <a:pPr lvl="1"/>
            <a:r>
              <a:rPr lang="en-US" sz="2800" dirty="0"/>
              <a:t>90 degrees</a:t>
            </a:r>
          </a:p>
          <a:p>
            <a:r>
              <a:rPr lang="en-US" sz="3200" dirty="0" smtClean="0"/>
              <a:t>In a purely Resistive circuit:</a:t>
            </a:r>
          </a:p>
          <a:p>
            <a:pPr marL="342900" lvl="1" indent="0">
              <a:buNone/>
            </a:pPr>
            <a:r>
              <a:rPr lang="en-US" sz="2800" dirty="0"/>
              <a:t>Voltage and current are at Unity</a:t>
            </a:r>
          </a:p>
          <a:p>
            <a:pPr marL="342900" lvl="1" indent="0">
              <a:buNone/>
            </a:pPr>
            <a:endParaRPr lang="en-US" dirty="0" smtClean="0"/>
          </a:p>
        </p:txBody>
      </p:sp>
    </p:spTree>
    <p:extLst>
      <p:ext uri="{BB962C8B-B14F-4D97-AF65-F5344CB8AC3E}">
        <p14:creationId xmlns:p14="http://schemas.microsoft.com/office/powerpoint/2010/main" val="138071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Reactance and Impedance</a:t>
            </a:r>
            <a:endParaRPr lang="en-US" sz="2800" dirty="0"/>
          </a:p>
        </p:txBody>
      </p:sp>
      <p:sp>
        <p:nvSpPr>
          <p:cNvPr id="3" name="Content Placeholder 2"/>
          <p:cNvSpPr>
            <a:spLocks noGrp="1"/>
          </p:cNvSpPr>
          <p:nvPr>
            <p:ph idx="1"/>
          </p:nvPr>
        </p:nvSpPr>
        <p:spPr/>
        <p:txBody>
          <a:bodyPr/>
          <a:lstStyle/>
          <a:p>
            <a:r>
              <a:rPr lang="en-US" dirty="0" smtClean="0"/>
              <a:t>Both measured in </a:t>
            </a:r>
            <a:r>
              <a:rPr lang="el-GR" dirty="0" smtClean="0"/>
              <a:t>Ω</a:t>
            </a:r>
            <a:r>
              <a:rPr lang="en-US" dirty="0" smtClean="0"/>
              <a:t> (ohms)</a:t>
            </a:r>
          </a:p>
          <a:p>
            <a:r>
              <a:rPr lang="en-US" dirty="0" smtClean="0"/>
              <a:t>Both resist the flow of electricity</a:t>
            </a:r>
          </a:p>
          <a:p>
            <a:r>
              <a:rPr lang="en-US" dirty="0" smtClean="0"/>
              <a:t>Impedance is the equivalence of Resistance in an AC circuit</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3648" y="3248590"/>
            <a:ext cx="5572903" cy="2048161"/>
          </a:xfrm>
          <a:prstGeom prst="rect">
            <a:avLst/>
          </a:prstGeom>
        </p:spPr>
      </p:pic>
    </p:spTree>
    <p:extLst>
      <p:ext uri="{BB962C8B-B14F-4D97-AF65-F5344CB8AC3E}">
        <p14:creationId xmlns:p14="http://schemas.microsoft.com/office/powerpoint/2010/main" val="1317434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Reactance and Impedance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28788" y="2416224"/>
            <a:ext cx="2686425" cy="2157713"/>
          </a:xfrm>
        </p:spPr>
      </p:pic>
      <p:sp>
        <p:nvSpPr>
          <p:cNvPr id="5" name="Down Arrow 4"/>
          <p:cNvSpPr/>
          <p:nvPr/>
        </p:nvSpPr>
        <p:spPr>
          <a:xfrm>
            <a:off x="5705805" y="3737350"/>
            <a:ext cx="363474" cy="733806"/>
          </a:xfrm>
          <a:prstGeom prst="downArrow">
            <a:avLst/>
          </a:prstGeom>
          <a:solidFill>
            <a:schemeClr val="tx1"/>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Down Arrow 5"/>
          <p:cNvSpPr/>
          <p:nvPr/>
        </p:nvSpPr>
        <p:spPr>
          <a:xfrm rot="10800000">
            <a:off x="5705805" y="2514802"/>
            <a:ext cx="363474" cy="733806"/>
          </a:xfrm>
          <a:prstGeom prst="downArrow">
            <a:avLst/>
          </a:prstGeom>
          <a:solidFill>
            <a:schemeClr val="tx1"/>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615242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Capacitive and Inductive Reactance</a:t>
            </a:r>
            <a:endParaRPr lang="en-US" sz="2800"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2800" dirty="0" smtClean="0"/>
              <a:t>Capacitance and Inductance pull against each other</a:t>
            </a:r>
          </a:p>
          <a:p>
            <a:pPr marL="0" indent="0" algn="ctr">
              <a:buNone/>
            </a:pPr>
            <a:r>
              <a:rPr lang="en-US" sz="6000" dirty="0" smtClean="0"/>
              <a:t>← ← C-----I → →</a:t>
            </a:r>
          </a:p>
          <a:p>
            <a:pPr marL="0" indent="0" algn="ctr">
              <a:buNone/>
            </a:pPr>
            <a:r>
              <a:rPr lang="en-US" dirty="0" smtClean="0"/>
              <a:t>When their reactance is equal – the system is at </a:t>
            </a:r>
            <a:r>
              <a:rPr lang="en-US" u="sng" dirty="0" smtClean="0"/>
              <a:t>Unity</a:t>
            </a:r>
            <a:endParaRPr lang="en-US" u="sng" dirty="0"/>
          </a:p>
        </p:txBody>
      </p:sp>
    </p:spTree>
    <p:extLst>
      <p:ext uri="{BB962C8B-B14F-4D97-AF65-F5344CB8AC3E}">
        <p14:creationId xmlns:p14="http://schemas.microsoft.com/office/powerpoint/2010/main" val="2092311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chemeClr val="accent1"/>
                </a:solidFill>
              </a:rPr>
              <a:t>Reactive Resources</a:t>
            </a:r>
          </a:p>
        </p:txBody>
      </p:sp>
      <p:sp>
        <p:nvSpPr>
          <p:cNvPr id="4" name="Content Placeholder 3"/>
          <p:cNvSpPr>
            <a:spLocks noGrp="1"/>
          </p:cNvSpPr>
          <p:nvPr>
            <p:ph sz="half" idx="2"/>
          </p:nvPr>
        </p:nvSpPr>
        <p:spPr>
          <a:xfrm>
            <a:off x="629841" y="2275496"/>
            <a:ext cx="3868340" cy="2763441"/>
          </a:xfrm>
        </p:spPr>
        <p:txBody>
          <a:bodyPr/>
          <a:lstStyle/>
          <a:p>
            <a:r>
              <a:rPr lang="en-US" dirty="0"/>
              <a:t>Shunt Capacitors</a:t>
            </a:r>
          </a:p>
          <a:p>
            <a:r>
              <a:rPr lang="en-US" dirty="0"/>
              <a:t>Shunt Reactors</a:t>
            </a:r>
          </a:p>
          <a:p>
            <a:r>
              <a:rPr lang="en-US" dirty="0"/>
              <a:t>ULTC Transformers</a:t>
            </a:r>
          </a:p>
          <a:p>
            <a:endParaRPr lang="en-US" sz="1800" dirty="0"/>
          </a:p>
        </p:txBody>
      </p:sp>
      <p:sp>
        <p:nvSpPr>
          <p:cNvPr id="6" name="Content Placeholder 5"/>
          <p:cNvSpPr>
            <a:spLocks noGrp="1"/>
          </p:cNvSpPr>
          <p:nvPr>
            <p:ph sz="quarter" idx="4"/>
          </p:nvPr>
        </p:nvSpPr>
        <p:spPr>
          <a:xfrm>
            <a:off x="4629150" y="2275496"/>
            <a:ext cx="4030756" cy="2763441"/>
          </a:xfrm>
        </p:spPr>
        <p:txBody>
          <a:bodyPr/>
          <a:lstStyle/>
          <a:p>
            <a:r>
              <a:rPr lang="en-US" dirty="0"/>
              <a:t>Generators</a:t>
            </a:r>
          </a:p>
          <a:p>
            <a:r>
              <a:rPr lang="en-US" dirty="0"/>
              <a:t>Synchronous Condensers</a:t>
            </a:r>
          </a:p>
          <a:p>
            <a:r>
              <a:rPr lang="en-US" dirty="0"/>
              <a:t>Static VAR Compensators</a:t>
            </a:r>
          </a:p>
          <a:p>
            <a:endParaRPr lang="en-US" sz="1800" dirty="0"/>
          </a:p>
        </p:txBody>
      </p:sp>
      <p:sp>
        <p:nvSpPr>
          <p:cNvPr id="7" name="Text Placeholder 6"/>
          <p:cNvSpPr>
            <a:spLocks noGrp="1"/>
          </p:cNvSpPr>
          <p:nvPr>
            <p:ph type="body" idx="1"/>
          </p:nvPr>
        </p:nvSpPr>
        <p:spPr>
          <a:xfrm>
            <a:off x="333487" y="1159181"/>
            <a:ext cx="4164694" cy="823912"/>
          </a:xfrm>
        </p:spPr>
        <p:txBody>
          <a:bodyPr/>
          <a:lstStyle/>
          <a:p>
            <a:r>
              <a:rPr lang="en-US" sz="2400" dirty="0"/>
              <a:t>Static Reactive </a:t>
            </a:r>
            <a:r>
              <a:rPr lang="en-US" sz="2400" dirty="0" smtClean="0"/>
              <a:t>Resources</a:t>
            </a:r>
            <a:endParaRPr lang="en-US" sz="2400" dirty="0"/>
          </a:p>
        </p:txBody>
      </p:sp>
      <p:sp>
        <p:nvSpPr>
          <p:cNvPr id="8" name="Text Placeholder 7"/>
          <p:cNvSpPr>
            <a:spLocks noGrp="1"/>
          </p:cNvSpPr>
          <p:nvPr>
            <p:ph type="body" sz="quarter" idx="3"/>
          </p:nvPr>
        </p:nvSpPr>
        <p:spPr>
          <a:xfrm>
            <a:off x="4573190" y="1159181"/>
            <a:ext cx="4495505" cy="823912"/>
          </a:xfrm>
        </p:spPr>
        <p:txBody>
          <a:bodyPr/>
          <a:lstStyle/>
          <a:p>
            <a:r>
              <a:rPr lang="en-US" sz="2400" dirty="0"/>
              <a:t>Dynamic Reactive </a:t>
            </a:r>
            <a:r>
              <a:rPr lang="en-US" sz="2400" dirty="0" smtClean="0"/>
              <a:t>Resources</a:t>
            </a:r>
            <a:endParaRPr lang="en-US" sz="2400" dirty="0"/>
          </a:p>
        </p:txBody>
      </p:sp>
    </p:spTree>
    <p:extLst>
      <p:ext uri="{BB962C8B-B14F-4D97-AF65-F5344CB8AC3E}">
        <p14:creationId xmlns:p14="http://schemas.microsoft.com/office/powerpoint/2010/main" val="182366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chemeClr val="accent1"/>
                </a:solidFill>
              </a:rPr>
              <a:t>Factors Affecting Voltage</a:t>
            </a:r>
            <a:endParaRPr lang="en-US" sz="2800" b="1" dirty="0">
              <a:solidFill>
                <a:schemeClr val="accent1"/>
              </a:solidFill>
            </a:endParaRPr>
          </a:p>
        </p:txBody>
      </p:sp>
      <p:sp>
        <p:nvSpPr>
          <p:cNvPr id="3" name="Text Placeholder 2"/>
          <p:cNvSpPr>
            <a:spLocks noGrp="1"/>
          </p:cNvSpPr>
          <p:nvPr>
            <p:ph type="body" idx="1"/>
          </p:nvPr>
        </p:nvSpPr>
        <p:spPr>
          <a:xfrm>
            <a:off x="629841" y="1628180"/>
            <a:ext cx="3868340" cy="617934"/>
          </a:xfrm>
        </p:spPr>
        <p:txBody>
          <a:bodyPr>
            <a:normAutofit/>
          </a:bodyPr>
          <a:lstStyle/>
          <a:p>
            <a:r>
              <a:rPr lang="en-US" sz="3200" u="sng" dirty="0"/>
              <a:t>Raise Voltage</a:t>
            </a:r>
          </a:p>
        </p:txBody>
      </p:sp>
      <p:sp>
        <p:nvSpPr>
          <p:cNvPr id="4" name="Content Placeholder 3"/>
          <p:cNvSpPr>
            <a:spLocks noGrp="1"/>
          </p:cNvSpPr>
          <p:nvPr>
            <p:ph sz="half" idx="2"/>
          </p:nvPr>
        </p:nvSpPr>
        <p:spPr>
          <a:xfrm>
            <a:off x="629841" y="2246114"/>
            <a:ext cx="3868340" cy="2763441"/>
          </a:xfrm>
        </p:spPr>
        <p:txBody>
          <a:bodyPr>
            <a:normAutofit fontScale="92500" lnSpcReduction="10000"/>
          </a:bodyPr>
          <a:lstStyle/>
          <a:p>
            <a:pPr marL="0">
              <a:spcBef>
                <a:spcPts val="0"/>
              </a:spcBef>
            </a:pPr>
            <a:r>
              <a:rPr lang="en-US" sz="2200" dirty="0"/>
              <a:t>Shunt Capacitors</a:t>
            </a:r>
          </a:p>
          <a:p>
            <a:pPr marL="0">
              <a:spcBef>
                <a:spcPts val="0"/>
              </a:spcBef>
            </a:pPr>
            <a:r>
              <a:rPr lang="en-US" sz="2200" dirty="0"/>
              <a:t>Over-excited Generators</a:t>
            </a:r>
          </a:p>
          <a:p>
            <a:pPr marL="0">
              <a:spcBef>
                <a:spcPts val="0"/>
              </a:spcBef>
            </a:pPr>
            <a:r>
              <a:rPr lang="en-US" sz="2200" dirty="0"/>
              <a:t>Low system load</a:t>
            </a:r>
          </a:p>
          <a:p>
            <a:pPr marL="0">
              <a:spcBef>
                <a:spcPts val="0"/>
              </a:spcBef>
            </a:pPr>
            <a:r>
              <a:rPr lang="en-US" sz="2200" dirty="0"/>
              <a:t>Loss of a major load</a:t>
            </a:r>
          </a:p>
          <a:p>
            <a:pPr lvl="1"/>
            <a:r>
              <a:rPr lang="en-US" sz="1900" dirty="0"/>
              <a:t>Current flow ↓ on lines</a:t>
            </a:r>
          </a:p>
          <a:p>
            <a:pPr lvl="1"/>
            <a:r>
              <a:rPr lang="en-US" sz="1900" dirty="0"/>
              <a:t>Inductive Reactance ↓</a:t>
            </a:r>
          </a:p>
          <a:p>
            <a:pPr lvl="1"/>
            <a:r>
              <a:rPr lang="en-US" sz="1900" dirty="0"/>
              <a:t>MVAR losses ↓</a:t>
            </a:r>
          </a:p>
          <a:p>
            <a:pPr lvl="1"/>
            <a:r>
              <a:rPr lang="en-US" sz="1900" dirty="0"/>
              <a:t>End Voltage ↑</a:t>
            </a:r>
          </a:p>
          <a:p>
            <a:pPr lvl="1"/>
            <a:r>
              <a:rPr lang="en-US" sz="1900" dirty="0"/>
              <a:t>Power Angle ↓</a:t>
            </a:r>
          </a:p>
          <a:p>
            <a:pPr marL="0"/>
            <a:endParaRPr lang="en-US" dirty="0"/>
          </a:p>
        </p:txBody>
      </p:sp>
      <p:sp>
        <p:nvSpPr>
          <p:cNvPr id="5" name="Text Placeholder 4"/>
          <p:cNvSpPr>
            <a:spLocks noGrp="1"/>
          </p:cNvSpPr>
          <p:nvPr>
            <p:ph type="body" sz="quarter" idx="3"/>
          </p:nvPr>
        </p:nvSpPr>
        <p:spPr>
          <a:xfrm>
            <a:off x="4573191" y="1631637"/>
            <a:ext cx="3887391" cy="617934"/>
          </a:xfrm>
        </p:spPr>
        <p:txBody>
          <a:bodyPr>
            <a:normAutofit/>
          </a:bodyPr>
          <a:lstStyle/>
          <a:p>
            <a:r>
              <a:rPr lang="en-US" sz="3200" u="sng" dirty="0"/>
              <a:t>Lower Voltage</a:t>
            </a:r>
          </a:p>
        </p:txBody>
      </p:sp>
      <p:sp>
        <p:nvSpPr>
          <p:cNvPr id="6" name="Content Placeholder 5"/>
          <p:cNvSpPr>
            <a:spLocks noGrp="1"/>
          </p:cNvSpPr>
          <p:nvPr>
            <p:ph sz="quarter" idx="4"/>
          </p:nvPr>
        </p:nvSpPr>
        <p:spPr>
          <a:xfrm>
            <a:off x="4573191" y="2246114"/>
            <a:ext cx="3887391" cy="2763441"/>
          </a:xfrm>
        </p:spPr>
        <p:txBody>
          <a:bodyPr>
            <a:normAutofit fontScale="85000" lnSpcReduction="20000"/>
          </a:bodyPr>
          <a:lstStyle/>
          <a:p>
            <a:pPr marL="0">
              <a:spcBef>
                <a:spcPts val="0"/>
              </a:spcBef>
            </a:pPr>
            <a:r>
              <a:rPr lang="en-US" sz="2200" dirty="0"/>
              <a:t>Shunt Reactors</a:t>
            </a:r>
          </a:p>
          <a:p>
            <a:pPr marL="0">
              <a:spcBef>
                <a:spcPts val="0"/>
              </a:spcBef>
            </a:pPr>
            <a:r>
              <a:rPr lang="en-US" sz="2200" dirty="0"/>
              <a:t>Under-excited Generators</a:t>
            </a:r>
          </a:p>
          <a:p>
            <a:pPr marL="0">
              <a:spcBef>
                <a:spcPts val="0"/>
              </a:spcBef>
            </a:pPr>
            <a:r>
              <a:rPr lang="en-US" sz="2200" dirty="0"/>
              <a:t>High system load</a:t>
            </a:r>
          </a:p>
          <a:p>
            <a:r>
              <a:rPr lang="en-US" sz="2200" dirty="0"/>
              <a:t>Loss of a </a:t>
            </a:r>
            <a:r>
              <a:rPr lang="en-US" sz="2200" dirty="0" smtClean="0"/>
              <a:t>transmission line</a:t>
            </a:r>
          </a:p>
          <a:p>
            <a:pPr lvl="1"/>
            <a:r>
              <a:rPr lang="en-US" dirty="0" smtClean="0"/>
              <a:t>Current </a:t>
            </a:r>
            <a:r>
              <a:rPr lang="en-US" dirty="0"/>
              <a:t>flow ↑ on remaining lines</a:t>
            </a:r>
          </a:p>
          <a:p>
            <a:pPr lvl="1"/>
            <a:r>
              <a:rPr lang="en-US" dirty="0"/>
              <a:t>Inductive Reactance ↑ </a:t>
            </a:r>
          </a:p>
          <a:p>
            <a:pPr lvl="1"/>
            <a:r>
              <a:rPr lang="en-US" dirty="0"/>
              <a:t>MVAR losses ↑</a:t>
            </a:r>
          </a:p>
          <a:p>
            <a:pPr lvl="1"/>
            <a:r>
              <a:rPr lang="en-US" dirty="0"/>
              <a:t>End Voltage ↓</a:t>
            </a:r>
          </a:p>
          <a:p>
            <a:pPr lvl="1"/>
            <a:r>
              <a:rPr lang="en-US" dirty="0"/>
              <a:t>Power Angle ↑</a:t>
            </a:r>
          </a:p>
          <a:p>
            <a:pPr marL="0">
              <a:spcBef>
                <a:spcPts val="0"/>
              </a:spcBef>
            </a:pPr>
            <a:endParaRPr lang="en-US" sz="1875" dirty="0"/>
          </a:p>
        </p:txBody>
      </p:sp>
    </p:spTree>
    <p:extLst>
      <p:ext uri="{BB962C8B-B14F-4D97-AF65-F5344CB8AC3E}">
        <p14:creationId xmlns:p14="http://schemas.microsoft.com/office/powerpoint/2010/main" val="29077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Operator Aid</a:t>
            </a:r>
            <a:endParaRPr lang="en-US" sz="2800" dirty="0"/>
          </a:p>
        </p:txBody>
      </p:sp>
      <p:sp>
        <p:nvSpPr>
          <p:cNvPr id="3" name="Content Placeholder 2"/>
          <p:cNvSpPr>
            <a:spLocks noGrp="1"/>
          </p:cNvSpPr>
          <p:nvPr>
            <p:ph idx="1"/>
          </p:nvPr>
        </p:nvSpPr>
        <p:spPr>
          <a:xfrm>
            <a:off x="628651" y="1725023"/>
            <a:ext cx="5361005" cy="3263504"/>
          </a:xfrm>
        </p:spPr>
        <p:txBody>
          <a:bodyPr/>
          <a:lstStyle/>
          <a:p>
            <a:r>
              <a:rPr lang="en-US" sz="2800" dirty="0"/>
              <a:t>Visual tool for:</a:t>
            </a:r>
          </a:p>
          <a:p>
            <a:pPr lvl="1"/>
            <a:r>
              <a:rPr lang="en-US" sz="2000" dirty="0"/>
              <a:t>Correlating Voltage and Power Factor</a:t>
            </a:r>
          </a:p>
          <a:p>
            <a:pPr lvl="1"/>
            <a:r>
              <a:rPr lang="en-US" sz="2000" dirty="0"/>
              <a:t>Determining the effect of placing or removing a component from service</a:t>
            </a:r>
          </a:p>
        </p:txBody>
      </p:sp>
      <p:graphicFrame>
        <p:nvGraphicFramePr>
          <p:cNvPr id="5" name="Object 4"/>
          <p:cNvGraphicFramePr>
            <a:graphicFrameLocks noChangeAspect="1"/>
          </p:cNvGraphicFramePr>
          <p:nvPr>
            <p:extLst>
              <p:ext uri="{D42A27DB-BD31-4B8C-83A1-F6EECF244321}">
                <p14:modId xmlns:p14="http://schemas.microsoft.com/office/powerpoint/2010/main" val="499879348"/>
              </p:ext>
            </p:extLst>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1064" name="Worksheet" r:id="rId4" imgW="5495855" imgH="9086985" progId="Excel.Sheet.12">
                  <p:embed/>
                </p:oleObj>
              </mc:Choice>
              <mc:Fallback>
                <p:oleObj name="Worksheet" r:id="rId4" imgW="5495855" imgH="9086985" progId="Excel.Sheet.12">
                  <p:embed/>
                  <p:pic>
                    <p:nvPicPr>
                      <p:cNvPr id="0" name=""/>
                      <p:cNvPicPr/>
                      <p:nvPr/>
                    </p:nvPicPr>
                    <p:blipFill>
                      <a:blip r:embed="rId5"/>
                      <a:stretch>
                        <a:fillRect/>
                      </a:stretch>
                    </p:blipFill>
                    <p:spPr>
                      <a:xfrm>
                        <a:off x="6207499" y="1426370"/>
                        <a:ext cx="2457450" cy="4063603"/>
                      </a:xfrm>
                      <a:prstGeom prst="rect">
                        <a:avLst/>
                      </a:prstGeom>
                    </p:spPr>
                  </p:pic>
                </p:oleObj>
              </mc:Fallback>
            </mc:AlternateContent>
          </a:graphicData>
        </a:graphic>
      </p:graphicFrame>
    </p:spTree>
    <p:extLst>
      <p:ext uri="{BB962C8B-B14F-4D97-AF65-F5344CB8AC3E}">
        <p14:creationId xmlns:p14="http://schemas.microsoft.com/office/powerpoint/2010/main" val="3290315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One</a:t>
            </a:r>
            <a:endParaRPr lang="en-US" sz="2800" dirty="0"/>
          </a:p>
        </p:txBody>
      </p:sp>
      <p:sp>
        <p:nvSpPr>
          <p:cNvPr id="3" name="Content Placeholder 2"/>
          <p:cNvSpPr>
            <a:spLocks noGrp="1"/>
          </p:cNvSpPr>
          <p:nvPr>
            <p:ph idx="1"/>
          </p:nvPr>
        </p:nvSpPr>
        <p:spPr>
          <a:xfrm>
            <a:off x="628651" y="1739772"/>
            <a:ext cx="5361005" cy="3263504"/>
          </a:xfrm>
        </p:spPr>
        <p:txBody>
          <a:bodyPr/>
          <a:lstStyle/>
          <a:p>
            <a:r>
              <a:rPr lang="en-US" sz="2000" dirty="0"/>
              <a:t>Area has a leading power factor.</a:t>
            </a:r>
          </a:p>
          <a:p>
            <a:r>
              <a:rPr lang="en-US" sz="2000" dirty="0"/>
              <a:t>What is system voltage when compared to nominal voltage?</a:t>
            </a:r>
          </a:p>
          <a:p>
            <a:r>
              <a:rPr lang="en-US" sz="2000" dirty="0"/>
              <a:t>What happens to voltage and power factor when a shunt reactor is placed in service?</a:t>
            </a:r>
          </a:p>
          <a:p>
            <a:r>
              <a:rPr lang="en-US" sz="2000" dirty="0" smtClean="0"/>
              <a:t>Why </a:t>
            </a:r>
            <a:r>
              <a:rPr lang="en-US" sz="2000" dirty="0"/>
              <a:t>did this happen?</a:t>
            </a:r>
          </a:p>
          <a:p>
            <a:pPr lvl="1"/>
            <a:r>
              <a:rPr lang="en-US" sz="1800" dirty="0"/>
              <a:t>Current flow ↑ on lines</a:t>
            </a:r>
          </a:p>
          <a:p>
            <a:pPr lvl="1"/>
            <a:r>
              <a:rPr lang="en-US" sz="1800" dirty="0"/>
              <a:t>Inductive Reactance ↑ </a:t>
            </a:r>
          </a:p>
          <a:p>
            <a:pPr lvl="1"/>
            <a:r>
              <a:rPr lang="en-US" sz="1800" dirty="0"/>
              <a:t>MVAR losses ↑</a:t>
            </a:r>
          </a:p>
          <a:p>
            <a:pPr lvl="1"/>
            <a:r>
              <a:rPr lang="en-US" sz="1800" dirty="0"/>
              <a:t>End Voltage ↓</a:t>
            </a:r>
          </a:p>
          <a:p>
            <a:pPr lvl="1"/>
            <a:r>
              <a:rPr lang="en-US" sz="1800" dirty="0"/>
              <a:t>Power Angle ↑</a:t>
            </a:r>
          </a:p>
          <a:p>
            <a:endParaRPr lang="en-US" sz="1800" dirty="0"/>
          </a:p>
          <a:p>
            <a:pPr lvl="1"/>
            <a:endParaRPr lang="en-US" dirty="0"/>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2093"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1939851"/>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a:off x="7175620" y="2836978"/>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304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51629"/>
            <a:ext cx="5361005" cy="994172"/>
          </a:xfrm>
        </p:spPr>
        <p:txBody>
          <a:bodyPr/>
          <a:lstStyle/>
          <a:p>
            <a:pPr algn="ctr"/>
            <a:r>
              <a:rPr lang="en-US" sz="2800" dirty="0" smtClean="0"/>
              <a:t>Exercise Two</a:t>
            </a:r>
            <a:endParaRPr lang="en-US" sz="2800" dirty="0"/>
          </a:p>
        </p:txBody>
      </p:sp>
      <p:sp>
        <p:nvSpPr>
          <p:cNvPr id="3" name="Content Placeholder 2"/>
          <p:cNvSpPr>
            <a:spLocks noGrp="1"/>
          </p:cNvSpPr>
          <p:nvPr>
            <p:ph idx="1"/>
          </p:nvPr>
        </p:nvSpPr>
        <p:spPr>
          <a:xfrm>
            <a:off x="628651" y="1734779"/>
            <a:ext cx="5361005" cy="3121916"/>
          </a:xfrm>
        </p:spPr>
        <p:txBody>
          <a:bodyPr/>
          <a:lstStyle/>
          <a:p>
            <a:r>
              <a:rPr lang="en-US" sz="2000" dirty="0"/>
              <a:t>Area has a lagging power factor.</a:t>
            </a:r>
          </a:p>
          <a:p>
            <a:r>
              <a:rPr lang="en-US" sz="2000" dirty="0"/>
              <a:t>What is system voltage when compared to nominal voltage?</a:t>
            </a:r>
          </a:p>
          <a:p>
            <a:r>
              <a:rPr lang="en-US" sz="2000" dirty="0"/>
              <a:t>What happens to voltage and power factor when a shunt capacitor is placed in service?</a:t>
            </a:r>
          </a:p>
          <a:p>
            <a:r>
              <a:rPr lang="en-US" sz="2000" dirty="0" smtClean="0"/>
              <a:t>Why </a:t>
            </a:r>
            <a:r>
              <a:rPr lang="en-US" sz="2000" dirty="0"/>
              <a:t>did this happen?</a:t>
            </a:r>
          </a:p>
          <a:p>
            <a:pPr lvl="1"/>
            <a:r>
              <a:rPr lang="en-US" sz="1800" dirty="0"/>
              <a:t>Current flow ↓ on lines</a:t>
            </a:r>
          </a:p>
          <a:p>
            <a:pPr lvl="1"/>
            <a:r>
              <a:rPr lang="en-US" sz="1800" dirty="0"/>
              <a:t>Inductive Reactance ↓</a:t>
            </a:r>
          </a:p>
          <a:p>
            <a:pPr lvl="1"/>
            <a:r>
              <a:rPr lang="en-US" sz="1800" dirty="0"/>
              <a:t>MVAR losses ↓</a:t>
            </a:r>
          </a:p>
          <a:p>
            <a:pPr lvl="1"/>
            <a:r>
              <a:rPr lang="en-US" sz="1800" dirty="0"/>
              <a:t>End Voltage ↑</a:t>
            </a:r>
          </a:p>
          <a:p>
            <a:pPr lvl="1"/>
            <a:r>
              <a:rPr lang="en-US" sz="1800" dirty="0"/>
              <a:t>Power Angle ↓</a:t>
            </a:r>
          </a:p>
          <a:p>
            <a:endParaRPr lang="en-US" sz="2100" dirty="0"/>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3116"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4468075"/>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rot="10800000">
            <a:off x="7175620" y="3537925"/>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496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Objectives</a:t>
            </a:r>
            <a:endParaRPr lang="en-US" sz="2800" dirty="0"/>
          </a:p>
        </p:txBody>
      </p:sp>
      <p:sp>
        <p:nvSpPr>
          <p:cNvPr id="3" name="Content Placeholder 2"/>
          <p:cNvSpPr>
            <a:spLocks noGrp="1"/>
          </p:cNvSpPr>
          <p:nvPr>
            <p:ph idx="1"/>
          </p:nvPr>
        </p:nvSpPr>
        <p:spPr/>
        <p:txBody>
          <a:bodyPr/>
          <a:lstStyle/>
          <a:p>
            <a:r>
              <a:rPr lang="en-US" sz="2800" dirty="0" smtClean="0"/>
              <a:t>Differentiate between real and reactive power</a:t>
            </a:r>
          </a:p>
          <a:p>
            <a:r>
              <a:rPr lang="en-US" sz="2800" dirty="0" smtClean="0"/>
              <a:t>Recall how Voltage and power factor change as types of load are added or removed from the system.</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888450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Three</a:t>
            </a:r>
            <a:endParaRPr lang="en-US" sz="2800" dirty="0"/>
          </a:p>
        </p:txBody>
      </p:sp>
      <p:sp>
        <p:nvSpPr>
          <p:cNvPr id="3" name="Content Placeholder 2"/>
          <p:cNvSpPr>
            <a:spLocks noGrp="1"/>
          </p:cNvSpPr>
          <p:nvPr>
            <p:ph idx="1"/>
          </p:nvPr>
        </p:nvSpPr>
        <p:spPr>
          <a:xfrm>
            <a:off x="628650" y="1732398"/>
            <a:ext cx="5361005" cy="3263504"/>
          </a:xfrm>
        </p:spPr>
        <p:txBody>
          <a:bodyPr>
            <a:noAutofit/>
          </a:bodyPr>
          <a:lstStyle/>
          <a:p>
            <a:r>
              <a:rPr lang="en-US" sz="2000" dirty="0"/>
              <a:t>Area has a unity power factor (pf = 1.0).</a:t>
            </a:r>
          </a:p>
          <a:p>
            <a:r>
              <a:rPr lang="en-US" sz="2000" dirty="0"/>
              <a:t>What is system voltage when compared to nominal voltage?</a:t>
            </a:r>
          </a:p>
          <a:p>
            <a:r>
              <a:rPr lang="en-US" sz="2000" dirty="0"/>
              <a:t>What happens to voltage and power factor when a line trips?</a:t>
            </a:r>
          </a:p>
          <a:p>
            <a:r>
              <a:rPr lang="en-US" sz="2000" dirty="0" smtClean="0"/>
              <a:t>Why </a:t>
            </a:r>
            <a:r>
              <a:rPr lang="en-US" sz="2000" dirty="0"/>
              <a:t>did this happen?</a:t>
            </a:r>
          </a:p>
          <a:p>
            <a:pPr lvl="1"/>
            <a:r>
              <a:rPr lang="en-US" sz="1800" dirty="0"/>
              <a:t>Current flow ↑ on remaining lines</a:t>
            </a:r>
          </a:p>
          <a:p>
            <a:pPr lvl="1"/>
            <a:r>
              <a:rPr lang="en-US" sz="1800" dirty="0"/>
              <a:t>Inductive Reactance ↑ </a:t>
            </a:r>
          </a:p>
          <a:p>
            <a:pPr lvl="1"/>
            <a:r>
              <a:rPr lang="en-US" sz="1800" dirty="0"/>
              <a:t>MVAR losses ↑</a:t>
            </a:r>
          </a:p>
          <a:p>
            <a:pPr lvl="1"/>
            <a:r>
              <a:rPr lang="en-US" sz="1800" dirty="0"/>
              <a:t>End Voltage ↓</a:t>
            </a:r>
          </a:p>
          <a:p>
            <a:pPr lvl="1"/>
            <a:r>
              <a:rPr lang="en-US" sz="1800" dirty="0"/>
              <a:t>Power Angle ↑</a:t>
            </a:r>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4140"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3191781"/>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a:off x="7175620" y="3969021"/>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619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Four</a:t>
            </a:r>
            <a:endParaRPr lang="en-US" sz="2800" dirty="0"/>
          </a:p>
        </p:txBody>
      </p:sp>
      <p:sp>
        <p:nvSpPr>
          <p:cNvPr id="3" name="Content Placeholder 2"/>
          <p:cNvSpPr>
            <a:spLocks noGrp="1"/>
          </p:cNvSpPr>
          <p:nvPr>
            <p:ph idx="1"/>
          </p:nvPr>
        </p:nvSpPr>
        <p:spPr>
          <a:xfrm>
            <a:off x="628650" y="1732398"/>
            <a:ext cx="5361005" cy="3263504"/>
          </a:xfrm>
        </p:spPr>
        <p:txBody>
          <a:bodyPr/>
          <a:lstStyle/>
          <a:p>
            <a:r>
              <a:rPr lang="en-US" sz="2000" dirty="0"/>
              <a:t>Area has a leading power factor.</a:t>
            </a:r>
          </a:p>
          <a:p>
            <a:r>
              <a:rPr lang="en-US" sz="2000" dirty="0"/>
              <a:t>What is system voltage when compared to nominal voltage?</a:t>
            </a:r>
          </a:p>
          <a:p>
            <a:r>
              <a:rPr lang="en-US" sz="2000" dirty="0"/>
              <a:t>What happens to voltage and power factor when a large load is added?</a:t>
            </a:r>
          </a:p>
          <a:p>
            <a:r>
              <a:rPr lang="en-US" sz="2000" dirty="0" smtClean="0"/>
              <a:t>Why </a:t>
            </a:r>
            <a:r>
              <a:rPr lang="en-US" sz="2000" dirty="0"/>
              <a:t>did this happen?</a:t>
            </a:r>
          </a:p>
          <a:p>
            <a:pPr lvl="1"/>
            <a:r>
              <a:rPr lang="en-US" sz="1800" dirty="0"/>
              <a:t>Current flow ↑ on lines</a:t>
            </a:r>
          </a:p>
          <a:p>
            <a:pPr lvl="1"/>
            <a:r>
              <a:rPr lang="en-US" sz="1800" dirty="0"/>
              <a:t>Inductive Reactance ↑ </a:t>
            </a:r>
          </a:p>
          <a:p>
            <a:pPr lvl="1"/>
            <a:r>
              <a:rPr lang="en-US" sz="1800" dirty="0"/>
              <a:t>MVAR losses ↑</a:t>
            </a:r>
          </a:p>
          <a:p>
            <a:pPr lvl="1"/>
            <a:r>
              <a:rPr lang="en-US" sz="1800" dirty="0"/>
              <a:t>End Voltage ↓</a:t>
            </a:r>
          </a:p>
          <a:p>
            <a:pPr lvl="1"/>
            <a:r>
              <a:rPr lang="en-US" sz="1800" dirty="0"/>
              <a:t>Power Angle ↑</a:t>
            </a:r>
          </a:p>
          <a:p>
            <a:endParaRPr lang="en-US" sz="2100" dirty="0"/>
          </a:p>
          <a:p>
            <a:pPr lvl="1"/>
            <a:endParaRPr lang="en-US" dirty="0"/>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6185"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1950609"/>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a:off x="7175620" y="2842357"/>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501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Five</a:t>
            </a:r>
            <a:endParaRPr lang="en-US" sz="2800" dirty="0"/>
          </a:p>
        </p:txBody>
      </p:sp>
      <p:sp>
        <p:nvSpPr>
          <p:cNvPr id="3" name="Content Placeholder 2"/>
          <p:cNvSpPr>
            <a:spLocks noGrp="1"/>
          </p:cNvSpPr>
          <p:nvPr>
            <p:ph idx="1"/>
          </p:nvPr>
        </p:nvSpPr>
        <p:spPr>
          <a:xfrm>
            <a:off x="628650" y="1754521"/>
            <a:ext cx="5361005" cy="3263504"/>
          </a:xfrm>
        </p:spPr>
        <p:txBody>
          <a:bodyPr/>
          <a:lstStyle/>
          <a:p>
            <a:r>
              <a:rPr lang="en-US" sz="2000" dirty="0"/>
              <a:t>Area has a lagging power factor.</a:t>
            </a:r>
          </a:p>
          <a:p>
            <a:r>
              <a:rPr lang="en-US" sz="2000" dirty="0"/>
              <a:t>What is system voltage when compared to nominal voltage?</a:t>
            </a:r>
          </a:p>
          <a:p>
            <a:r>
              <a:rPr lang="en-US" sz="2000" dirty="0"/>
              <a:t>What happens to voltage and power factor when a large load is added?</a:t>
            </a:r>
          </a:p>
          <a:p>
            <a:r>
              <a:rPr lang="en-US" sz="2000" dirty="0" smtClean="0"/>
              <a:t>Why </a:t>
            </a:r>
            <a:r>
              <a:rPr lang="en-US" sz="2000" dirty="0"/>
              <a:t>did this happen?</a:t>
            </a:r>
          </a:p>
          <a:p>
            <a:pPr lvl="1"/>
            <a:r>
              <a:rPr lang="en-US" sz="1800" dirty="0"/>
              <a:t>Current flow ↑ on lines</a:t>
            </a:r>
          </a:p>
          <a:p>
            <a:pPr lvl="1"/>
            <a:r>
              <a:rPr lang="en-US" sz="1800" dirty="0"/>
              <a:t>Inductive Reactance ↑ </a:t>
            </a:r>
          </a:p>
          <a:p>
            <a:pPr lvl="1"/>
            <a:r>
              <a:rPr lang="en-US" sz="1800" dirty="0"/>
              <a:t>MVAR losses ↑</a:t>
            </a:r>
          </a:p>
          <a:p>
            <a:pPr lvl="1"/>
            <a:r>
              <a:rPr lang="en-US" sz="1800" dirty="0"/>
              <a:t>End Voltage ↓</a:t>
            </a:r>
          </a:p>
          <a:p>
            <a:pPr lvl="1"/>
            <a:r>
              <a:rPr lang="en-US" sz="1800" dirty="0"/>
              <a:t>Power Angle ↑</a:t>
            </a:r>
          </a:p>
          <a:p>
            <a:endParaRPr lang="en-US" sz="2100" dirty="0"/>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5163"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4470637"/>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rot="10800000">
            <a:off x="8404345" y="3626268"/>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a:spLocks noChangeAspect="1"/>
          </p:cNvSpPr>
          <p:nvPr/>
        </p:nvSpPr>
        <p:spPr>
          <a:xfrm>
            <a:off x="7175620" y="5398483"/>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377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Six</a:t>
            </a:r>
            <a:endParaRPr lang="en-US" sz="2800" dirty="0"/>
          </a:p>
        </p:txBody>
      </p:sp>
      <p:sp>
        <p:nvSpPr>
          <p:cNvPr id="3" name="Content Placeholder 2"/>
          <p:cNvSpPr>
            <a:spLocks noGrp="1"/>
          </p:cNvSpPr>
          <p:nvPr>
            <p:ph idx="1"/>
          </p:nvPr>
        </p:nvSpPr>
        <p:spPr>
          <a:xfrm>
            <a:off x="628650" y="1747146"/>
            <a:ext cx="5361005" cy="3263504"/>
          </a:xfrm>
        </p:spPr>
        <p:txBody>
          <a:bodyPr/>
          <a:lstStyle/>
          <a:p>
            <a:r>
              <a:rPr lang="en-US" sz="2000" dirty="0"/>
              <a:t>Area has a leading power factor with a bucking generator.</a:t>
            </a:r>
          </a:p>
          <a:p>
            <a:r>
              <a:rPr lang="en-US" sz="2000" dirty="0"/>
              <a:t>What is system voltage when compared to nominal voltage?</a:t>
            </a:r>
          </a:p>
          <a:p>
            <a:r>
              <a:rPr lang="en-US" sz="2000" dirty="0"/>
              <a:t>What happens to voltage and power factor when the bucking generator is lost?</a:t>
            </a:r>
          </a:p>
          <a:p>
            <a:r>
              <a:rPr lang="en-US" sz="2000" dirty="0" smtClean="0"/>
              <a:t>Why </a:t>
            </a:r>
            <a:r>
              <a:rPr lang="en-US" sz="2000" dirty="0"/>
              <a:t>did this happen?</a:t>
            </a:r>
          </a:p>
          <a:p>
            <a:pPr lvl="1"/>
            <a:r>
              <a:rPr lang="en-US" sz="1800" dirty="0"/>
              <a:t>Current flow ↑ on lines</a:t>
            </a:r>
          </a:p>
          <a:p>
            <a:pPr lvl="1"/>
            <a:r>
              <a:rPr lang="en-US" sz="1800" dirty="0"/>
              <a:t>Inductive Reactance ↑ </a:t>
            </a:r>
          </a:p>
          <a:p>
            <a:pPr lvl="1"/>
            <a:r>
              <a:rPr lang="en-US" sz="1800" dirty="0"/>
              <a:t>MVAR losses ↑</a:t>
            </a:r>
          </a:p>
          <a:p>
            <a:pPr lvl="1"/>
            <a:r>
              <a:rPr lang="en-US" sz="1800" dirty="0"/>
              <a:t>End Voltage ↓</a:t>
            </a:r>
          </a:p>
          <a:p>
            <a:pPr lvl="1"/>
            <a:r>
              <a:rPr lang="en-US" sz="1800" dirty="0"/>
              <a:t>Power Angle ↑</a:t>
            </a:r>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7209"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1918336"/>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rot="10800000">
            <a:off x="7175620" y="902777"/>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794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Seven</a:t>
            </a:r>
            <a:endParaRPr lang="en-US" sz="2800" dirty="0"/>
          </a:p>
        </p:txBody>
      </p:sp>
      <p:sp>
        <p:nvSpPr>
          <p:cNvPr id="3" name="Content Placeholder 2"/>
          <p:cNvSpPr>
            <a:spLocks noGrp="1"/>
          </p:cNvSpPr>
          <p:nvPr>
            <p:ph idx="1"/>
          </p:nvPr>
        </p:nvSpPr>
        <p:spPr>
          <a:xfrm>
            <a:off x="628650" y="1747147"/>
            <a:ext cx="5361005" cy="3263504"/>
          </a:xfrm>
        </p:spPr>
        <p:txBody>
          <a:bodyPr/>
          <a:lstStyle/>
          <a:p>
            <a:r>
              <a:rPr lang="en-US" sz="2000" dirty="0"/>
              <a:t>Area has a lagging power factor.</a:t>
            </a:r>
          </a:p>
          <a:p>
            <a:r>
              <a:rPr lang="en-US" sz="2000" dirty="0"/>
              <a:t>What is system voltage when compared to nominal voltage?</a:t>
            </a:r>
          </a:p>
          <a:p>
            <a:r>
              <a:rPr lang="en-US" sz="2000" dirty="0"/>
              <a:t>What happens to voltage and power factor when a large resistive load is lost?</a:t>
            </a:r>
          </a:p>
          <a:p>
            <a:r>
              <a:rPr lang="en-US" sz="2000" dirty="0" smtClean="0"/>
              <a:t>Why </a:t>
            </a:r>
            <a:r>
              <a:rPr lang="en-US" sz="2000" dirty="0"/>
              <a:t>did this happen?</a:t>
            </a:r>
          </a:p>
          <a:p>
            <a:pPr lvl="1"/>
            <a:r>
              <a:rPr lang="en-US" sz="1800" dirty="0"/>
              <a:t>Current flow ↓ on lines</a:t>
            </a:r>
          </a:p>
          <a:p>
            <a:pPr lvl="1"/>
            <a:r>
              <a:rPr lang="en-US" sz="1800" dirty="0"/>
              <a:t>Inductive Reactance ↓</a:t>
            </a:r>
          </a:p>
          <a:p>
            <a:pPr lvl="1"/>
            <a:r>
              <a:rPr lang="en-US" sz="1800" dirty="0"/>
              <a:t>MVAR losses ↓</a:t>
            </a:r>
          </a:p>
          <a:p>
            <a:pPr lvl="1"/>
            <a:r>
              <a:rPr lang="en-US" sz="1800" dirty="0"/>
              <a:t>End Voltage ↑</a:t>
            </a:r>
          </a:p>
          <a:p>
            <a:pPr lvl="1"/>
            <a:r>
              <a:rPr lang="en-US" sz="1800" dirty="0"/>
              <a:t>Power Angle ↓</a:t>
            </a:r>
          </a:p>
          <a:p>
            <a:endParaRPr lang="en-US" sz="2100" dirty="0"/>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8231"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4481395"/>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rot="10800000">
            <a:off x="7175620" y="3561722"/>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a:spLocks noChangeAspect="1"/>
          </p:cNvSpPr>
          <p:nvPr/>
        </p:nvSpPr>
        <p:spPr>
          <a:xfrm>
            <a:off x="8303189" y="5258635"/>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41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131094"/>
            <a:ext cx="5361005" cy="994172"/>
          </a:xfrm>
        </p:spPr>
        <p:txBody>
          <a:bodyPr/>
          <a:lstStyle/>
          <a:p>
            <a:pPr algn="ctr"/>
            <a:r>
              <a:rPr lang="en-US" sz="2800" dirty="0" smtClean="0"/>
              <a:t>Exercise Eight</a:t>
            </a:r>
            <a:endParaRPr lang="en-US" sz="2800" dirty="0"/>
          </a:p>
        </p:txBody>
      </p:sp>
      <p:sp>
        <p:nvSpPr>
          <p:cNvPr id="3" name="Content Placeholder 2"/>
          <p:cNvSpPr>
            <a:spLocks noGrp="1"/>
          </p:cNvSpPr>
          <p:nvPr>
            <p:ph idx="1"/>
          </p:nvPr>
        </p:nvSpPr>
        <p:spPr>
          <a:xfrm>
            <a:off x="628650" y="1706792"/>
            <a:ext cx="5361005" cy="3263504"/>
          </a:xfrm>
        </p:spPr>
        <p:txBody>
          <a:bodyPr>
            <a:normAutofit/>
          </a:bodyPr>
          <a:lstStyle/>
          <a:p>
            <a:r>
              <a:rPr lang="en-US" sz="2000" dirty="0"/>
              <a:t>Area has a unity power factor (pf = 1.0).</a:t>
            </a:r>
          </a:p>
          <a:p>
            <a:r>
              <a:rPr lang="en-US" sz="2000" dirty="0"/>
              <a:t>What is system voltage when compared to nominal voltage?</a:t>
            </a:r>
          </a:p>
          <a:p>
            <a:r>
              <a:rPr lang="en-US" sz="2000" dirty="0"/>
              <a:t>What happens to voltage and power factor when a transformer taps?</a:t>
            </a:r>
          </a:p>
          <a:p>
            <a:pPr lvl="1"/>
            <a:r>
              <a:rPr lang="en-US" sz="1800" dirty="0"/>
              <a:t>It depends.</a:t>
            </a:r>
          </a:p>
          <a:p>
            <a:pPr lvl="1"/>
            <a:r>
              <a:rPr lang="en-US" sz="1800" dirty="0"/>
              <a:t>It is relative</a:t>
            </a:r>
            <a:r>
              <a:rPr lang="en-US" sz="1800" dirty="0" smtClean="0"/>
              <a:t>.</a:t>
            </a:r>
          </a:p>
          <a:p>
            <a:r>
              <a:rPr lang="en-US" sz="2000" dirty="0"/>
              <a:t>Why did this happen?</a:t>
            </a:r>
          </a:p>
        </p:txBody>
      </p:sp>
      <p:graphicFrame>
        <p:nvGraphicFramePr>
          <p:cNvPr id="5" name="Object 4"/>
          <p:cNvGraphicFramePr>
            <a:graphicFrameLocks noChangeAspect="1"/>
          </p:cNvGraphicFramePr>
          <p:nvPr/>
        </p:nvGraphicFramePr>
        <p:xfrm>
          <a:off x="6207499" y="1426370"/>
          <a:ext cx="2457450" cy="4063603"/>
        </p:xfrm>
        <a:graphic>
          <a:graphicData uri="http://schemas.openxmlformats.org/presentationml/2006/ole">
            <mc:AlternateContent xmlns:mc="http://schemas.openxmlformats.org/markup-compatibility/2006">
              <mc:Choice xmlns:v="urn:schemas-microsoft-com:vml" Requires="v">
                <p:oleObj spid="_x0000_s9253" name="Worksheet" r:id="rId5" imgW="5495855" imgH="9086985" progId="Excel.Sheet.12">
                  <p:embed/>
                </p:oleObj>
              </mc:Choice>
              <mc:Fallback>
                <p:oleObj name="Worksheet" r:id="rId5" imgW="5495855" imgH="9086985" progId="Excel.Sheet.12">
                  <p:embed/>
                  <p:pic>
                    <p:nvPicPr>
                      <p:cNvPr id="0" name=""/>
                      <p:cNvPicPr/>
                      <p:nvPr/>
                    </p:nvPicPr>
                    <p:blipFill>
                      <a:blip r:embed="rId6"/>
                      <a:stretch>
                        <a:fillRect/>
                      </a:stretch>
                    </p:blipFill>
                    <p:spPr>
                      <a:xfrm>
                        <a:off x="6207499" y="1426370"/>
                        <a:ext cx="2457450" cy="4063603"/>
                      </a:xfrm>
                      <a:prstGeom prst="rect">
                        <a:avLst/>
                      </a:prstGeom>
                    </p:spPr>
                  </p:pic>
                </p:oleObj>
              </mc:Fallback>
            </mc:AlternateContent>
          </a:graphicData>
        </a:graphic>
      </p:graphicFrame>
      <p:sp>
        <p:nvSpPr>
          <p:cNvPr id="6" name="Multiply 5"/>
          <p:cNvSpPr>
            <a:spLocks noChangeAspect="1"/>
          </p:cNvSpPr>
          <p:nvPr/>
        </p:nvSpPr>
        <p:spPr>
          <a:xfrm>
            <a:off x="7047604" y="3170266"/>
            <a:ext cx="777240" cy="777240"/>
          </a:xfrm>
          <a:prstGeom prst="mathMultiply">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a:spLocks noChangeAspect="1"/>
          </p:cNvSpPr>
          <p:nvPr/>
        </p:nvSpPr>
        <p:spPr>
          <a:xfrm rot="10800000">
            <a:off x="7175620" y="2325897"/>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a:spLocks noChangeAspect="1"/>
          </p:cNvSpPr>
          <p:nvPr/>
        </p:nvSpPr>
        <p:spPr>
          <a:xfrm>
            <a:off x="7175620" y="3929393"/>
            <a:ext cx="521208" cy="844369"/>
          </a:xfrm>
          <a:prstGeom prst="downArrow">
            <a:avLst/>
          </a:prstGeom>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482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Real Power vs. Reactive Power</a:t>
            </a:r>
            <a:endParaRPr lang="en-US" sz="2800" dirty="0"/>
          </a:p>
        </p:txBody>
      </p:sp>
      <p:sp>
        <p:nvSpPr>
          <p:cNvPr id="3" name="Content Placeholder 2"/>
          <p:cNvSpPr>
            <a:spLocks noGrp="1"/>
          </p:cNvSpPr>
          <p:nvPr>
            <p:ph idx="1"/>
          </p:nvPr>
        </p:nvSpPr>
        <p:spPr/>
        <p:txBody>
          <a:bodyPr/>
          <a:lstStyle/>
          <a:p>
            <a:r>
              <a:rPr lang="en-US" sz="2800" dirty="0" smtClean="0"/>
              <a:t>Real Power: </a:t>
            </a:r>
            <a:r>
              <a:rPr lang="en-US" sz="2800" u="sng" dirty="0" smtClean="0"/>
              <a:t>consumed</a:t>
            </a:r>
            <a:r>
              <a:rPr lang="en-US" sz="2800" dirty="0" smtClean="0"/>
              <a:t> by the system as real work</a:t>
            </a:r>
          </a:p>
          <a:p>
            <a:r>
              <a:rPr lang="en-US" sz="2800" dirty="0" smtClean="0"/>
              <a:t>Reactive Power:</a:t>
            </a:r>
          </a:p>
          <a:p>
            <a:pPr lvl="1"/>
            <a:r>
              <a:rPr lang="en-US" sz="2000" u="sng" dirty="0"/>
              <a:t>Wasted</a:t>
            </a:r>
            <a:r>
              <a:rPr lang="en-US" sz="2000" dirty="0"/>
              <a:t> by the system in order to provide real power</a:t>
            </a:r>
          </a:p>
          <a:p>
            <a:pPr lvl="1"/>
            <a:r>
              <a:rPr lang="en-US" sz="2000" dirty="0"/>
              <a:t>Basically: the cost of doing business</a:t>
            </a:r>
          </a:p>
          <a:p>
            <a:pPr lvl="1"/>
            <a:r>
              <a:rPr lang="en-US" sz="2000" dirty="0"/>
              <a:t>Real Power cannot be delivered without Reactive Power</a:t>
            </a:r>
          </a:p>
          <a:p>
            <a:pPr lvl="1"/>
            <a:r>
              <a:rPr lang="en-US" sz="2000" dirty="0"/>
              <a:t>If Reactive Power is not supported, the electric grid will collapse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pic>
        <p:nvPicPr>
          <p:cNvPr id="10242" name="Picture 2" descr="Image result for wheelbarrow ve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463" y="3960617"/>
            <a:ext cx="1357313" cy="14287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3946" y="3960617"/>
            <a:ext cx="1271765" cy="1264620"/>
          </a:xfrm>
          <a:prstGeom prst="rect">
            <a:avLst/>
          </a:prstGeom>
        </p:spPr>
      </p:pic>
      <p:pic>
        <p:nvPicPr>
          <p:cNvPr id="9" name="Picture 2" descr="Image result for wheelbarrow ve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463" y="3960617"/>
            <a:ext cx="1357313" cy="1428750"/>
          </a:xfrm>
          <a:prstGeom prst="rect">
            <a:avLst/>
          </a:prstGeom>
          <a:noFill/>
          <a:scene3d>
            <a:camera prst="orthographicFront">
              <a:rot lat="0" lon="0" rev="2040000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6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2.5E-6 -1.11111E-6 L 0.54349 0.00023 " pathEditMode="relative" rAng="0" ptsTypes="AA">
                                      <p:cBhvr>
                                        <p:cTn id="12" dur="2000" fill="hold"/>
                                        <p:tgtEl>
                                          <p:spTgt spid="9"/>
                                        </p:tgtEl>
                                        <p:attrNameLst>
                                          <p:attrName>ppt_x</p:attrName>
                                          <p:attrName>ppt_y</p:attrName>
                                        </p:attrNameLst>
                                      </p:cBhvr>
                                      <p:rCtr x="2717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Power Factor</a:t>
            </a:r>
            <a:endParaRPr 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3200" dirty="0" smtClean="0"/>
                  <a:t>Measure of efficiency in the system</a:t>
                </a:r>
              </a:p>
              <a:p>
                <a:r>
                  <a:rPr lang="en-US" sz="3200" dirty="0" smtClean="0"/>
                  <a:t>Ratio between:</a:t>
                </a:r>
              </a:p>
              <a:p>
                <a:pPr lvl="1"/>
                <a:r>
                  <a:rPr lang="en-US" sz="2400" dirty="0" smtClean="0"/>
                  <a:t>Power being used for work &amp;</a:t>
                </a:r>
              </a:p>
              <a:p>
                <a:pPr lvl="1"/>
                <a:r>
                  <a:rPr lang="en-US" sz="2400" dirty="0" smtClean="0"/>
                  <a:t>Power deposited in the system</a:t>
                </a:r>
              </a:p>
              <a:p>
                <a:pPr lvl="1"/>
                <a:endParaRPr lang="en-US" sz="900" dirty="0"/>
              </a:p>
              <a:p>
                <a:pPr marL="342900" lvl="1" indent="0">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rPr>
                          </m:ctrlPr>
                        </m:fPr>
                        <m:num>
                          <m:r>
                            <a:rPr lang="en-US" sz="2400" i="1">
                              <a:latin typeface="Cambria Math" panose="02040503050406030204" pitchFamily="18" charset="0"/>
                            </a:rPr>
                            <m:t>𝑅𝑒𝑎𝑙</m:t>
                          </m:r>
                          <m:r>
                            <a:rPr lang="en-US" sz="2400" i="1">
                              <a:latin typeface="Cambria Math" panose="02040503050406030204" pitchFamily="18" charset="0"/>
                            </a:rPr>
                            <m:t> </m:t>
                          </m:r>
                          <m:r>
                            <a:rPr lang="en-US" sz="2400" i="1">
                              <a:latin typeface="Cambria Math" panose="02040503050406030204" pitchFamily="18" charset="0"/>
                            </a:rPr>
                            <m:t>𝑃𝑜𝑤𝑒𝑟</m:t>
                          </m:r>
                          <m:r>
                            <a:rPr lang="en-US" sz="2400" i="1">
                              <a:latin typeface="Cambria Math" panose="02040503050406030204" pitchFamily="18" charset="0"/>
                            </a:rPr>
                            <m:t> (</m:t>
                          </m:r>
                          <m:r>
                            <a:rPr lang="en-US" sz="2400" i="1">
                              <a:latin typeface="Cambria Math" panose="02040503050406030204" pitchFamily="18" charset="0"/>
                            </a:rPr>
                            <m:t>𝐻𝑜𝑤</m:t>
                          </m:r>
                          <m:r>
                            <a:rPr lang="en-US" sz="2400" i="1">
                              <a:latin typeface="Cambria Math" panose="02040503050406030204" pitchFamily="18" charset="0"/>
                            </a:rPr>
                            <m:t> </m:t>
                          </m:r>
                          <m:r>
                            <a:rPr lang="en-US" sz="2400" i="1">
                              <a:latin typeface="Cambria Math" panose="02040503050406030204" pitchFamily="18" charset="0"/>
                            </a:rPr>
                            <m:t>𝑚𝑢𝑐h</m:t>
                          </m:r>
                          <m:r>
                            <a:rPr lang="en-US" sz="2400" i="1">
                              <a:latin typeface="Cambria Math" panose="02040503050406030204" pitchFamily="18" charset="0"/>
                            </a:rPr>
                            <m:t> </m:t>
                          </m:r>
                          <m:r>
                            <a:rPr lang="en-US" sz="2400" i="1">
                              <a:latin typeface="Cambria Math" panose="02040503050406030204" pitchFamily="18" charset="0"/>
                            </a:rPr>
                            <m:t>𝑝𝑜𝑤𝑒𝑟</m:t>
                          </m:r>
                          <m:r>
                            <a:rPr lang="en-US" sz="2400" i="1">
                              <a:latin typeface="Cambria Math" panose="02040503050406030204" pitchFamily="18" charset="0"/>
                            </a:rPr>
                            <m:t> </m:t>
                          </m:r>
                          <m:r>
                            <a:rPr lang="en-US" sz="2400" i="1">
                              <a:latin typeface="Cambria Math" panose="02040503050406030204" pitchFamily="18" charset="0"/>
                            </a:rPr>
                            <m:t>𝑖𝑠</m:t>
                          </m:r>
                          <m:r>
                            <a:rPr lang="en-US" sz="2400" i="1">
                              <a:latin typeface="Cambria Math" panose="02040503050406030204" pitchFamily="18" charset="0"/>
                            </a:rPr>
                            <m:t> </m:t>
                          </m:r>
                          <m:r>
                            <a:rPr lang="en-US" sz="2400" i="1">
                              <a:latin typeface="Cambria Math" panose="02040503050406030204" pitchFamily="18" charset="0"/>
                            </a:rPr>
                            <m:t>𝑎𝑐𝑡𝑢𝑎𝑙𝑙𝑦</m:t>
                          </m:r>
                          <m:r>
                            <a:rPr lang="en-US" sz="2400" i="1">
                              <a:latin typeface="Cambria Math" panose="02040503050406030204" pitchFamily="18" charset="0"/>
                            </a:rPr>
                            <m:t> </m:t>
                          </m:r>
                          <m:r>
                            <a:rPr lang="en-US" sz="2400" i="1">
                              <a:latin typeface="Cambria Math" panose="02040503050406030204" pitchFamily="18" charset="0"/>
                            </a:rPr>
                            <m:t>𝑢𝑠𝑒𝑑</m:t>
                          </m:r>
                          <m:r>
                            <a:rPr lang="en-US" sz="2400" i="1">
                              <a:latin typeface="Cambria Math" panose="02040503050406030204" pitchFamily="18" charset="0"/>
                            </a:rPr>
                            <m:t>)</m:t>
                          </m:r>
                        </m:num>
                        <m:den>
                          <m:r>
                            <a:rPr lang="en-US" sz="2400" i="1">
                              <a:latin typeface="Cambria Math" panose="02040503050406030204" pitchFamily="18" charset="0"/>
                            </a:rPr>
                            <m:t>𝐴𝑝𝑝𝑎𝑟𝑒𝑛𝑡</m:t>
                          </m:r>
                          <m:r>
                            <a:rPr lang="en-US" sz="2400" i="1">
                              <a:latin typeface="Cambria Math" panose="02040503050406030204" pitchFamily="18" charset="0"/>
                            </a:rPr>
                            <m:t> </m:t>
                          </m:r>
                          <m:r>
                            <a:rPr lang="en-US" sz="2400" i="1">
                              <a:latin typeface="Cambria Math" panose="02040503050406030204" pitchFamily="18" charset="0"/>
                            </a:rPr>
                            <m:t>𝑃𝑜𝑤𝑒𝑟</m:t>
                          </m:r>
                          <m:r>
                            <a:rPr lang="en-US" sz="2400" i="1">
                              <a:latin typeface="Cambria Math" panose="02040503050406030204" pitchFamily="18" charset="0"/>
                            </a:rPr>
                            <m:t> (</m:t>
                          </m:r>
                          <m:r>
                            <a:rPr lang="en-US" sz="2400" i="1">
                              <a:latin typeface="Cambria Math" panose="02040503050406030204" pitchFamily="18" charset="0"/>
                            </a:rPr>
                            <m:t>𝐻𝑜𝑤</m:t>
                          </m:r>
                          <m:r>
                            <a:rPr lang="en-US" sz="2400" i="1">
                              <a:latin typeface="Cambria Math" panose="02040503050406030204" pitchFamily="18" charset="0"/>
                            </a:rPr>
                            <m:t> </m:t>
                          </m:r>
                          <m:r>
                            <a:rPr lang="en-US" sz="2400" i="1">
                              <a:latin typeface="Cambria Math" panose="02040503050406030204" pitchFamily="18" charset="0"/>
                            </a:rPr>
                            <m:t>𝑚𝑢𝑐h</m:t>
                          </m:r>
                          <m:r>
                            <a:rPr lang="en-US" sz="2400" i="1">
                              <a:latin typeface="Cambria Math" panose="02040503050406030204" pitchFamily="18" charset="0"/>
                            </a:rPr>
                            <m:t> </m:t>
                          </m:r>
                          <m:r>
                            <a:rPr lang="en-US" sz="2400" i="1">
                              <a:latin typeface="Cambria Math" panose="02040503050406030204" pitchFamily="18" charset="0"/>
                            </a:rPr>
                            <m:t>𝑝𝑜𝑤𝑒𝑟</m:t>
                          </m:r>
                          <m:r>
                            <a:rPr lang="en-US" sz="2400" i="1">
                              <a:latin typeface="Cambria Math" panose="02040503050406030204" pitchFamily="18" charset="0"/>
                            </a:rPr>
                            <m:t> </m:t>
                          </m:r>
                          <m:r>
                            <a:rPr lang="en-US" sz="2400" i="1">
                              <a:latin typeface="Cambria Math" panose="02040503050406030204" pitchFamily="18" charset="0"/>
                            </a:rPr>
                            <m:t>𝑖𝑠</m:t>
                          </m:r>
                          <m:r>
                            <a:rPr lang="en-US" sz="2400" i="1">
                              <a:latin typeface="Cambria Math" panose="02040503050406030204" pitchFamily="18" charset="0"/>
                            </a:rPr>
                            <m:t> </m:t>
                          </m:r>
                          <m:r>
                            <a:rPr lang="en-US" sz="2400" i="1">
                              <a:latin typeface="Cambria Math" panose="02040503050406030204" pitchFamily="18" charset="0"/>
                            </a:rPr>
                            <m:t>𝑎𝑐𝑡𝑢𝑎𝑙𝑙𝑦</m:t>
                          </m:r>
                          <m:r>
                            <a:rPr lang="en-US" sz="2400" i="1">
                              <a:latin typeface="Cambria Math" panose="02040503050406030204" pitchFamily="18" charset="0"/>
                            </a:rPr>
                            <m:t> </m:t>
                          </m:r>
                          <m:r>
                            <a:rPr lang="en-US" sz="2400" i="1">
                              <a:latin typeface="Cambria Math" panose="02040503050406030204" pitchFamily="18" charset="0"/>
                            </a:rPr>
                            <m:t>𝑝𝑟𝑜𝑑𝑢𝑐𝑒𝑑</m:t>
                          </m:r>
                          <m:r>
                            <a:rPr lang="en-US" sz="2400" i="1">
                              <a:latin typeface="Cambria Math" panose="02040503050406030204" pitchFamily="18" charset="0"/>
                            </a:rPr>
                            <m:t>)</m:t>
                          </m:r>
                        </m:den>
                      </m:f>
                    </m:oMath>
                  </m:oMathPara>
                </a14:m>
                <a:endParaRPr lang="en-US" sz="2400" dirty="0"/>
              </a:p>
              <a:p>
                <a:endParaRPr lang="en-US" sz="900" dirty="0"/>
              </a:p>
              <a:p>
                <a:endParaRPr lang="en-US" sz="2100" dirty="0" smtClean="0"/>
              </a:p>
              <a:p>
                <a:r>
                  <a:rPr lang="en-US" sz="3200" dirty="0" smtClean="0"/>
                  <a:t>What does a power factor of 0.98 mean?</a:t>
                </a:r>
              </a:p>
              <a:p>
                <a:r>
                  <a:rPr lang="en-US" sz="3200" dirty="0"/>
                  <a:t>The system is operating at 98% efficiency.</a:t>
                </a:r>
              </a:p>
              <a:p>
                <a:endParaRPr lang="en-US" sz="21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643" t="-1570"/>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80848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Voltage Limits</a:t>
            </a:r>
            <a:endParaRPr lang="en-US" sz="2800" dirty="0"/>
          </a:p>
        </p:txBody>
      </p:sp>
      <p:sp>
        <p:nvSpPr>
          <p:cNvPr id="3" name="Content Placeholder 2"/>
          <p:cNvSpPr>
            <a:spLocks noGrp="1"/>
          </p:cNvSpPr>
          <p:nvPr>
            <p:ph idx="1"/>
          </p:nvPr>
        </p:nvSpPr>
        <p:spPr/>
        <p:txBody>
          <a:bodyPr/>
          <a:lstStyle/>
          <a:p>
            <a:r>
              <a:rPr lang="en-US" sz="3200" dirty="0" smtClean="0"/>
              <a:t>High Voltage:</a:t>
            </a:r>
          </a:p>
          <a:p>
            <a:pPr lvl="1"/>
            <a:r>
              <a:rPr lang="en-US" sz="2400" dirty="0"/>
              <a:t>Equipment insulation capability may be exceeded</a:t>
            </a:r>
          </a:p>
          <a:p>
            <a:pPr lvl="1"/>
            <a:r>
              <a:rPr lang="en-US" sz="2400" dirty="0"/>
              <a:t>Circuit Breakers may flashover</a:t>
            </a:r>
          </a:p>
          <a:p>
            <a:pPr lvl="1"/>
            <a:r>
              <a:rPr lang="en-US" sz="2400" dirty="0"/>
              <a:t>Transformers may overheat and fail</a:t>
            </a:r>
          </a:p>
          <a:p>
            <a:r>
              <a:rPr lang="en-US" sz="3200" dirty="0" smtClean="0"/>
              <a:t>Low Voltage</a:t>
            </a:r>
            <a:r>
              <a:rPr lang="en-US" dirty="0" smtClean="0"/>
              <a:t>:</a:t>
            </a:r>
          </a:p>
          <a:p>
            <a:pPr lvl="1"/>
            <a:r>
              <a:rPr lang="en-US" sz="2400" dirty="0"/>
              <a:t>Thermal capability of transmission lines may be exceeded (I</a:t>
            </a:r>
            <a:r>
              <a:rPr lang="en-US" sz="2400" baseline="30000" dirty="0"/>
              <a:t>2</a:t>
            </a:r>
            <a:r>
              <a:rPr lang="en-US" sz="2400" dirty="0"/>
              <a:t>R losses)</a:t>
            </a:r>
          </a:p>
          <a:p>
            <a:pPr lvl="1"/>
            <a:r>
              <a:rPr lang="en-US" sz="2400" dirty="0"/>
              <a:t>System angle stability may be challenged causing a loss of synchronism</a:t>
            </a:r>
          </a:p>
          <a:p>
            <a:pPr lvl="1"/>
            <a:r>
              <a:rPr lang="en-US" sz="2400" dirty="0"/>
              <a:t>Cascading system failure</a:t>
            </a:r>
          </a:p>
        </p:txBody>
      </p:sp>
    </p:spTree>
    <p:extLst>
      <p:ext uri="{BB962C8B-B14F-4D97-AF65-F5344CB8AC3E}">
        <p14:creationId xmlns:p14="http://schemas.microsoft.com/office/powerpoint/2010/main" val="189193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Power Transfer</a:t>
            </a:r>
            <a:endParaRPr 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endParaRPr lang="en-US" i="1" dirty="0" smtClean="0">
                  <a:latin typeface="Calibri" panose="020F0502020204030204" pitchFamily="34" charset="0"/>
                </a:endParaRPr>
              </a:p>
              <a:p>
                <a:pPr marL="0" indent="0">
                  <a:buNone/>
                </a:pPr>
                <a:endParaRPr lang="en-US" i="1" dirty="0" smtClean="0">
                  <a:latin typeface="Calibri" panose="020F0502020204030204" pitchFamily="34" charset="0"/>
                </a:endParaRPr>
              </a:p>
              <a:p>
                <a:pPr marL="0" indent="0">
                  <a:buNone/>
                </a:pPr>
                <a:endParaRPr lang="en-US" i="1" dirty="0" smtClean="0">
                  <a:latin typeface="Calibri" panose="020F0502020204030204" pitchFamily="34" charset="0"/>
                </a:endParaRPr>
              </a:p>
              <a:p>
                <a:pPr marL="0" indent="0" algn="ctr">
                  <a:buNone/>
                </a:pPr>
                <a:r>
                  <a:rPr lang="en-US" sz="4050" i="1" dirty="0">
                    <a:latin typeface="Calibri" panose="020F0502020204030204" pitchFamily="34" charset="0"/>
                  </a:rPr>
                  <a:t>P</a:t>
                </a:r>
                <a:r>
                  <a:rPr lang="en-US" sz="4050" i="1" baseline="-25000" dirty="0">
                    <a:latin typeface="Calibri" panose="020F0502020204030204" pitchFamily="34" charset="0"/>
                  </a:rPr>
                  <a:t>TRANSFER</a:t>
                </a:r>
                <a:r>
                  <a:rPr lang="en-US" sz="4050" i="1" dirty="0">
                    <a:latin typeface="Calibri" panose="020F0502020204030204" pitchFamily="34" charset="0"/>
                  </a:rPr>
                  <a:t>= </a:t>
                </a:r>
                <a14:m>
                  <m:oMath xmlns:m="http://schemas.openxmlformats.org/officeDocument/2006/math">
                    <m:f>
                      <m:fPr>
                        <m:ctrlPr>
                          <a:rPr lang="en-US" sz="4050" i="1">
                            <a:latin typeface="Cambria Math" panose="02040503050406030204" pitchFamily="18" charset="0"/>
                          </a:rPr>
                        </m:ctrlPr>
                      </m:fPr>
                      <m:num>
                        <m:r>
                          <m:rPr>
                            <m:nor/>
                          </m:rPr>
                          <a:rPr lang="en-US" sz="4050" i="1" dirty="0">
                            <a:latin typeface="Calibri" panose="020F0502020204030204" pitchFamily="34" charset="0"/>
                          </a:rPr>
                          <m:t>V</m:t>
                        </m:r>
                        <m:r>
                          <m:rPr>
                            <m:nor/>
                          </m:rPr>
                          <a:rPr lang="en-US" sz="4050" i="1" baseline="-25000" dirty="0">
                            <a:latin typeface="Calibri" panose="020F0502020204030204" pitchFamily="34" charset="0"/>
                          </a:rPr>
                          <m:t>S</m:t>
                        </m:r>
                        <m:r>
                          <m:rPr>
                            <m:nor/>
                          </m:rPr>
                          <a:rPr lang="en-US" sz="4050" i="1" dirty="0">
                            <a:latin typeface="Calibri" panose="020F0502020204030204" pitchFamily="34" charset="0"/>
                          </a:rPr>
                          <m:t> </m:t>
                        </m:r>
                        <m:r>
                          <m:rPr>
                            <m:nor/>
                          </m:rPr>
                          <a:rPr lang="en-US" sz="4050" i="1" dirty="0">
                            <a:latin typeface="Calibri" panose="020F0502020204030204" pitchFamily="34" charset="0"/>
                          </a:rPr>
                          <m:t>x</m:t>
                        </m:r>
                        <m:r>
                          <m:rPr>
                            <m:nor/>
                          </m:rPr>
                          <a:rPr lang="en-US" sz="4050" i="1" dirty="0">
                            <a:latin typeface="Calibri" panose="020F0502020204030204" pitchFamily="34" charset="0"/>
                          </a:rPr>
                          <m:t> </m:t>
                        </m:r>
                        <m:r>
                          <m:rPr>
                            <m:nor/>
                          </m:rPr>
                          <a:rPr lang="en-US" sz="4050" i="1" dirty="0">
                            <a:latin typeface="Calibri" panose="020F0502020204030204" pitchFamily="34" charset="0"/>
                          </a:rPr>
                          <m:t>VR</m:t>
                        </m:r>
                        <m:r>
                          <m:rPr>
                            <m:nor/>
                          </m:rPr>
                          <a:rPr lang="en-US" sz="4050" i="1" baseline="-25000" dirty="0">
                            <a:latin typeface="Calibri" panose="020F0502020204030204" pitchFamily="34" charset="0"/>
                          </a:rPr>
                          <m:t> </m:t>
                        </m:r>
                      </m:num>
                      <m:den>
                        <m:r>
                          <m:rPr>
                            <m:nor/>
                          </m:rPr>
                          <a:rPr lang="en-US" sz="4050" i="1" dirty="0">
                            <a:latin typeface="Calibri" panose="020F0502020204030204" pitchFamily="34" charset="0"/>
                          </a:rPr>
                          <m:t>X</m:t>
                        </m:r>
                        <m:r>
                          <m:rPr>
                            <m:nor/>
                          </m:rPr>
                          <a:rPr lang="en-US" sz="4050" i="1" baseline="-25000" dirty="0">
                            <a:latin typeface="Calibri" panose="020F0502020204030204" pitchFamily="34" charset="0"/>
                          </a:rPr>
                          <m:t>S</m:t>
                        </m:r>
                        <m:r>
                          <m:rPr>
                            <m:nor/>
                          </m:rPr>
                          <a:rPr lang="en-US" sz="4050" i="1" baseline="-25000" dirty="0">
                            <a:latin typeface="Calibri" panose="020F0502020204030204" pitchFamily="34" charset="0"/>
                          </a:rPr>
                          <m:t>−</m:t>
                        </m:r>
                        <m:r>
                          <m:rPr>
                            <m:nor/>
                          </m:rPr>
                          <a:rPr lang="en-US" sz="4050" i="1" baseline="-25000" dirty="0">
                            <a:latin typeface="Calibri" panose="020F0502020204030204" pitchFamily="34" charset="0"/>
                          </a:rPr>
                          <m:t>R</m:t>
                        </m:r>
                        <m:r>
                          <m:rPr>
                            <m:nor/>
                          </m:rPr>
                          <a:rPr lang="en-US" sz="4050" i="1" baseline="-25000" dirty="0">
                            <a:latin typeface="Calibri" panose="020F0502020204030204" pitchFamily="34" charset="0"/>
                          </a:rPr>
                          <m:t> </m:t>
                        </m:r>
                      </m:den>
                    </m:f>
                  </m:oMath>
                </a14:m>
                <a:r>
                  <a:rPr lang="en-US" sz="4050" i="1" baseline="-25000" dirty="0">
                    <a:latin typeface="Calibri" panose="020F0502020204030204" pitchFamily="34" charset="0"/>
                  </a:rPr>
                  <a:t> </a:t>
                </a:r>
                <a:r>
                  <a:rPr lang="en-US" sz="4050" i="1" dirty="0">
                    <a:latin typeface="Calibri" panose="020F0502020204030204" pitchFamily="34" charset="0"/>
                  </a:rPr>
                  <a:t>sin</a:t>
                </a:r>
                <a:r>
                  <a:rPr lang="el-GR" sz="4050" i="1" dirty="0">
                    <a:latin typeface="Calibri" panose="020F0502020204030204" pitchFamily="34" charset="0"/>
                  </a:rPr>
                  <a:t>δ</a:t>
                </a:r>
                <a:r>
                  <a:rPr lang="en-US" sz="4050" i="1" baseline="-25000" dirty="0">
                    <a:latin typeface="Calibri" panose="020F0502020204030204" pitchFamily="34" charset="0"/>
                  </a:rPr>
                  <a:t>S-R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a:stretch>
              </a:blipFill>
            </p:spPr>
            <p:txBody>
              <a:bodyPr/>
              <a:lstStyle/>
              <a:p>
                <a:r>
                  <a:rPr lang="en-US">
                    <a:noFill/>
                  </a:rPr>
                  <a:t> </a:t>
                </a:r>
              </a:p>
            </p:txBody>
          </p:sp>
        </mc:Fallback>
      </mc:AlternateContent>
      <p:sp>
        <p:nvSpPr>
          <p:cNvPr id="5" name="Double Bracket 4"/>
          <p:cNvSpPr/>
          <p:nvPr/>
        </p:nvSpPr>
        <p:spPr>
          <a:xfrm>
            <a:off x="4151672" y="2358964"/>
            <a:ext cx="1506291" cy="1157747"/>
          </a:xfrm>
          <a:prstGeom prst="bracketPair">
            <a:avLst>
              <a:gd name="adj" fmla="val 145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6" name="Left Brace 5"/>
          <p:cNvSpPr>
            <a:spLocks noChangeAspect="1"/>
          </p:cNvSpPr>
          <p:nvPr/>
        </p:nvSpPr>
        <p:spPr>
          <a:xfrm>
            <a:off x="1948429" y="2281425"/>
            <a:ext cx="186538" cy="131282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a:spLocks noChangeAspect="1"/>
          </p:cNvSpPr>
          <p:nvPr/>
        </p:nvSpPr>
        <p:spPr>
          <a:xfrm>
            <a:off x="7062043" y="2253805"/>
            <a:ext cx="186538" cy="134044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863" y="2753170"/>
            <a:ext cx="1446835" cy="369332"/>
          </a:xfrm>
          <a:prstGeom prst="rect">
            <a:avLst/>
          </a:prstGeom>
          <a:noFill/>
        </p:spPr>
        <p:txBody>
          <a:bodyPr wrap="square" rtlCol="0">
            <a:spAutoFit/>
          </a:bodyPr>
          <a:lstStyle/>
          <a:p>
            <a:r>
              <a:rPr lang="en-US" dirty="0" smtClean="0"/>
              <a:t>Real Power</a:t>
            </a:r>
            <a:endParaRPr lang="en-US" dirty="0"/>
          </a:p>
        </p:txBody>
      </p:sp>
      <p:sp>
        <p:nvSpPr>
          <p:cNvPr id="9" name="TextBox 8"/>
          <p:cNvSpPr txBox="1"/>
          <p:nvPr/>
        </p:nvSpPr>
        <p:spPr>
          <a:xfrm>
            <a:off x="7384509" y="2739360"/>
            <a:ext cx="1744754" cy="369332"/>
          </a:xfrm>
          <a:prstGeom prst="rect">
            <a:avLst/>
          </a:prstGeom>
          <a:noFill/>
        </p:spPr>
        <p:txBody>
          <a:bodyPr wrap="square" rtlCol="0">
            <a:spAutoFit/>
          </a:bodyPr>
          <a:lstStyle/>
          <a:p>
            <a:r>
              <a:rPr lang="en-US" dirty="0" smtClean="0"/>
              <a:t>Power Angle</a:t>
            </a:r>
            <a:endParaRPr lang="en-US" dirty="0"/>
          </a:p>
        </p:txBody>
      </p:sp>
      <p:sp>
        <p:nvSpPr>
          <p:cNvPr id="10" name="Left-Right Arrow 9"/>
          <p:cNvSpPr/>
          <p:nvPr/>
        </p:nvSpPr>
        <p:spPr>
          <a:xfrm>
            <a:off x="2242024" y="2056823"/>
            <a:ext cx="1619585" cy="127818"/>
          </a:xfrm>
          <a:prstGeom prst="leftRightArrow">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4151666" y="2049444"/>
            <a:ext cx="2839212" cy="127818"/>
          </a:xfrm>
          <a:prstGeom prst="leftRightArrow">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a:spLocks/>
          </p:cNvSpPr>
          <p:nvPr/>
        </p:nvSpPr>
        <p:spPr>
          <a:xfrm>
            <a:off x="4625075" y="2402951"/>
            <a:ext cx="83222" cy="583658"/>
          </a:xfrm>
          <a:prstGeom prst="downArrow">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a:spLocks/>
          </p:cNvSpPr>
          <p:nvPr/>
        </p:nvSpPr>
        <p:spPr>
          <a:xfrm>
            <a:off x="5545845" y="2402951"/>
            <a:ext cx="83222" cy="583658"/>
          </a:xfrm>
          <a:prstGeom prst="downArrow">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7033147" y="2281425"/>
            <a:ext cx="107650" cy="1278194"/>
          </a:xfrm>
          <a:prstGeom prst="upArrow">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681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2"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Inductance</a:t>
            </a:r>
            <a:endParaRPr lang="en-US" sz="2800"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3200" dirty="0" smtClean="0"/>
              <a:t>Created </a:t>
            </a:r>
            <a:r>
              <a:rPr lang="en-US" sz="3200" dirty="0"/>
              <a:t>as electrons flow through power </a:t>
            </a:r>
            <a:r>
              <a:rPr lang="en-US" sz="3200" dirty="0" smtClean="0"/>
              <a:t>lines</a:t>
            </a:r>
          </a:p>
          <a:p>
            <a:pPr marL="0" indent="0" algn="ctr">
              <a:buNone/>
            </a:pPr>
            <a:r>
              <a:rPr lang="en-US" sz="3200" dirty="0"/>
              <a:t>(Magnetic fields in the transmission system)</a:t>
            </a:r>
          </a:p>
          <a:p>
            <a:endParaRPr lang="en-US" dirty="0" smtClean="0"/>
          </a:p>
          <a:p>
            <a:endParaRPr lang="en-US" dirty="0" smtClean="0"/>
          </a:p>
          <a:p>
            <a:endParaRPr lang="en-US" dirty="0" smtClean="0"/>
          </a:p>
          <a:p>
            <a:endParaRPr lang="en-US" dirty="0"/>
          </a:p>
          <a:p>
            <a:pPr marL="0" indent="0" algn="ctr">
              <a:buNone/>
            </a:pPr>
            <a:endParaRPr lang="en-US" dirty="0" smtClean="0"/>
          </a:p>
          <a:p>
            <a:pPr marL="0" indent="0" algn="ctr">
              <a:buNone/>
            </a:pPr>
            <a:endParaRPr lang="en-US" dirty="0" smtClean="0"/>
          </a:p>
          <a:p>
            <a:pPr marL="0" indent="0">
              <a:buNone/>
            </a:pPr>
            <a:endParaRPr lang="en-US" dirty="0" smtClean="0"/>
          </a:p>
          <a:p>
            <a:pPr marL="342900" lvl="1" indent="0">
              <a:buNone/>
            </a:pPr>
            <a:endParaRPr lang="en-US" dirty="0"/>
          </a:p>
          <a:p>
            <a:pPr marL="342900" lvl="1" indent="0">
              <a:buNone/>
            </a:pPr>
            <a:endParaRPr lang="en-US" dirty="0" smtClean="0"/>
          </a:p>
          <a:p>
            <a:pPr marL="342900" lvl="1" indent="0">
              <a:buNone/>
            </a:pPr>
            <a:endParaRPr lang="en-US" dirty="0"/>
          </a:p>
          <a:p>
            <a:pPr marL="342900" lvl="1" indent="0">
              <a:buNone/>
            </a:pPr>
            <a:endParaRPr lang="en-US" dirty="0" smtClean="0"/>
          </a:p>
          <a:p>
            <a:pPr marL="342900" lvl="1" indent="0">
              <a:buNone/>
            </a:pPr>
            <a:endParaRPr lang="en-US" dirty="0"/>
          </a:p>
          <a:p>
            <a:pPr marL="342900" lvl="1" indent="0">
              <a:buNone/>
            </a:pPr>
            <a:endParaRPr lang="en-US" dirty="0" smtClean="0"/>
          </a:p>
          <a:p>
            <a:pPr marL="0" indent="0">
              <a:buNone/>
            </a:pPr>
            <a:endParaRPr lang="en-US" dirty="0" smtClean="0"/>
          </a:p>
          <a:p>
            <a:pPr lvl="1"/>
            <a:endParaRPr lang="en-US" dirty="0" smtClean="0"/>
          </a:p>
          <a:p>
            <a:pPr lvl="1"/>
            <a:endParaRPr lang="en-US" dirty="0" smtClean="0"/>
          </a:p>
          <a:p>
            <a:pPr lvl="1"/>
            <a:endParaRPr lang="en-US" dirty="0" smtClean="0"/>
          </a:p>
          <a:p>
            <a:endParaRPr lang="en-US" dirty="0" smtClean="0"/>
          </a:p>
          <a:p>
            <a:endParaRPr lang="en-US" dirty="0"/>
          </a:p>
          <a:p>
            <a:pPr lvl="1"/>
            <a:endParaRPr lang="en-US" dirty="0" smtClean="0"/>
          </a:p>
          <a:p>
            <a:pPr marL="342900" lvl="1" indent="0">
              <a:buNone/>
            </a:pPr>
            <a:endParaRPr lang="en-US" dirty="0"/>
          </a:p>
        </p:txBody>
      </p:sp>
      <p:sp>
        <p:nvSpPr>
          <p:cNvPr id="6" name="Oval 5"/>
          <p:cNvSpPr>
            <a:spLocks noChangeAspect="1"/>
          </p:cNvSpPr>
          <p:nvPr/>
        </p:nvSpPr>
        <p:spPr>
          <a:xfrm>
            <a:off x="4451985" y="3728196"/>
            <a:ext cx="240030" cy="24003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Oval 6"/>
          <p:cNvSpPr>
            <a:spLocks noChangeAspect="1"/>
          </p:cNvSpPr>
          <p:nvPr/>
        </p:nvSpPr>
        <p:spPr>
          <a:xfrm>
            <a:off x="5037269" y="3464970"/>
            <a:ext cx="240030" cy="24003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a:spLocks noChangeAspect="1"/>
          </p:cNvSpPr>
          <p:nvPr/>
        </p:nvSpPr>
        <p:spPr>
          <a:xfrm>
            <a:off x="3865694" y="3464970"/>
            <a:ext cx="240030" cy="2400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3642809" y="3242085"/>
            <a:ext cx="685800" cy="68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Oval 9"/>
          <p:cNvSpPr/>
          <p:nvPr/>
        </p:nvSpPr>
        <p:spPr>
          <a:xfrm>
            <a:off x="4229100" y="3515321"/>
            <a:ext cx="6858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Oval 10"/>
          <p:cNvSpPr/>
          <p:nvPr/>
        </p:nvSpPr>
        <p:spPr>
          <a:xfrm>
            <a:off x="4815392" y="3248735"/>
            <a:ext cx="685800" cy="6858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p:cNvSpPr>
            <a:spLocks noChangeAspect="1"/>
          </p:cNvSpPr>
          <p:nvPr/>
        </p:nvSpPr>
        <p:spPr>
          <a:xfrm>
            <a:off x="3711389" y="3309581"/>
            <a:ext cx="548640" cy="5486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Oval 12"/>
          <p:cNvSpPr>
            <a:spLocks noChangeAspect="1"/>
          </p:cNvSpPr>
          <p:nvPr/>
        </p:nvSpPr>
        <p:spPr>
          <a:xfrm>
            <a:off x="4297680" y="3572224"/>
            <a:ext cx="548640"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Oval 13"/>
          <p:cNvSpPr>
            <a:spLocks noChangeAspect="1"/>
          </p:cNvSpPr>
          <p:nvPr/>
        </p:nvSpPr>
        <p:spPr>
          <a:xfrm>
            <a:off x="4883972" y="3317315"/>
            <a:ext cx="548640" cy="5486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Oval 15"/>
          <p:cNvSpPr>
            <a:spLocks noChangeAspect="1"/>
          </p:cNvSpPr>
          <p:nvPr/>
        </p:nvSpPr>
        <p:spPr>
          <a:xfrm>
            <a:off x="3575237" y="3172421"/>
            <a:ext cx="822960" cy="8229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Oval 16"/>
          <p:cNvSpPr>
            <a:spLocks noChangeAspect="1"/>
          </p:cNvSpPr>
          <p:nvPr/>
        </p:nvSpPr>
        <p:spPr>
          <a:xfrm>
            <a:off x="4160520" y="3435064"/>
            <a:ext cx="822960" cy="8229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Oval 17"/>
          <p:cNvSpPr>
            <a:spLocks noChangeAspect="1"/>
          </p:cNvSpPr>
          <p:nvPr/>
        </p:nvSpPr>
        <p:spPr>
          <a:xfrm>
            <a:off x="4745804" y="3180155"/>
            <a:ext cx="822960" cy="82296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Oval 3"/>
          <p:cNvSpPr>
            <a:spLocks noChangeAspect="1"/>
          </p:cNvSpPr>
          <p:nvPr/>
        </p:nvSpPr>
        <p:spPr>
          <a:xfrm>
            <a:off x="3509010" y="3111575"/>
            <a:ext cx="960120" cy="9601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Oval 18"/>
          <p:cNvSpPr>
            <a:spLocks noChangeAspect="1"/>
          </p:cNvSpPr>
          <p:nvPr/>
        </p:nvSpPr>
        <p:spPr>
          <a:xfrm>
            <a:off x="4091940" y="3366484"/>
            <a:ext cx="960120" cy="96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Oval 19"/>
          <p:cNvSpPr>
            <a:spLocks noChangeAspect="1"/>
          </p:cNvSpPr>
          <p:nvPr/>
        </p:nvSpPr>
        <p:spPr>
          <a:xfrm>
            <a:off x="4677224" y="3103841"/>
            <a:ext cx="960120" cy="96012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6833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childTnLst>
                                    <p:animEffect transition="out" filter="fade">
                                      <p:cBhvr>
                                        <p:cTn id="6" dur="2000" tmFilter="0, 0; .2, .5; .8, .5; 1, 0"/>
                                        <p:tgtEl>
                                          <p:spTgt spid="9"/>
                                        </p:tgtEl>
                                      </p:cBhvr>
                                    </p:animEffect>
                                    <p:animScale>
                                      <p:cBhvr>
                                        <p:cTn id="7" dur="1000" autoRev="1" fill="hold"/>
                                        <p:tgtEl>
                                          <p:spTgt spid="9"/>
                                        </p:tgtEl>
                                      </p:cBhvr>
                                      <p:by x="105000" y="105000"/>
                                    </p:animScale>
                                  </p:childTnLst>
                                </p:cTn>
                              </p:par>
                              <p:par>
                                <p:cTn id="8" presetID="26" presetClass="emph" presetSubtype="0" repeatCount="indefinite" fill="hold" grpId="0" nodeType="withEffect">
                                  <p:stCondLst>
                                    <p:cond delay="0"/>
                                  </p:stCondLst>
                                  <p:childTnLst>
                                    <p:animEffect transition="out" filter="fade">
                                      <p:cBhvr>
                                        <p:cTn id="9" dur="2000" tmFilter="0, 0; .2, .5; .8, .5; 1, 0"/>
                                        <p:tgtEl>
                                          <p:spTgt spid="12"/>
                                        </p:tgtEl>
                                      </p:cBhvr>
                                    </p:animEffect>
                                    <p:animScale>
                                      <p:cBhvr>
                                        <p:cTn id="10" dur="1000" autoRev="1" fill="hold"/>
                                        <p:tgtEl>
                                          <p:spTgt spid="12"/>
                                        </p:tgtEl>
                                      </p:cBhvr>
                                      <p:by x="105000" y="105000"/>
                                    </p:animScale>
                                  </p:childTnLst>
                                </p:cTn>
                              </p:par>
                              <p:par>
                                <p:cTn id="11" presetID="26" presetClass="emph" presetSubtype="0" repeatCount="indefinite" fill="hold" grpId="0" nodeType="withEffect">
                                  <p:stCondLst>
                                    <p:cond delay="0"/>
                                  </p:stCondLst>
                                  <p:childTnLst>
                                    <p:animEffect transition="out" filter="fade">
                                      <p:cBhvr>
                                        <p:cTn id="12" dur="2000" tmFilter="0, 0; .2, .5; .8, .5; 1, 0"/>
                                        <p:tgtEl>
                                          <p:spTgt spid="16"/>
                                        </p:tgtEl>
                                      </p:cBhvr>
                                    </p:animEffect>
                                    <p:animScale>
                                      <p:cBhvr>
                                        <p:cTn id="13" dur="1000" autoRev="1" fill="hold"/>
                                        <p:tgtEl>
                                          <p:spTgt spid="16"/>
                                        </p:tgtEl>
                                      </p:cBhvr>
                                      <p:by x="105000" y="105000"/>
                                    </p:animScale>
                                  </p:childTnLst>
                                </p:cTn>
                              </p:par>
                              <p:par>
                                <p:cTn id="14" presetID="26" presetClass="emph" presetSubtype="0" repeatCount="indefinite" fill="hold" grpId="0" nodeType="withEffect">
                                  <p:stCondLst>
                                    <p:cond delay="0"/>
                                  </p:stCondLst>
                                  <p:childTnLst>
                                    <p:animEffect transition="out" filter="fade">
                                      <p:cBhvr>
                                        <p:cTn id="15" dur="2000" tmFilter="0, 0; .2, .5; .8, .5; 1, 0"/>
                                        <p:tgtEl>
                                          <p:spTgt spid="4"/>
                                        </p:tgtEl>
                                      </p:cBhvr>
                                    </p:animEffect>
                                    <p:animScale>
                                      <p:cBhvr>
                                        <p:cTn id="16" dur="1000" autoRev="1" fill="hold"/>
                                        <p:tgtEl>
                                          <p:spTgt spid="4"/>
                                        </p:tgtEl>
                                      </p:cBhvr>
                                      <p:by x="105000" y="105000"/>
                                    </p:animScale>
                                  </p:childTnLst>
                                </p:cTn>
                              </p:par>
                              <p:par>
                                <p:cTn id="17" presetID="26" presetClass="emph" presetSubtype="0" repeatCount="indefinite" fill="hold" grpId="0" nodeType="withEffect">
                                  <p:stCondLst>
                                    <p:cond delay="500"/>
                                  </p:stCondLst>
                                  <p:childTnLst>
                                    <p:animEffect transition="out" filter="fade">
                                      <p:cBhvr>
                                        <p:cTn id="18" dur="2000" tmFilter="0, 0; .2, .5; .8, .5; 1, 0"/>
                                        <p:tgtEl>
                                          <p:spTgt spid="10"/>
                                        </p:tgtEl>
                                      </p:cBhvr>
                                    </p:animEffect>
                                    <p:animScale>
                                      <p:cBhvr>
                                        <p:cTn id="19" dur="1000" autoRev="1" fill="hold"/>
                                        <p:tgtEl>
                                          <p:spTgt spid="10"/>
                                        </p:tgtEl>
                                      </p:cBhvr>
                                      <p:by x="105000" y="105000"/>
                                    </p:animScale>
                                  </p:childTnLst>
                                </p:cTn>
                              </p:par>
                              <p:par>
                                <p:cTn id="20" presetID="26" presetClass="emph" presetSubtype="0" repeatCount="indefinite" fill="hold" grpId="0" nodeType="withEffect">
                                  <p:stCondLst>
                                    <p:cond delay="500"/>
                                  </p:stCondLst>
                                  <p:childTnLst>
                                    <p:animEffect transition="out" filter="fade">
                                      <p:cBhvr>
                                        <p:cTn id="21" dur="2000" tmFilter="0, 0; .2, .5; .8, .5; 1, 0"/>
                                        <p:tgtEl>
                                          <p:spTgt spid="13"/>
                                        </p:tgtEl>
                                      </p:cBhvr>
                                    </p:animEffect>
                                    <p:animScale>
                                      <p:cBhvr>
                                        <p:cTn id="22" dur="1000" autoRev="1" fill="hold"/>
                                        <p:tgtEl>
                                          <p:spTgt spid="13"/>
                                        </p:tgtEl>
                                      </p:cBhvr>
                                      <p:by x="105000" y="105000"/>
                                    </p:animScale>
                                  </p:childTnLst>
                                </p:cTn>
                              </p:par>
                              <p:par>
                                <p:cTn id="23" presetID="26" presetClass="emph" presetSubtype="0" repeatCount="indefinite" fill="hold" grpId="0" nodeType="withEffect">
                                  <p:stCondLst>
                                    <p:cond delay="500"/>
                                  </p:stCondLst>
                                  <p:childTnLst>
                                    <p:animEffect transition="out" filter="fade">
                                      <p:cBhvr>
                                        <p:cTn id="24" dur="2000" tmFilter="0, 0; .2, .5; .8, .5; 1, 0"/>
                                        <p:tgtEl>
                                          <p:spTgt spid="17"/>
                                        </p:tgtEl>
                                      </p:cBhvr>
                                    </p:animEffect>
                                    <p:animScale>
                                      <p:cBhvr>
                                        <p:cTn id="25" dur="1000" autoRev="1" fill="hold"/>
                                        <p:tgtEl>
                                          <p:spTgt spid="17"/>
                                        </p:tgtEl>
                                      </p:cBhvr>
                                      <p:by x="105000" y="105000"/>
                                    </p:animScale>
                                  </p:childTnLst>
                                </p:cTn>
                              </p:par>
                              <p:par>
                                <p:cTn id="26" presetID="26" presetClass="emph" presetSubtype="0" repeatCount="indefinite" fill="hold" grpId="0" nodeType="withEffect">
                                  <p:stCondLst>
                                    <p:cond delay="500"/>
                                  </p:stCondLst>
                                  <p:childTnLst>
                                    <p:animEffect transition="out" filter="fade">
                                      <p:cBhvr>
                                        <p:cTn id="27" dur="2000" tmFilter="0, 0; .2, .5; .8, .5; 1, 0"/>
                                        <p:tgtEl>
                                          <p:spTgt spid="19"/>
                                        </p:tgtEl>
                                      </p:cBhvr>
                                    </p:animEffect>
                                    <p:animScale>
                                      <p:cBhvr>
                                        <p:cTn id="28" dur="1000" autoRev="1" fill="hold"/>
                                        <p:tgtEl>
                                          <p:spTgt spid="19"/>
                                        </p:tgtEl>
                                      </p:cBhvr>
                                      <p:by x="105000" y="105000"/>
                                    </p:animScale>
                                  </p:childTnLst>
                                </p:cTn>
                              </p:par>
                            </p:childTnLst>
                          </p:cTn>
                        </p:par>
                        <p:par>
                          <p:cTn id="29" fill="hold">
                            <p:stCondLst>
                              <p:cond delay="2500"/>
                            </p:stCondLst>
                            <p:childTnLst>
                              <p:par>
                                <p:cTn id="30" presetID="26" presetClass="emph" presetSubtype="0" repeatCount="indefinite" fill="hold" grpId="0" nodeType="afterEffect">
                                  <p:stCondLst>
                                    <p:cond delay="0"/>
                                  </p:stCondLst>
                                  <p:childTnLst>
                                    <p:animEffect transition="out" filter="fade">
                                      <p:cBhvr>
                                        <p:cTn id="31" dur="2000" tmFilter="0, 0; .2, .5; .8, .5; 1, 0"/>
                                        <p:tgtEl>
                                          <p:spTgt spid="11"/>
                                        </p:tgtEl>
                                      </p:cBhvr>
                                    </p:animEffect>
                                    <p:animScale>
                                      <p:cBhvr>
                                        <p:cTn id="32" dur="1000" autoRev="1" fill="hold"/>
                                        <p:tgtEl>
                                          <p:spTgt spid="11"/>
                                        </p:tgtEl>
                                      </p:cBhvr>
                                      <p:by x="105000" y="105000"/>
                                    </p:animScale>
                                  </p:childTnLst>
                                </p:cTn>
                              </p:par>
                              <p:par>
                                <p:cTn id="33" presetID="26" presetClass="emph" presetSubtype="0" repeatCount="indefinite" fill="hold" grpId="0" nodeType="withEffect">
                                  <p:stCondLst>
                                    <p:cond delay="0"/>
                                  </p:stCondLst>
                                  <p:childTnLst>
                                    <p:animEffect transition="out" filter="fade">
                                      <p:cBhvr>
                                        <p:cTn id="34" dur="2000" tmFilter="0, 0; .2, .5; .8, .5; 1, 0"/>
                                        <p:tgtEl>
                                          <p:spTgt spid="14"/>
                                        </p:tgtEl>
                                      </p:cBhvr>
                                    </p:animEffect>
                                    <p:animScale>
                                      <p:cBhvr>
                                        <p:cTn id="35" dur="1000" autoRev="1" fill="hold"/>
                                        <p:tgtEl>
                                          <p:spTgt spid="14"/>
                                        </p:tgtEl>
                                      </p:cBhvr>
                                      <p:by x="105000" y="105000"/>
                                    </p:animScale>
                                  </p:childTnLst>
                                </p:cTn>
                              </p:par>
                              <p:par>
                                <p:cTn id="36" presetID="26" presetClass="emph" presetSubtype="0" repeatCount="indefinite" fill="hold" grpId="0" nodeType="withEffect">
                                  <p:stCondLst>
                                    <p:cond delay="0"/>
                                  </p:stCondLst>
                                  <p:childTnLst>
                                    <p:animEffect transition="out" filter="fade">
                                      <p:cBhvr>
                                        <p:cTn id="37" dur="2000" tmFilter="0, 0; .2, .5; .8, .5; 1, 0"/>
                                        <p:tgtEl>
                                          <p:spTgt spid="18"/>
                                        </p:tgtEl>
                                      </p:cBhvr>
                                    </p:animEffect>
                                    <p:animScale>
                                      <p:cBhvr>
                                        <p:cTn id="38" dur="1000" autoRev="1" fill="hold"/>
                                        <p:tgtEl>
                                          <p:spTgt spid="18"/>
                                        </p:tgtEl>
                                      </p:cBhvr>
                                      <p:by x="105000" y="105000"/>
                                    </p:animScale>
                                  </p:childTnLst>
                                </p:cTn>
                              </p:par>
                              <p:par>
                                <p:cTn id="39" presetID="26" presetClass="emph" presetSubtype="0" repeatCount="indefinite" fill="hold" grpId="0" nodeType="withEffect">
                                  <p:stCondLst>
                                    <p:cond delay="0"/>
                                  </p:stCondLst>
                                  <p:childTnLst>
                                    <p:animEffect transition="out" filter="fade">
                                      <p:cBhvr>
                                        <p:cTn id="40" dur="2000" tmFilter="0, 0; .2, .5; .8, .5; 1, 0"/>
                                        <p:tgtEl>
                                          <p:spTgt spid="20"/>
                                        </p:tgtEl>
                                      </p:cBhvr>
                                    </p:animEffect>
                                    <p:animScale>
                                      <p:cBhvr>
                                        <p:cTn id="41" dur="100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6" grpId="0" animBg="1"/>
      <p:bldP spid="17" grpId="0" animBg="1"/>
      <p:bldP spid="18" grpId="0" animBg="1"/>
      <p:bldP spid="4"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Capacitance</a:t>
            </a:r>
            <a:endParaRPr lang="en-US" sz="2800" dirty="0"/>
          </a:p>
        </p:txBody>
      </p:sp>
      <p:sp>
        <p:nvSpPr>
          <p:cNvPr id="3" name="Content Placeholder 2"/>
          <p:cNvSpPr>
            <a:spLocks noGrp="1"/>
          </p:cNvSpPr>
          <p:nvPr>
            <p:ph idx="1"/>
          </p:nvPr>
        </p:nvSpPr>
        <p:spPr/>
        <p:txBody>
          <a:bodyPr/>
          <a:lstStyle/>
          <a:p>
            <a:r>
              <a:rPr lang="en-US" sz="2600" dirty="0"/>
              <a:t>Capacitance: Electric fields in the transmission system</a:t>
            </a:r>
          </a:p>
          <a:p>
            <a:r>
              <a:rPr lang="en-US" sz="2600" dirty="0" smtClean="0"/>
              <a:t>Capacitor needs:</a:t>
            </a:r>
          </a:p>
          <a:p>
            <a:pPr lvl="1"/>
            <a:r>
              <a:rPr lang="en-US" sz="2400" dirty="0" smtClean="0"/>
              <a:t>Two conductors</a:t>
            </a:r>
          </a:p>
          <a:p>
            <a:pPr lvl="1"/>
            <a:r>
              <a:rPr lang="en-US" sz="2400" dirty="0" smtClean="0"/>
              <a:t>Separated by an insulator (dielectric)</a:t>
            </a:r>
          </a:p>
          <a:p>
            <a:r>
              <a:rPr lang="en-US" sz="2600" dirty="0" smtClean="0"/>
              <a:t>What does this sound like?</a:t>
            </a:r>
          </a:p>
          <a:p>
            <a:pPr lvl="1"/>
            <a:r>
              <a:rPr lang="en-US" sz="2400" dirty="0" smtClean="0"/>
              <a:t>Transmission lines and transmission lines</a:t>
            </a:r>
          </a:p>
          <a:p>
            <a:pPr lvl="1"/>
            <a:r>
              <a:rPr lang="en-US" sz="2400" dirty="0" smtClean="0"/>
              <a:t>Transmission lines and the ground</a:t>
            </a:r>
            <a:endParaRPr lang="en-US" sz="2400" dirty="0"/>
          </a:p>
          <a:p>
            <a:endParaRPr lang="en-US" dirty="0"/>
          </a:p>
        </p:txBody>
      </p:sp>
    </p:spTree>
    <p:extLst>
      <p:ext uri="{BB962C8B-B14F-4D97-AF65-F5344CB8AC3E}">
        <p14:creationId xmlns:p14="http://schemas.microsoft.com/office/powerpoint/2010/main" val="3469914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t>Capacitance</a:t>
            </a:r>
            <a:endParaRPr lang="en-US" sz="2800" dirty="0"/>
          </a:p>
        </p:txBody>
      </p:sp>
      <p:sp>
        <p:nvSpPr>
          <p:cNvPr id="3" name="Content Placeholder 2"/>
          <p:cNvSpPr>
            <a:spLocks noGrp="1"/>
          </p:cNvSpPr>
          <p:nvPr>
            <p:ph idx="1"/>
          </p:nvPr>
        </p:nvSpPr>
        <p:spPr/>
        <p:txBody>
          <a:bodyPr>
            <a:normAutofit/>
          </a:bodyPr>
          <a:lstStyle/>
          <a:p>
            <a:pPr marL="0" indent="0" algn="ctr">
              <a:buNone/>
            </a:pPr>
            <a:endParaRPr lang="en-US" sz="11100" dirty="0">
              <a:latin typeface="Calibri" panose="020F0502020204030204" pitchFamily="34" charset="0"/>
            </a:endParaRPr>
          </a:p>
          <a:p>
            <a:pPr marL="0" indent="0" algn="ctr">
              <a:buNone/>
            </a:pPr>
            <a:r>
              <a:rPr lang="en-US" sz="11250" dirty="0" smtClean="0">
                <a:latin typeface="Calibri" panose="020F0502020204030204" pitchFamily="34" charset="0"/>
              </a:rPr>
              <a:t>T    </a:t>
            </a:r>
            <a:r>
              <a:rPr lang="en-US" sz="11250" dirty="0" err="1">
                <a:latin typeface="Calibri" panose="020F0502020204030204" pitchFamily="34" charset="0"/>
              </a:rPr>
              <a:t>T</a:t>
            </a:r>
            <a:r>
              <a:rPr lang="en-US" sz="11250" dirty="0">
                <a:latin typeface="Calibri" panose="020F0502020204030204" pitchFamily="34" charset="0"/>
              </a:rPr>
              <a:t>    </a:t>
            </a:r>
            <a:r>
              <a:rPr lang="en-US" sz="11250" dirty="0" err="1">
                <a:latin typeface="Calibri" panose="020F0502020204030204" pitchFamily="34" charset="0"/>
              </a:rPr>
              <a:t>T</a:t>
            </a:r>
            <a:endParaRPr lang="en-US" sz="11250" dirty="0">
              <a:latin typeface="Calibri" panose="020F0502020204030204" pitchFamily="34" charset="0"/>
            </a:endParaRPr>
          </a:p>
          <a:p>
            <a:pPr marL="0" indent="0" algn="ctr">
              <a:buNone/>
            </a:pPr>
            <a:endParaRPr lang="en-US" sz="825" b="1" dirty="0">
              <a:latin typeface="Calibri" panose="020F0502020204030204" pitchFamily="34" charset="0"/>
            </a:endParaRPr>
          </a:p>
        </p:txBody>
      </p:sp>
      <p:sp>
        <p:nvSpPr>
          <p:cNvPr id="5" name="Arc 4"/>
          <p:cNvSpPr/>
          <p:nvPr/>
        </p:nvSpPr>
        <p:spPr>
          <a:xfrm rot="10800000">
            <a:off x="2865120" y="3100773"/>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6" name="Arc 5"/>
          <p:cNvSpPr/>
          <p:nvPr/>
        </p:nvSpPr>
        <p:spPr>
          <a:xfrm rot="10800000">
            <a:off x="4839935" y="3123604"/>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7" name="Arc 6"/>
          <p:cNvSpPr/>
          <p:nvPr/>
        </p:nvSpPr>
        <p:spPr>
          <a:xfrm rot="10800000">
            <a:off x="2610940" y="3098990"/>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8" name="Arc 7"/>
          <p:cNvSpPr/>
          <p:nvPr/>
        </p:nvSpPr>
        <p:spPr>
          <a:xfrm rot="10800000">
            <a:off x="4587799" y="3115783"/>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9" name="Arc 8"/>
          <p:cNvSpPr/>
          <p:nvPr/>
        </p:nvSpPr>
        <p:spPr>
          <a:xfrm rot="10800000">
            <a:off x="2359230" y="3133428"/>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10" name="Arc 9"/>
          <p:cNvSpPr/>
          <p:nvPr/>
        </p:nvSpPr>
        <p:spPr>
          <a:xfrm rot="10800000">
            <a:off x="4323051" y="3119736"/>
            <a:ext cx="1960582" cy="831028"/>
          </a:xfrm>
          <a:prstGeom prst="arc">
            <a:avLst>
              <a:gd name="adj1" fmla="val 1094648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cxnSp>
        <p:nvCxnSpPr>
          <p:cNvPr id="12" name="Straight Connector 11"/>
          <p:cNvCxnSpPr/>
          <p:nvPr/>
        </p:nvCxnSpPr>
        <p:spPr>
          <a:xfrm>
            <a:off x="2162287" y="4334660"/>
            <a:ext cx="5502537" cy="161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177916" y="4572087"/>
            <a:ext cx="338867" cy="300082"/>
          </a:xfrm>
          <a:prstGeom prst="rect">
            <a:avLst/>
          </a:prstGeom>
          <a:noFill/>
        </p:spPr>
        <p:txBody>
          <a:bodyPr wrap="square" rtlCol="0">
            <a:spAutoFit/>
          </a:bodyPr>
          <a:lstStyle/>
          <a:p>
            <a:r>
              <a:rPr lang="en-US" sz="1350" dirty="0"/>
              <a:t>e</a:t>
            </a:r>
            <a:r>
              <a:rPr lang="en-US" sz="1350" baseline="30000" dirty="0"/>
              <a:t>-</a:t>
            </a:r>
          </a:p>
        </p:txBody>
      </p:sp>
      <p:sp>
        <p:nvSpPr>
          <p:cNvPr id="14" name="TextBox 13"/>
          <p:cNvSpPr txBox="1"/>
          <p:nvPr/>
        </p:nvSpPr>
        <p:spPr>
          <a:xfrm>
            <a:off x="2682013" y="5074474"/>
            <a:ext cx="338867" cy="300082"/>
          </a:xfrm>
          <a:prstGeom prst="rect">
            <a:avLst/>
          </a:prstGeom>
          <a:noFill/>
        </p:spPr>
        <p:txBody>
          <a:bodyPr wrap="square" rtlCol="0">
            <a:spAutoFit/>
          </a:bodyPr>
          <a:lstStyle/>
          <a:p>
            <a:r>
              <a:rPr lang="en-US" sz="1350" dirty="0"/>
              <a:t>e</a:t>
            </a:r>
            <a:r>
              <a:rPr lang="en-US" sz="1350" baseline="30000" dirty="0"/>
              <a:t>-</a:t>
            </a:r>
          </a:p>
        </p:txBody>
      </p:sp>
      <p:sp>
        <p:nvSpPr>
          <p:cNvPr id="15" name="TextBox 14"/>
          <p:cNvSpPr txBox="1"/>
          <p:nvPr/>
        </p:nvSpPr>
        <p:spPr>
          <a:xfrm>
            <a:off x="4366257" y="5125075"/>
            <a:ext cx="338867" cy="300082"/>
          </a:xfrm>
          <a:prstGeom prst="rect">
            <a:avLst/>
          </a:prstGeom>
          <a:noFill/>
        </p:spPr>
        <p:txBody>
          <a:bodyPr wrap="square" rtlCol="0">
            <a:spAutoFit/>
          </a:bodyPr>
          <a:lstStyle/>
          <a:p>
            <a:r>
              <a:rPr lang="en-US" sz="1350" dirty="0"/>
              <a:t>e</a:t>
            </a:r>
            <a:r>
              <a:rPr lang="en-US" sz="1350" baseline="30000" dirty="0"/>
              <a:t>-</a:t>
            </a:r>
          </a:p>
        </p:txBody>
      </p:sp>
      <p:sp>
        <p:nvSpPr>
          <p:cNvPr id="16" name="TextBox 15"/>
          <p:cNvSpPr txBox="1"/>
          <p:nvPr/>
        </p:nvSpPr>
        <p:spPr>
          <a:xfrm>
            <a:off x="6482492" y="5059648"/>
            <a:ext cx="338867" cy="300082"/>
          </a:xfrm>
          <a:prstGeom prst="rect">
            <a:avLst/>
          </a:prstGeom>
          <a:noFill/>
        </p:spPr>
        <p:txBody>
          <a:bodyPr wrap="square" rtlCol="0">
            <a:spAutoFit/>
          </a:bodyPr>
          <a:lstStyle/>
          <a:p>
            <a:r>
              <a:rPr lang="en-US" sz="1350" dirty="0"/>
              <a:t>e</a:t>
            </a:r>
            <a:r>
              <a:rPr lang="en-US" sz="1350" baseline="30000" dirty="0"/>
              <a:t>-</a:t>
            </a:r>
          </a:p>
        </p:txBody>
      </p:sp>
      <p:sp>
        <p:nvSpPr>
          <p:cNvPr id="17" name="TextBox 16"/>
          <p:cNvSpPr txBox="1"/>
          <p:nvPr/>
        </p:nvSpPr>
        <p:spPr>
          <a:xfrm>
            <a:off x="3175461" y="4589920"/>
            <a:ext cx="338867" cy="300082"/>
          </a:xfrm>
          <a:prstGeom prst="rect">
            <a:avLst/>
          </a:prstGeom>
          <a:noFill/>
        </p:spPr>
        <p:txBody>
          <a:bodyPr wrap="square" rtlCol="0">
            <a:spAutoFit/>
          </a:bodyPr>
          <a:lstStyle/>
          <a:p>
            <a:r>
              <a:rPr lang="en-US" sz="1350" dirty="0"/>
              <a:t>e</a:t>
            </a:r>
            <a:r>
              <a:rPr lang="en-US" sz="1350" baseline="30000" dirty="0"/>
              <a:t>-</a:t>
            </a:r>
          </a:p>
        </p:txBody>
      </p:sp>
      <p:sp>
        <p:nvSpPr>
          <p:cNvPr id="18" name="TextBox 17"/>
          <p:cNvSpPr txBox="1"/>
          <p:nvPr/>
        </p:nvSpPr>
        <p:spPr>
          <a:xfrm>
            <a:off x="5179807" y="5059648"/>
            <a:ext cx="338867" cy="300082"/>
          </a:xfrm>
          <a:prstGeom prst="rect">
            <a:avLst/>
          </a:prstGeom>
          <a:noFill/>
        </p:spPr>
        <p:txBody>
          <a:bodyPr wrap="square" rtlCol="0">
            <a:spAutoFit/>
          </a:bodyPr>
          <a:lstStyle/>
          <a:p>
            <a:r>
              <a:rPr lang="en-US" sz="1350" dirty="0"/>
              <a:t>e</a:t>
            </a:r>
            <a:r>
              <a:rPr lang="en-US" sz="1350" baseline="30000" dirty="0"/>
              <a:t>-</a:t>
            </a:r>
          </a:p>
        </p:txBody>
      </p:sp>
      <p:sp>
        <p:nvSpPr>
          <p:cNvPr id="19" name="TextBox 18"/>
          <p:cNvSpPr txBox="1"/>
          <p:nvPr/>
        </p:nvSpPr>
        <p:spPr>
          <a:xfrm>
            <a:off x="3661968" y="4580783"/>
            <a:ext cx="338867" cy="300082"/>
          </a:xfrm>
          <a:prstGeom prst="rect">
            <a:avLst/>
          </a:prstGeom>
          <a:noFill/>
        </p:spPr>
        <p:txBody>
          <a:bodyPr wrap="square" rtlCol="0">
            <a:spAutoFit/>
          </a:bodyPr>
          <a:lstStyle/>
          <a:p>
            <a:r>
              <a:rPr lang="en-US" sz="1350" dirty="0"/>
              <a:t>e</a:t>
            </a:r>
            <a:r>
              <a:rPr lang="en-US" sz="1350" baseline="30000" dirty="0"/>
              <a:t>-</a:t>
            </a:r>
          </a:p>
        </p:txBody>
      </p:sp>
      <p:sp>
        <p:nvSpPr>
          <p:cNvPr id="20" name="TextBox 19"/>
          <p:cNvSpPr txBox="1"/>
          <p:nvPr/>
        </p:nvSpPr>
        <p:spPr>
          <a:xfrm>
            <a:off x="6094207" y="4569166"/>
            <a:ext cx="338867" cy="300082"/>
          </a:xfrm>
          <a:prstGeom prst="rect">
            <a:avLst/>
          </a:prstGeom>
          <a:noFill/>
        </p:spPr>
        <p:txBody>
          <a:bodyPr wrap="square" rtlCol="0">
            <a:spAutoFit/>
          </a:bodyPr>
          <a:lstStyle/>
          <a:p>
            <a:r>
              <a:rPr lang="en-US" sz="1350" dirty="0"/>
              <a:t>e</a:t>
            </a:r>
            <a:r>
              <a:rPr lang="en-US" sz="1350" baseline="30000" dirty="0"/>
              <a:t>-</a:t>
            </a:r>
          </a:p>
        </p:txBody>
      </p:sp>
      <p:sp>
        <p:nvSpPr>
          <p:cNvPr id="21" name="Arc 20"/>
          <p:cNvSpPr/>
          <p:nvPr/>
        </p:nvSpPr>
        <p:spPr>
          <a:xfrm rot="10800000">
            <a:off x="394893" y="3081364"/>
            <a:ext cx="1960582" cy="831028"/>
          </a:xfrm>
          <a:prstGeom prst="arc">
            <a:avLst>
              <a:gd name="adj1" fmla="val 10946483"/>
              <a:gd name="adj2" fmla="val 1498380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2" name="Arc 21"/>
          <p:cNvSpPr/>
          <p:nvPr/>
        </p:nvSpPr>
        <p:spPr>
          <a:xfrm rot="10800000">
            <a:off x="613220" y="3114466"/>
            <a:ext cx="1960582" cy="831028"/>
          </a:xfrm>
          <a:prstGeom prst="arc">
            <a:avLst>
              <a:gd name="adj1" fmla="val 10946483"/>
              <a:gd name="adj2" fmla="val 1641082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3" name="Arc 22"/>
          <p:cNvSpPr/>
          <p:nvPr/>
        </p:nvSpPr>
        <p:spPr>
          <a:xfrm rot="10800000">
            <a:off x="911778" y="3096595"/>
            <a:ext cx="1960582" cy="831028"/>
          </a:xfrm>
          <a:prstGeom prst="arc">
            <a:avLst>
              <a:gd name="adj1" fmla="val 10946483"/>
              <a:gd name="adj2" fmla="val 1641082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4" name="Arc 23"/>
          <p:cNvSpPr/>
          <p:nvPr/>
        </p:nvSpPr>
        <p:spPr>
          <a:xfrm rot="10800000">
            <a:off x="6801524" y="3158693"/>
            <a:ext cx="1960582" cy="831028"/>
          </a:xfrm>
          <a:prstGeom prst="arc">
            <a:avLst>
              <a:gd name="adj1" fmla="val 1590981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5" name="Arc 24"/>
          <p:cNvSpPr/>
          <p:nvPr/>
        </p:nvSpPr>
        <p:spPr>
          <a:xfrm rot="10800000">
            <a:off x="6548381" y="3114627"/>
            <a:ext cx="1960582" cy="831028"/>
          </a:xfrm>
          <a:prstGeom prst="arc">
            <a:avLst>
              <a:gd name="adj1" fmla="val 1590981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26" name="Arc 25"/>
          <p:cNvSpPr/>
          <p:nvPr/>
        </p:nvSpPr>
        <p:spPr>
          <a:xfrm rot="10800000">
            <a:off x="6271710" y="3173483"/>
            <a:ext cx="1960582" cy="831028"/>
          </a:xfrm>
          <a:prstGeom prst="arc">
            <a:avLst>
              <a:gd name="adj1" fmla="val 15909813"/>
              <a:gd name="adj2" fmla="val 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34" name="TextBox 33"/>
          <p:cNvSpPr txBox="1"/>
          <p:nvPr/>
        </p:nvSpPr>
        <p:spPr>
          <a:xfrm>
            <a:off x="1542148" y="3059533"/>
            <a:ext cx="583604" cy="300082"/>
          </a:xfrm>
          <a:prstGeom prst="rect">
            <a:avLst/>
          </a:prstGeom>
          <a:noFill/>
        </p:spPr>
        <p:txBody>
          <a:bodyPr wrap="square" rtlCol="0">
            <a:spAutoFit/>
          </a:bodyPr>
          <a:lstStyle/>
          <a:p>
            <a:r>
              <a:rPr lang="en-US" sz="1350" dirty="0"/>
              <a:t>e</a:t>
            </a:r>
            <a:r>
              <a:rPr lang="en-US" sz="1350" baseline="30000" dirty="0"/>
              <a:t>- </a:t>
            </a:r>
            <a:r>
              <a:rPr lang="en-US" sz="1350" dirty="0"/>
              <a:t>→</a:t>
            </a:r>
          </a:p>
        </p:txBody>
      </p:sp>
      <p:sp>
        <p:nvSpPr>
          <p:cNvPr id="35" name="TextBox 34"/>
          <p:cNvSpPr txBox="1"/>
          <p:nvPr/>
        </p:nvSpPr>
        <p:spPr>
          <a:xfrm>
            <a:off x="321385" y="3569434"/>
            <a:ext cx="1329578" cy="507831"/>
          </a:xfrm>
          <a:prstGeom prst="rect">
            <a:avLst/>
          </a:prstGeom>
          <a:noFill/>
        </p:spPr>
        <p:txBody>
          <a:bodyPr wrap="square" rtlCol="0">
            <a:spAutoFit/>
          </a:bodyPr>
          <a:lstStyle/>
          <a:p>
            <a:r>
              <a:rPr lang="en-US" sz="1350" dirty="0">
                <a:latin typeface="Calibri" panose="020F0502020204030204" pitchFamily="34" charset="0"/>
              </a:rPr>
              <a:t>Conductor</a:t>
            </a:r>
          </a:p>
          <a:p>
            <a:r>
              <a:rPr lang="en-US" sz="1350" dirty="0">
                <a:latin typeface="Calibri" panose="020F0502020204030204" pitchFamily="34" charset="0"/>
              </a:rPr>
              <a:t>(Overhead Line)</a:t>
            </a:r>
          </a:p>
        </p:txBody>
      </p:sp>
      <p:sp>
        <p:nvSpPr>
          <p:cNvPr id="36" name="TextBox 35"/>
          <p:cNvSpPr txBox="1"/>
          <p:nvPr/>
        </p:nvSpPr>
        <p:spPr>
          <a:xfrm>
            <a:off x="304800" y="4057504"/>
            <a:ext cx="1061982" cy="507831"/>
          </a:xfrm>
          <a:prstGeom prst="rect">
            <a:avLst/>
          </a:prstGeom>
          <a:noFill/>
        </p:spPr>
        <p:txBody>
          <a:bodyPr wrap="square" rtlCol="0">
            <a:spAutoFit/>
          </a:bodyPr>
          <a:lstStyle/>
          <a:p>
            <a:r>
              <a:rPr lang="en-US" sz="1350" dirty="0">
                <a:latin typeface="Calibri" panose="020F0502020204030204" pitchFamily="34" charset="0"/>
              </a:rPr>
              <a:t>Conductor</a:t>
            </a:r>
          </a:p>
          <a:p>
            <a:r>
              <a:rPr lang="en-US" sz="1350" dirty="0">
                <a:latin typeface="Calibri" panose="020F0502020204030204" pitchFamily="34" charset="0"/>
              </a:rPr>
              <a:t>(Ground)</a:t>
            </a:r>
          </a:p>
        </p:txBody>
      </p:sp>
      <p:sp>
        <p:nvSpPr>
          <p:cNvPr id="45" name="TextBox 44"/>
          <p:cNvSpPr txBox="1"/>
          <p:nvPr/>
        </p:nvSpPr>
        <p:spPr>
          <a:xfrm>
            <a:off x="5668942" y="5149429"/>
            <a:ext cx="338867" cy="300082"/>
          </a:xfrm>
          <a:prstGeom prst="rect">
            <a:avLst/>
          </a:prstGeom>
          <a:noFill/>
        </p:spPr>
        <p:txBody>
          <a:bodyPr wrap="square" rtlCol="0">
            <a:spAutoFit/>
          </a:bodyPr>
          <a:lstStyle/>
          <a:p>
            <a:r>
              <a:rPr lang="en-US" sz="1350" dirty="0"/>
              <a:t>e</a:t>
            </a:r>
            <a:r>
              <a:rPr lang="en-US" sz="1350" baseline="30000" dirty="0"/>
              <a:t>-</a:t>
            </a:r>
          </a:p>
        </p:txBody>
      </p:sp>
      <p:sp>
        <p:nvSpPr>
          <p:cNvPr id="46" name="TextBox 45"/>
          <p:cNvSpPr txBox="1"/>
          <p:nvPr/>
        </p:nvSpPr>
        <p:spPr>
          <a:xfrm>
            <a:off x="5407732" y="4568230"/>
            <a:ext cx="338867" cy="300082"/>
          </a:xfrm>
          <a:prstGeom prst="rect">
            <a:avLst/>
          </a:prstGeom>
          <a:noFill/>
        </p:spPr>
        <p:txBody>
          <a:bodyPr wrap="square" rtlCol="0">
            <a:spAutoFit/>
          </a:bodyPr>
          <a:lstStyle/>
          <a:p>
            <a:r>
              <a:rPr lang="en-US" sz="1350" dirty="0"/>
              <a:t>e</a:t>
            </a:r>
            <a:r>
              <a:rPr lang="en-US" sz="1350" baseline="30000" dirty="0"/>
              <a:t>-</a:t>
            </a:r>
          </a:p>
        </p:txBody>
      </p:sp>
      <p:sp>
        <p:nvSpPr>
          <p:cNvPr id="47" name="TextBox 46"/>
          <p:cNvSpPr txBox="1"/>
          <p:nvPr/>
        </p:nvSpPr>
        <p:spPr>
          <a:xfrm>
            <a:off x="3354701" y="5192636"/>
            <a:ext cx="338867" cy="300082"/>
          </a:xfrm>
          <a:prstGeom prst="rect">
            <a:avLst/>
          </a:prstGeom>
          <a:noFill/>
        </p:spPr>
        <p:txBody>
          <a:bodyPr wrap="square" rtlCol="0">
            <a:spAutoFit/>
          </a:bodyPr>
          <a:lstStyle/>
          <a:p>
            <a:r>
              <a:rPr lang="en-US" sz="1350" dirty="0"/>
              <a:t>e</a:t>
            </a:r>
            <a:r>
              <a:rPr lang="en-US" sz="1350" baseline="30000" dirty="0"/>
              <a:t>-</a:t>
            </a:r>
          </a:p>
        </p:txBody>
      </p:sp>
      <p:sp>
        <p:nvSpPr>
          <p:cNvPr id="48" name="TextBox 47"/>
          <p:cNvSpPr txBox="1"/>
          <p:nvPr/>
        </p:nvSpPr>
        <p:spPr>
          <a:xfrm>
            <a:off x="2806903" y="4488445"/>
            <a:ext cx="338867" cy="300082"/>
          </a:xfrm>
          <a:prstGeom prst="rect">
            <a:avLst/>
          </a:prstGeom>
          <a:noFill/>
        </p:spPr>
        <p:txBody>
          <a:bodyPr wrap="square" rtlCol="0">
            <a:spAutoFit/>
          </a:bodyPr>
          <a:lstStyle/>
          <a:p>
            <a:r>
              <a:rPr lang="en-US" sz="1350" dirty="0"/>
              <a:t>e</a:t>
            </a:r>
            <a:r>
              <a:rPr lang="en-US" sz="1350" baseline="30000" dirty="0"/>
              <a:t>-</a:t>
            </a:r>
          </a:p>
        </p:txBody>
      </p:sp>
      <p:sp>
        <p:nvSpPr>
          <p:cNvPr id="49" name="TextBox 48"/>
          <p:cNvSpPr txBox="1"/>
          <p:nvPr/>
        </p:nvSpPr>
        <p:spPr>
          <a:xfrm>
            <a:off x="6341631" y="5343835"/>
            <a:ext cx="338867" cy="300082"/>
          </a:xfrm>
          <a:prstGeom prst="rect">
            <a:avLst/>
          </a:prstGeom>
          <a:noFill/>
        </p:spPr>
        <p:txBody>
          <a:bodyPr wrap="square" rtlCol="0">
            <a:spAutoFit/>
          </a:bodyPr>
          <a:lstStyle/>
          <a:p>
            <a:r>
              <a:rPr lang="en-US" sz="1350" dirty="0"/>
              <a:t>e</a:t>
            </a:r>
            <a:r>
              <a:rPr lang="en-US" sz="1350" baseline="30000" dirty="0"/>
              <a:t>-</a:t>
            </a:r>
          </a:p>
        </p:txBody>
      </p:sp>
      <p:sp>
        <p:nvSpPr>
          <p:cNvPr id="50" name="TextBox 49"/>
          <p:cNvSpPr txBox="1"/>
          <p:nvPr/>
        </p:nvSpPr>
        <p:spPr>
          <a:xfrm>
            <a:off x="4488625" y="4521625"/>
            <a:ext cx="338867" cy="300082"/>
          </a:xfrm>
          <a:prstGeom prst="rect">
            <a:avLst/>
          </a:prstGeom>
          <a:noFill/>
        </p:spPr>
        <p:txBody>
          <a:bodyPr wrap="square" rtlCol="0">
            <a:spAutoFit/>
          </a:bodyPr>
          <a:lstStyle/>
          <a:p>
            <a:r>
              <a:rPr lang="en-US" sz="1350" dirty="0"/>
              <a:t>e</a:t>
            </a:r>
            <a:r>
              <a:rPr lang="en-US" sz="1350" baseline="30000" dirty="0"/>
              <a:t>-</a:t>
            </a:r>
          </a:p>
        </p:txBody>
      </p:sp>
      <p:sp>
        <p:nvSpPr>
          <p:cNvPr id="51" name="TextBox 50"/>
          <p:cNvSpPr txBox="1"/>
          <p:nvPr/>
        </p:nvSpPr>
        <p:spPr>
          <a:xfrm>
            <a:off x="1862624" y="3062752"/>
            <a:ext cx="583604" cy="300082"/>
          </a:xfrm>
          <a:prstGeom prst="rect">
            <a:avLst/>
          </a:prstGeom>
          <a:noFill/>
        </p:spPr>
        <p:txBody>
          <a:bodyPr wrap="square" rtlCol="0">
            <a:spAutoFit/>
          </a:bodyPr>
          <a:lstStyle/>
          <a:p>
            <a:r>
              <a:rPr lang="en-US" sz="1350" dirty="0"/>
              <a:t>e</a:t>
            </a:r>
            <a:r>
              <a:rPr lang="en-US" sz="1350" baseline="30000" dirty="0"/>
              <a:t>- </a:t>
            </a:r>
            <a:r>
              <a:rPr lang="en-US" sz="1350" dirty="0"/>
              <a:t>→</a:t>
            </a:r>
          </a:p>
        </p:txBody>
      </p:sp>
      <p:sp>
        <p:nvSpPr>
          <p:cNvPr id="52" name="TextBox 51"/>
          <p:cNvSpPr txBox="1"/>
          <p:nvPr/>
        </p:nvSpPr>
        <p:spPr>
          <a:xfrm>
            <a:off x="2196231" y="3063493"/>
            <a:ext cx="583604" cy="300082"/>
          </a:xfrm>
          <a:prstGeom prst="rect">
            <a:avLst/>
          </a:prstGeom>
          <a:noFill/>
        </p:spPr>
        <p:txBody>
          <a:bodyPr wrap="square" rtlCol="0">
            <a:spAutoFit/>
          </a:bodyPr>
          <a:lstStyle/>
          <a:p>
            <a:r>
              <a:rPr lang="en-US" sz="1350" dirty="0"/>
              <a:t>e</a:t>
            </a:r>
            <a:r>
              <a:rPr lang="en-US" sz="1350" baseline="30000" dirty="0"/>
              <a:t>- </a:t>
            </a:r>
            <a:r>
              <a:rPr lang="en-US" sz="1350" dirty="0"/>
              <a:t>→</a:t>
            </a:r>
          </a:p>
        </p:txBody>
      </p:sp>
      <p:sp>
        <p:nvSpPr>
          <p:cNvPr id="53" name="TextBox 52"/>
          <p:cNvSpPr txBox="1"/>
          <p:nvPr/>
        </p:nvSpPr>
        <p:spPr>
          <a:xfrm>
            <a:off x="2577799" y="3059533"/>
            <a:ext cx="583604" cy="300082"/>
          </a:xfrm>
          <a:prstGeom prst="rect">
            <a:avLst/>
          </a:prstGeom>
          <a:noFill/>
        </p:spPr>
        <p:txBody>
          <a:bodyPr wrap="square" rtlCol="0">
            <a:spAutoFit/>
          </a:bodyPr>
          <a:lstStyle/>
          <a:p>
            <a:r>
              <a:rPr lang="en-US" sz="1350" dirty="0"/>
              <a:t>e</a:t>
            </a:r>
            <a:r>
              <a:rPr lang="en-US" sz="1350" baseline="30000" dirty="0"/>
              <a:t>- </a:t>
            </a:r>
            <a:r>
              <a:rPr lang="en-US" sz="1350" dirty="0"/>
              <a:t>→</a:t>
            </a:r>
          </a:p>
        </p:txBody>
      </p:sp>
      <p:sp>
        <p:nvSpPr>
          <p:cNvPr id="54" name="TextBox 53"/>
          <p:cNvSpPr txBox="1"/>
          <p:nvPr/>
        </p:nvSpPr>
        <p:spPr>
          <a:xfrm>
            <a:off x="2925011" y="3056704"/>
            <a:ext cx="583604" cy="300082"/>
          </a:xfrm>
          <a:prstGeom prst="rect">
            <a:avLst/>
          </a:prstGeom>
          <a:noFill/>
        </p:spPr>
        <p:txBody>
          <a:bodyPr wrap="square" rtlCol="0">
            <a:spAutoFit/>
          </a:bodyPr>
          <a:lstStyle/>
          <a:p>
            <a:r>
              <a:rPr lang="en-US" sz="1350" dirty="0"/>
              <a:t>e</a:t>
            </a:r>
            <a:r>
              <a:rPr lang="en-US" sz="1350" baseline="30000" dirty="0"/>
              <a:t>- </a:t>
            </a:r>
            <a:r>
              <a:rPr lang="en-US" sz="1350" dirty="0"/>
              <a:t>→</a:t>
            </a:r>
          </a:p>
        </p:txBody>
      </p:sp>
      <p:sp>
        <p:nvSpPr>
          <p:cNvPr id="55" name="Content Placeholder 2"/>
          <p:cNvSpPr txBox="1">
            <a:spLocks/>
          </p:cNvSpPr>
          <p:nvPr/>
        </p:nvSpPr>
        <p:spPr>
          <a:xfrm>
            <a:off x="321385" y="828759"/>
            <a:ext cx="4852988" cy="21002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Factors:</a:t>
            </a:r>
          </a:p>
          <a:p>
            <a:pPr lvl="1"/>
            <a:r>
              <a:rPr lang="en-US" sz="2000" dirty="0"/>
              <a:t>Conductor size (line length)</a:t>
            </a:r>
          </a:p>
          <a:p>
            <a:pPr lvl="1"/>
            <a:r>
              <a:rPr lang="en-US" sz="2000" dirty="0"/>
              <a:t>Distance between conductors</a:t>
            </a:r>
          </a:p>
          <a:p>
            <a:pPr lvl="1"/>
            <a:r>
              <a:rPr lang="en-US" sz="2000" dirty="0"/>
              <a:t>Dielectric (insulating) material</a:t>
            </a:r>
          </a:p>
        </p:txBody>
      </p:sp>
      <p:sp>
        <p:nvSpPr>
          <p:cNvPr id="39" name="Rectangle 38"/>
          <p:cNvSpPr/>
          <p:nvPr/>
        </p:nvSpPr>
        <p:spPr>
          <a:xfrm>
            <a:off x="1366782" y="4823520"/>
            <a:ext cx="7336716" cy="294842"/>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2946190" y="4788527"/>
            <a:ext cx="778138" cy="369332"/>
          </a:xfrm>
          <a:prstGeom prst="rect">
            <a:avLst/>
          </a:prstGeom>
          <a:noFill/>
        </p:spPr>
        <p:txBody>
          <a:bodyPr wrap="square" rtlCol="0">
            <a:spAutoFit/>
          </a:bodyPr>
          <a:lstStyle/>
          <a:p>
            <a:r>
              <a:rPr lang="en-US" dirty="0" smtClean="0"/>
              <a:t>e</a:t>
            </a:r>
            <a:r>
              <a:rPr lang="en-US" baseline="30000" dirty="0" smtClean="0"/>
              <a:t>- </a:t>
            </a:r>
            <a:r>
              <a:rPr lang="en-US" dirty="0" smtClean="0"/>
              <a:t>→</a:t>
            </a:r>
            <a:endParaRPr lang="en-US" dirty="0"/>
          </a:p>
        </p:txBody>
      </p:sp>
      <p:sp>
        <p:nvSpPr>
          <p:cNvPr id="42" name="TextBox 41"/>
          <p:cNvSpPr txBox="1"/>
          <p:nvPr/>
        </p:nvSpPr>
        <p:spPr>
          <a:xfrm>
            <a:off x="5023504" y="4799688"/>
            <a:ext cx="778138" cy="369332"/>
          </a:xfrm>
          <a:prstGeom prst="rect">
            <a:avLst/>
          </a:prstGeom>
          <a:noFill/>
        </p:spPr>
        <p:txBody>
          <a:bodyPr wrap="square" rtlCol="0">
            <a:spAutoFit/>
          </a:bodyPr>
          <a:lstStyle/>
          <a:p>
            <a:r>
              <a:rPr lang="en-US" dirty="0" smtClean="0"/>
              <a:t>e</a:t>
            </a:r>
            <a:r>
              <a:rPr lang="en-US" baseline="30000" dirty="0" smtClean="0"/>
              <a:t>- </a:t>
            </a:r>
            <a:r>
              <a:rPr lang="en-US" dirty="0" smtClean="0"/>
              <a:t>→</a:t>
            </a:r>
            <a:endParaRPr lang="en-US" dirty="0"/>
          </a:p>
        </p:txBody>
      </p:sp>
      <p:sp>
        <p:nvSpPr>
          <p:cNvPr id="43" name="TextBox 42"/>
          <p:cNvSpPr txBox="1"/>
          <p:nvPr/>
        </p:nvSpPr>
        <p:spPr>
          <a:xfrm>
            <a:off x="4518818" y="4798883"/>
            <a:ext cx="778138" cy="369332"/>
          </a:xfrm>
          <a:prstGeom prst="rect">
            <a:avLst/>
          </a:prstGeom>
          <a:noFill/>
        </p:spPr>
        <p:txBody>
          <a:bodyPr wrap="square" rtlCol="0">
            <a:spAutoFit/>
          </a:bodyPr>
          <a:lstStyle/>
          <a:p>
            <a:r>
              <a:rPr lang="en-US" dirty="0" smtClean="0"/>
              <a:t>e</a:t>
            </a:r>
            <a:r>
              <a:rPr lang="en-US" baseline="30000" dirty="0" smtClean="0"/>
              <a:t>- </a:t>
            </a:r>
            <a:r>
              <a:rPr lang="en-US" dirty="0" smtClean="0"/>
              <a:t>→</a:t>
            </a:r>
            <a:endParaRPr lang="en-US" dirty="0"/>
          </a:p>
        </p:txBody>
      </p:sp>
      <p:sp>
        <p:nvSpPr>
          <p:cNvPr id="44" name="TextBox 43"/>
          <p:cNvSpPr txBox="1"/>
          <p:nvPr/>
        </p:nvSpPr>
        <p:spPr>
          <a:xfrm>
            <a:off x="3992209" y="4798883"/>
            <a:ext cx="778138" cy="369332"/>
          </a:xfrm>
          <a:prstGeom prst="rect">
            <a:avLst/>
          </a:prstGeom>
          <a:noFill/>
        </p:spPr>
        <p:txBody>
          <a:bodyPr wrap="square" rtlCol="0">
            <a:spAutoFit/>
          </a:bodyPr>
          <a:lstStyle/>
          <a:p>
            <a:r>
              <a:rPr lang="en-US" dirty="0" smtClean="0"/>
              <a:t>e</a:t>
            </a:r>
            <a:r>
              <a:rPr lang="en-US" baseline="30000" dirty="0" smtClean="0"/>
              <a:t>- </a:t>
            </a:r>
            <a:r>
              <a:rPr lang="en-US" dirty="0" smtClean="0"/>
              <a:t>→</a:t>
            </a:r>
            <a:endParaRPr lang="en-US" dirty="0"/>
          </a:p>
        </p:txBody>
      </p:sp>
      <p:sp>
        <p:nvSpPr>
          <p:cNvPr id="56" name="TextBox 55"/>
          <p:cNvSpPr txBox="1"/>
          <p:nvPr/>
        </p:nvSpPr>
        <p:spPr>
          <a:xfrm>
            <a:off x="3464080" y="4788527"/>
            <a:ext cx="778138" cy="369332"/>
          </a:xfrm>
          <a:prstGeom prst="rect">
            <a:avLst/>
          </a:prstGeom>
          <a:noFill/>
        </p:spPr>
        <p:txBody>
          <a:bodyPr wrap="square" rtlCol="0">
            <a:spAutoFit/>
          </a:bodyPr>
          <a:lstStyle/>
          <a:p>
            <a:r>
              <a:rPr lang="en-US" dirty="0" smtClean="0"/>
              <a:t>e</a:t>
            </a:r>
            <a:r>
              <a:rPr lang="en-US" baseline="30000" dirty="0" smtClean="0"/>
              <a:t>- </a:t>
            </a:r>
            <a:r>
              <a:rPr lang="en-US" dirty="0" smtClean="0"/>
              <a:t>→</a:t>
            </a:r>
            <a:endParaRPr lang="en-US" dirty="0"/>
          </a:p>
        </p:txBody>
      </p:sp>
      <p:sp>
        <p:nvSpPr>
          <p:cNvPr id="57" name="TextBox 56"/>
          <p:cNvSpPr txBox="1"/>
          <p:nvPr/>
        </p:nvSpPr>
        <p:spPr>
          <a:xfrm>
            <a:off x="199902" y="4895513"/>
            <a:ext cx="2048881" cy="507831"/>
          </a:xfrm>
          <a:prstGeom prst="rect">
            <a:avLst/>
          </a:prstGeom>
          <a:noFill/>
        </p:spPr>
        <p:txBody>
          <a:bodyPr wrap="square" rtlCol="0">
            <a:spAutoFit/>
          </a:bodyPr>
          <a:lstStyle/>
          <a:p>
            <a:r>
              <a:rPr lang="en-US" sz="1350" dirty="0" smtClean="0">
                <a:latin typeface="Calibri" panose="020F0502020204030204" pitchFamily="34" charset="0"/>
              </a:rPr>
              <a:t>Conductor</a:t>
            </a:r>
          </a:p>
          <a:p>
            <a:r>
              <a:rPr lang="en-US" sz="1350" dirty="0" smtClean="0">
                <a:latin typeface="Calibri" panose="020F0502020204030204" pitchFamily="34" charset="0"/>
              </a:rPr>
              <a:t>(Underground Line)</a:t>
            </a:r>
          </a:p>
        </p:txBody>
      </p:sp>
    </p:spTree>
    <p:extLst>
      <p:ext uri="{BB962C8B-B14F-4D97-AF65-F5344CB8AC3E}">
        <p14:creationId xmlns:p14="http://schemas.microsoft.com/office/powerpoint/2010/main" val="143977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repeatCount="indefinite" accel="50000" decel="50000" fill="hold" grpId="0" nodeType="clickEffect">
                                  <p:stCondLst>
                                    <p:cond delay="0"/>
                                  </p:stCondLst>
                                  <p:childTnLst>
                                    <p:animMotion origin="layout" path="M 0.00208 -2.59259E-6 L 0.63984 -0.00486 " pathEditMode="relative" rAng="0" ptsTypes="AA">
                                      <p:cBhvr>
                                        <p:cTn id="6" dur="3000" fill="hold"/>
                                        <p:tgtEl>
                                          <p:spTgt spid="34"/>
                                        </p:tgtEl>
                                        <p:attrNameLst>
                                          <p:attrName>ppt_x</p:attrName>
                                          <p:attrName>ppt_y</p:attrName>
                                        </p:attrNameLst>
                                      </p:cBhvr>
                                      <p:rCtr x="31888" y="-255"/>
                                    </p:animMotion>
                                  </p:childTnLst>
                                </p:cTn>
                              </p:par>
                              <p:par>
                                <p:cTn id="7" presetID="42" presetClass="path" presetSubtype="0" repeatCount="indefinite" accel="50000" decel="50000" fill="hold" grpId="0" nodeType="withEffect">
                                  <p:stCondLst>
                                    <p:cond delay="0"/>
                                  </p:stCondLst>
                                  <p:childTnLst>
                                    <p:animMotion origin="layout" path="M 0.00208 4.44444E-6 L 0.63984 -0.00487 " pathEditMode="relative" rAng="0" ptsTypes="AA">
                                      <p:cBhvr>
                                        <p:cTn id="8" dur="3000" fill="hold"/>
                                        <p:tgtEl>
                                          <p:spTgt spid="51"/>
                                        </p:tgtEl>
                                        <p:attrNameLst>
                                          <p:attrName>ppt_x</p:attrName>
                                          <p:attrName>ppt_y</p:attrName>
                                        </p:attrNameLst>
                                      </p:cBhvr>
                                      <p:rCtr x="31888" y="-255"/>
                                    </p:animMotion>
                                  </p:childTnLst>
                                </p:cTn>
                              </p:par>
                              <p:par>
                                <p:cTn id="9" presetID="42" presetClass="path" presetSubtype="0" repeatCount="indefinite" accel="50000" decel="50000" fill="hold" grpId="0" nodeType="withEffect">
                                  <p:stCondLst>
                                    <p:cond delay="0"/>
                                  </p:stCondLst>
                                  <p:childTnLst>
                                    <p:animMotion origin="layout" path="M 0.00208 2.96296E-6 L 0.63984 -0.00486 " pathEditMode="relative" rAng="0" ptsTypes="AA">
                                      <p:cBhvr>
                                        <p:cTn id="10" dur="3000" fill="hold"/>
                                        <p:tgtEl>
                                          <p:spTgt spid="52"/>
                                        </p:tgtEl>
                                        <p:attrNameLst>
                                          <p:attrName>ppt_x</p:attrName>
                                          <p:attrName>ppt_y</p:attrName>
                                        </p:attrNameLst>
                                      </p:cBhvr>
                                      <p:rCtr x="31888" y="-255"/>
                                    </p:animMotion>
                                  </p:childTnLst>
                                </p:cTn>
                              </p:par>
                              <p:par>
                                <p:cTn id="11" presetID="42" presetClass="path" presetSubtype="0" repeatCount="indefinite" accel="50000" decel="50000" fill="hold" grpId="0" nodeType="withEffect">
                                  <p:stCondLst>
                                    <p:cond delay="0"/>
                                  </p:stCondLst>
                                  <p:childTnLst>
                                    <p:animMotion origin="layout" path="M 0.00209 -2.59259E-6 L 0.63985 -0.00486 " pathEditMode="relative" rAng="0" ptsTypes="AA">
                                      <p:cBhvr>
                                        <p:cTn id="12" dur="3000" fill="hold"/>
                                        <p:tgtEl>
                                          <p:spTgt spid="53"/>
                                        </p:tgtEl>
                                        <p:attrNameLst>
                                          <p:attrName>ppt_x</p:attrName>
                                          <p:attrName>ppt_y</p:attrName>
                                        </p:attrNameLst>
                                      </p:cBhvr>
                                      <p:rCtr x="31888" y="-255"/>
                                    </p:animMotion>
                                  </p:childTnLst>
                                </p:cTn>
                              </p:par>
                              <p:par>
                                <p:cTn id="13" presetID="42" presetClass="path" presetSubtype="0" repeatCount="indefinite" accel="50000" decel="50000" fill="hold" grpId="0" nodeType="withEffect">
                                  <p:stCondLst>
                                    <p:cond delay="0"/>
                                  </p:stCondLst>
                                  <p:childTnLst>
                                    <p:animMotion origin="layout" path="M 0.00209 1.85185E-6 L 0.63985 -0.00486 " pathEditMode="relative" rAng="0" ptsTypes="AA">
                                      <p:cBhvr>
                                        <p:cTn id="14" dur="3000" fill="hold"/>
                                        <p:tgtEl>
                                          <p:spTgt spid="54"/>
                                        </p:tgtEl>
                                        <p:attrNameLst>
                                          <p:attrName>ppt_x</p:attrName>
                                          <p:attrName>ppt_y</p:attrName>
                                        </p:attrNameLst>
                                      </p:cBhvr>
                                      <p:rCtr x="31888" y="-255"/>
                                    </p:animMotion>
                                  </p:childTnLst>
                                </p:cTn>
                              </p:par>
                              <p:par>
                                <p:cTn id="15" presetID="32" presetClass="emph" presetSubtype="0" repeatCount="indefinite" fill="hold" grpId="0" nodeType="withEffect">
                                  <p:stCondLst>
                                    <p:cond delay="0"/>
                                  </p:stCondLst>
                                  <p:childTnLst>
                                    <p:animRot by="120000">
                                      <p:cBhvr>
                                        <p:cTn id="16" dur="100" fill="hold">
                                          <p:stCondLst>
                                            <p:cond delay="0"/>
                                          </p:stCondLst>
                                        </p:cTn>
                                        <p:tgtEl>
                                          <p:spTgt spid="13"/>
                                        </p:tgtEl>
                                        <p:attrNameLst>
                                          <p:attrName>r</p:attrName>
                                        </p:attrNameLst>
                                      </p:cBhvr>
                                    </p:animRot>
                                    <p:animRot by="-240000">
                                      <p:cBhvr>
                                        <p:cTn id="17" dur="200" fill="hold">
                                          <p:stCondLst>
                                            <p:cond delay="200"/>
                                          </p:stCondLst>
                                        </p:cTn>
                                        <p:tgtEl>
                                          <p:spTgt spid="13"/>
                                        </p:tgtEl>
                                        <p:attrNameLst>
                                          <p:attrName>r</p:attrName>
                                        </p:attrNameLst>
                                      </p:cBhvr>
                                    </p:animRot>
                                    <p:animRot by="240000">
                                      <p:cBhvr>
                                        <p:cTn id="18" dur="200" fill="hold">
                                          <p:stCondLst>
                                            <p:cond delay="400"/>
                                          </p:stCondLst>
                                        </p:cTn>
                                        <p:tgtEl>
                                          <p:spTgt spid="13"/>
                                        </p:tgtEl>
                                        <p:attrNameLst>
                                          <p:attrName>r</p:attrName>
                                        </p:attrNameLst>
                                      </p:cBhvr>
                                    </p:animRot>
                                    <p:animRot by="-240000">
                                      <p:cBhvr>
                                        <p:cTn id="19" dur="200" fill="hold">
                                          <p:stCondLst>
                                            <p:cond delay="600"/>
                                          </p:stCondLst>
                                        </p:cTn>
                                        <p:tgtEl>
                                          <p:spTgt spid="13"/>
                                        </p:tgtEl>
                                        <p:attrNameLst>
                                          <p:attrName>r</p:attrName>
                                        </p:attrNameLst>
                                      </p:cBhvr>
                                    </p:animRot>
                                    <p:animRot by="120000">
                                      <p:cBhvr>
                                        <p:cTn id="20" dur="200" fill="hold">
                                          <p:stCondLst>
                                            <p:cond delay="800"/>
                                          </p:stCondLst>
                                        </p:cTn>
                                        <p:tgtEl>
                                          <p:spTgt spid="13"/>
                                        </p:tgtEl>
                                        <p:attrNameLst>
                                          <p:attrName>r</p:attrName>
                                        </p:attrNameLst>
                                      </p:cBhvr>
                                    </p:animRot>
                                  </p:childTnLst>
                                </p:cTn>
                              </p:par>
                              <p:par>
                                <p:cTn id="21" presetID="32" presetClass="emph" presetSubtype="0" repeatCount="indefinite" fill="hold" grpId="0" nodeType="withEffect">
                                  <p:stCondLst>
                                    <p:cond delay="0"/>
                                  </p:stCondLst>
                                  <p:childTnLst>
                                    <p:animRot by="120000">
                                      <p:cBhvr>
                                        <p:cTn id="22" dur="50" fill="hold">
                                          <p:stCondLst>
                                            <p:cond delay="0"/>
                                          </p:stCondLst>
                                        </p:cTn>
                                        <p:tgtEl>
                                          <p:spTgt spid="48"/>
                                        </p:tgtEl>
                                        <p:attrNameLst>
                                          <p:attrName>r</p:attrName>
                                        </p:attrNameLst>
                                      </p:cBhvr>
                                    </p:animRot>
                                    <p:animRot by="-240000">
                                      <p:cBhvr>
                                        <p:cTn id="23" dur="100" fill="hold">
                                          <p:stCondLst>
                                            <p:cond delay="100"/>
                                          </p:stCondLst>
                                        </p:cTn>
                                        <p:tgtEl>
                                          <p:spTgt spid="48"/>
                                        </p:tgtEl>
                                        <p:attrNameLst>
                                          <p:attrName>r</p:attrName>
                                        </p:attrNameLst>
                                      </p:cBhvr>
                                    </p:animRot>
                                    <p:animRot by="240000">
                                      <p:cBhvr>
                                        <p:cTn id="24" dur="100" fill="hold">
                                          <p:stCondLst>
                                            <p:cond delay="200"/>
                                          </p:stCondLst>
                                        </p:cTn>
                                        <p:tgtEl>
                                          <p:spTgt spid="48"/>
                                        </p:tgtEl>
                                        <p:attrNameLst>
                                          <p:attrName>r</p:attrName>
                                        </p:attrNameLst>
                                      </p:cBhvr>
                                    </p:animRot>
                                    <p:animRot by="-240000">
                                      <p:cBhvr>
                                        <p:cTn id="25" dur="100" fill="hold">
                                          <p:stCondLst>
                                            <p:cond delay="300"/>
                                          </p:stCondLst>
                                        </p:cTn>
                                        <p:tgtEl>
                                          <p:spTgt spid="48"/>
                                        </p:tgtEl>
                                        <p:attrNameLst>
                                          <p:attrName>r</p:attrName>
                                        </p:attrNameLst>
                                      </p:cBhvr>
                                    </p:animRot>
                                    <p:animRot by="120000">
                                      <p:cBhvr>
                                        <p:cTn id="26" dur="100" fill="hold">
                                          <p:stCondLst>
                                            <p:cond delay="400"/>
                                          </p:stCondLst>
                                        </p:cTn>
                                        <p:tgtEl>
                                          <p:spTgt spid="48"/>
                                        </p:tgtEl>
                                        <p:attrNameLst>
                                          <p:attrName>r</p:attrName>
                                        </p:attrNameLst>
                                      </p:cBhvr>
                                    </p:animRot>
                                  </p:childTnLst>
                                </p:cTn>
                              </p:par>
                              <p:par>
                                <p:cTn id="27" presetID="32" presetClass="emph" presetSubtype="0" repeatCount="indefinite" fill="hold" grpId="0" nodeType="withEffect">
                                  <p:stCondLst>
                                    <p:cond delay="0"/>
                                  </p:stCondLst>
                                  <p:childTnLst>
                                    <p:animRot by="120000">
                                      <p:cBhvr>
                                        <p:cTn id="28" dur="200" fill="hold">
                                          <p:stCondLst>
                                            <p:cond delay="0"/>
                                          </p:stCondLst>
                                        </p:cTn>
                                        <p:tgtEl>
                                          <p:spTgt spid="17"/>
                                        </p:tgtEl>
                                        <p:attrNameLst>
                                          <p:attrName>r</p:attrName>
                                        </p:attrNameLst>
                                      </p:cBhvr>
                                    </p:animRot>
                                    <p:animRot by="-240000">
                                      <p:cBhvr>
                                        <p:cTn id="29" dur="400" fill="hold">
                                          <p:stCondLst>
                                            <p:cond delay="400"/>
                                          </p:stCondLst>
                                        </p:cTn>
                                        <p:tgtEl>
                                          <p:spTgt spid="17"/>
                                        </p:tgtEl>
                                        <p:attrNameLst>
                                          <p:attrName>r</p:attrName>
                                        </p:attrNameLst>
                                      </p:cBhvr>
                                    </p:animRot>
                                    <p:animRot by="240000">
                                      <p:cBhvr>
                                        <p:cTn id="30" dur="400" fill="hold">
                                          <p:stCondLst>
                                            <p:cond delay="800"/>
                                          </p:stCondLst>
                                        </p:cTn>
                                        <p:tgtEl>
                                          <p:spTgt spid="17"/>
                                        </p:tgtEl>
                                        <p:attrNameLst>
                                          <p:attrName>r</p:attrName>
                                        </p:attrNameLst>
                                      </p:cBhvr>
                                    </p:animRot>
                                    <p:animRot by="-240000">
                                      <p:cBhvr>
                                        <p:cTn id="31" dur="400" fill="hold">
                                          <p:stCondLst>
                                            <p:cond delay="1200"/>
                                          </p:stCondLst>
                                        </p:cTn>
                                        <p:tgtEl>
                                          <p:spTgt spid="17"/>
                                        </p:tgtEl>
                                        <p:attrNameLst>
                                          <p:attrName>r</p:attrName>
                                        </p:attrNameLst>
                                      </p:cBhvr>
                                    </p:animRot>
                                    <p:animRot by="120000">
                                      <p:cBhvr>
                                        <p:cTn id="32" dur="400" fill="hold">
                                          <p:stCondLst>
                                            <p:cond delay="1600"/>
                                          </p:stCondLst>
                                        </p:cTn>
                                        <p:tgtEl>
                                          <p:spTgt spid="17"/>
                                        </p:tgtEl>
                                        <p:attrNameLst>
                                          <p:attrName>r</p:attrName>
                                        </p:attrNameLst>
                                      </p:cBhvr>
                                    </p:animRot>
                                  </p:childTnLst>
                                </p:cTn>
                              </p:par>
                              <p:par>
                                <p:cTn id="33" presetID="32" presetClass="emph" presetSubtype="0" repeatCount="indefinite" fill="hold" grpId="0" nodeType="withEffect">
                                  <p:stCondLst>
                                    <p:cond delay="0"/>
                                  </p:stCondLst>
                                  <p:childTnLst>
                                    <p:animRot by="120000">
                                      <p:cBhvr>
                                        <p:cTn id="34" dur="100" fill="hold">
                                          <p:stCondLst>
                                            <p:cond delay="0"/>
                                          </p:stCondLst>
                                        </p:cTn>
                                        <p:tgtEl>
                                          <p:spTgt spid="19"/>
                                        </p:tgtEl>
                                        <p:attrNameLst>
                                          <p:attrName>r</p:attrName>
                                        </p:attrNameLst>
                                      </p:cBhvr>
                                    </p:animRot>
                                    <p:animRot by="-240000">
                                      <p:cBhvr>
                                        <p:cTn id="35" dur="200" fill="hold">
                                          <p:stCondLst>
                                            <p:cond delay="200"/>
                                          </p:stCondLst>
                                        </p:cTn>
                                        <p:tgtEl>
                                          <p:spTgt spid="19"/>
                                        </p:tgtEl>
                                        <p:attrNameLst>
                                          <p:attrName>r</p:attrName>
                                        </p:attrNameLst>
                                      </p:cBhvr>
                                    </p:animRot>
                                    <p:animRot by="240000">
                                      <p:cBhvr>
                                        <p:cTn id="36" dur="200" fill="hold">
                                          <p:stCondLst>
                                            <p:cond delay="400"/>
                                          </p:stCondLst>
                                        </p:cTn>
                                        <p:tgtEl>
                                          <p:spTgt spid="19"/>
                                        </p:tgtEl>
                                        <p:attrNameLst>
                                          <p:attrName>r</p:attrName>
                                        </p:attrNameLst>
                                      </p:cBhvr>
                                    </p:animRot>
                                    <p:animRot by="-240000">
                                      <p:cBhvr>
                                        <p:cTn id="37" dur="200" fill="hold">
                                          <p:stCondLst>
                                            <p:cond delay="600"/>
                                          </p:stCondLst>
                                        </p:cTn>
                                        <p:tgtEl>
                                          <p:spTgt spid="19"/>
                                        </p:tgtEl>
                                        <p:attrNameLst>
                                          <p:attrName>r</p:attrName>
                                        </p:attrNameLst>
                                      </p:cBhvr>
                                    </p:animRot>
                                    <p:animRot by="120000">
                                      <p:cBhvr>
                                        <p:cTn id="38" dur="200" fill="hold">
                                          <p:stCondLst>
                                            <p:cond delay="800"/>
                                          </p:stCondLst>
                                        </p:cTn>
                                        <p:tgtEl>
                                          <p:spTgt spid="19"/>
                                        </p:tgtEl>
                                        <p:attrNameLst>
                                          <p:attrName>r</p:attrName>
                                        </p:attrNameLst>
                                      </p:cBhvr>
                                    </p:animRot>
                                  </p:childTnLst>
                                </p:cTn>
                              </p:par>
                              <p:par>
                                <p:cTn id="39" presetID="32" presetClass="emph" presetSubtype="0" repeatCount="indefinite" fill="hold" grpId="0" nodeType="withEffect">
                                  <p:stCondLst>
                                    <p:cond delay="0"/>
                                  </p:stCondLst>
                                  <p:childTnLst>
                                    <p:animRot by="120000">
                                      <p:cBhvr>
                                        <p:cTn id="40" dur="50" fill="hold">
                                          <p:stCondLst>
                                            <p:cond delay="0"/>
                                          </p:stCondLst>
                                        </p:cTn>
                                        <p:tgtEl>
                                          <p:spTgt spid="50"/>
                                        </p:tgtEl>
                                        <p:attrNameLst>
                                          <p:attrName>r</p:attrName>
                                        </p:attrNameLst>
                                      </p:cBhvr>
                                    </p:animRot>
                                    <p:animRot by="-240000">
                                      <p:cBhvr>
                                        <p:cTn id="41" dur="100" fill="hold">
                                          <p:stCondLst>
                                            <p:cond delay="100"/>
                                          </p:stCondLst>
                                        </p:cTn>
                                        <p:tgtEl>
                                          <p:spTgt spid="50"/>
                                        </p:tgtEl>
                                        <p:attrNameLst>
                                          <p:attrName>r</p:attrName>
                                        </p:attrNameLst>
                                      </p:cBhvr>
                                    </p:animRot>
                                    <p:animRot by="240000">
                                      <p:cBhvr>
                                        <p:cTn id="42" dur="100" fill="hold">
                                          <p:stCondLst>
                                            <p:cond delay="200"/>
                                          </p:stCondLst>
                                        </p:cTn>
                                        <p:tgtEl>
                                          <p:spTgt spid="50"/>
                                        </p:tgtEl>
                                        <p:attrNameLst>
                                          <p:attrName>r</p:attrName>
                                        </p:attrNameLst>
                                      </p:cBhvr>
                                    </p:animRot>
                                    <p:animRot by="-240000">
                                      <p:cBhvr>
                                        <p:cTn id="43" dur="100" fill="hold">
                                          <p:stCondLst>
                                            <p:cond delay="300"/>
                                          </p:stCondLst>
                                        </p:cTn>
                                        <p:tgtEl>
                                          <p:spTgt spid="50"/>
                                        </p:tgtEl>
                                        <p:attrNameLst>
                                          <p:attrName>r</p:attrName>
                                        </p:attrNameLst>
                                      </p:cBhvr>
                                    </p:animRot>
                                    <p:animRot by="120000">
                                      <p:cBhvr>
                                        <p:cTn id="44" dur="100" fill="hold">
                                          <p:stCondLst>
                                            <p:cond delay="400"/>
                                          </p:stCondLst>
                                        </p:cTn>
                                        <p:tgtEl>
                                          <p:spTgt spid="50"/>
                                        </p:tgtEl>
                                        <p:attrNameLst>
                                          <p:attrName>r</p:attrName>
                                        </p:attrNameLst>
                                      </p:cBhvr>
                                    </p:animRot>
                                  </p:childTnLst>
                                </p:cTn>
                              </p:par>
                              <p:par>
                                <p:cTn id="45" presetID="32" presetClass="emph" presetSubtype="0" repeatCount="indefinite" fill="hold" grpId="0" nodeType="withEffect">
                                  <p:stCondLst>
                                    <p:cond delay="0"/>
                                  </p:stCondLst>
                                  <p:childTnLst>
                                    <p:animRot by="120000">
                                      <p:cBhvr>
                                        <p:cTn id="46" dur="200" fill="hold">
                                          <p:stCondLst>
                                            <p:cond delay="0"/>
                                          </p:stCondLst>
                                        </p:cTn>
                                        <p:tgtEl>
                                          <p:spTgt spid="46"/>
                                        </p:tgtEl>
                                        <p:attrNameLst>
                                          <p:attrName>r</p:attrName>
                                        </p:attrNameLst>
                                      </p:cBhvr>
                                    </p:animRot>
                                    <p:animRot by="-240000">
                                      <p:cBhvr>
                                        <p:cTn id="47" dur="400" fill="hold">
                                          <p:stCondLst>
                                            <p:cond delay="400"/>
                                          </p:stCondLst>
                                        </p:cTn>
                                        <p:tgtEl>
                                          <p:spTgt spid="46"/>
                                        </p:tgtEl>
                                        <p:attrNameLst>
                                          <p:attrName>r</p:attrName>
                                        </p:attrNameLst>
                                      </p:cBhvr>
                                    </p:animRot>
                                    <p:animRot by="240000">
                                      <p:cBhvr>
                                        <p:cTn id="48" dur="400" fill="hold">
                                          <p:stCondLst>
                                            <p:cond delay="800"/>
                                          </p:stCondLst>
                                        </p:cTn>
                                        <p:tgtEl>
                                          <p:spTgt spid="46"/>
                                        </p:tgtEl>
                                        <p:attrNameLst>
                                          <p:attrName>r</p:attrName>
                                        </p:attrNameLst>
                                      </p:cBhvr>
                                    </p:animRot>
                                    <p:animRot by="-240000">
                                      <p:cBhvr>
                                        <p:cTn id="49" dur="400" fill="hold">
                                          <p:stCondLst>
                                            <p:cond delay="1200"/>
                                          </p:stCondLst>
                                        </p:cTn>
                                        <p:tgtEl>
                                          <p:spTgt spid="46"/>
                                        </p:tgtEl>
                                        <p:attrNameLst>
                                          <p:attrName>r</p:attrName>
                                        </p:attrNameLst>
                                      </p:cBhvr>
                                    </p:animRot>
                                    <p:animRot by="120000">
                                      <p:cBhvr>
                                        <p:cTn id="50" dur="400" fill="hold">
                                          <p:stCondLst>
                                            <p:cond delay="1600"/>
                                          </p:stCondLst>
                                        </p:cTn>
                                        <p:tgtEl>
                                          <p:spTgt spid="46"/>
                                        </p:tgtEl>
                                        <p:attrNameLst>
                                          <p:attrName>r</p:attrName>
                                        </p:attrNameLst>
                                      </p:cBhvr>
                                    </p:animRot>
                                  </p:childTnLst>
                                </p:cTn>
                              </p:par>
                              <p:par>
                                <p:cTn id="51" presetID="32" presetClass="emph" presetSubtype="0" repeatCount="indefinite" fill="hold" grpId="0" nodeType="withEffect">
                                  <p:stCondLst>
                                    <p:cond delay="0"/>
                                  </p:stCondLst>
                                  <p:childTnLst>
                                    <p:animRot by="120000">
                                      <p:cBhvr>
                                        <p:cTn id="52" dur="200" fill="hold">
                                          <p:stCondLst>
                                            <p:cond delay="0"/>
                                          </p:stCondLst>
                                        </p:cTn>
                                        <p:tgtEl>
                                          <p:spTgt spid="20"/>
                                        </p:tgtEl>
                                        <p:attrNameLst>
                                          <p:attrName>r</p:attrName>
                                        </p:attrNameLst>
                                      </p:cBhvr>
                                    </p:animRot>
                                    <p:animRot by="-240000">
                                      <p:cBhvr>
                                        <p:cTn id="53" dur="400" fill="hold">
                                          <p:stCondLst>
                                            <p:cond delay="400"/>
                                          </p:stCondLst>
                                        </p:cTn>
                                        <p:tgtEl>
                                          <p:spTgt spid="20"/>
                                        </p:tgtEl>
                                        <p:attrNameLst>
                                          <p:attrName>r</p:attrName>
                                        </p:attrNameLst>
                                      </p:cBhvr>
                                    </p:animRot>
                                    <p:animRot by="240000">
                                      <p:cBhvr>
                                        <p:cTn id="54" dur="400" fill="hold">
                                          <p:stCondLst>
                                            <p:cond delay="800"/>
                                          </p:stCondLst>
                                        </p:cTn>
                                        <p:tgtEl>
                                          <p:spTgt spid="20"/>
                                        </p:tgtEl>
                                        <p:attrNameLst>
                                          <p:attrName>r</p:attrName>
                                        </p:attrNameLst>
                                      </p:cBhvr>
                                    </p:animRot>
                                    <p:animRot by="-240000">
                                      <p:cBhvr>
                                        <p:cTn id="55" dur="400" fill="hold">
                                          <p:stCondLst>
                                            <p:cond delay="1200"/>
                                          </p:stCondLst>
                                        </p:cTn>
                                        <p:tgtEl>
                                          <p:spTgt spid="20"/>
                                        </p:tgtEl>
                                        <p:attrNameLst>
                                          <p:attrName>r</p:attrName>
                                        </p:attrNameLst>
                                      </p:cBhvr>
                                    </p:animRot>
                                    <p:animRot by="120000">
                                      <p:cBhvr>
                                        <p:cTn id="56" dur="400" fill="hold">
                                          <p:stCondLst>
                                            <p:cond delay="1600"/>
                                          </p:stCondLst>
                                        </p:cTn>
                                        <p:tgtEl>
                                          <p:spTgt spid="20"/>
                                        </p:tgtEl>
                                        <p:attrNameLst>
                                          <p:attrName>r</p:attrName>
                                        </p:attrNameLst>
                                      </p:cBhvr>
                                    </p:animRot>
                                  </p:childTnLst>
                                </p:cTn>
                              </p:par>
                              <p:par>
                                <p:cTn id="57" presetID="32" presetClass="emph" presetSubtype="0" repeatCount="indefinite" fill="hold" grpId="0" nodeType="withEffect">
                                  <p:stCondLst>
                                    <p:cond delay="0"/>
                                  </p:stCondLst>
                                  <p:childTnLst>
                                    <p:animRot by="120000">
                                      <p:cBhvr>
                                        <p:cTn id="58" dur="50" fill="hold">
                                          <p:stCondLst>
                                            <p:cond delay="0"/>
                                          </p:stCondLst>
                                        </p:cTn>
                                        <p:tgtEl>
                                          <p:spTgt spid="14"/>
                                        </p:tgtEl>
                                        <p:attrNameLst>
                                          <p:attrName>r</p:attrName>
                                        </p:attrNameLst>
                                      </p:cBhvr>
                                    </p:animRot>
                                    <p:animRot by="-240000">
                                      <p:cBhvr>
                                        <p:cTn id="59" dur="100" fill="hold">
                                          <p:stCondLst>
                                            <p:cond delay="100"/>
                                          </p:stCondLst>
                                        </p:cTn>
                                        <p:tgtEl>
                                          <p:spTgt spid="14"/>
                                        </p:tgtEl>
                                        <p:attrNameLst>
                                          <p:attrName>r</p:attrName>
                                        </p:attrNameLst>
                                      </p:cBhvr>
                                    </p:animRot>
                                    <p:animRot by="240000">
                                      <p:cBhvr>
                                        <p:cTn id="60" dur="100" fill="hold">
                                          <p:stCondLst>
                                            <p:cond delay="200"/>
                                          </p:stCondLst>
                                        </p:cTn>
                                        <p:tgtEl>
                                          <p:spTgt spid="14"/>
                                        </p:tgtEl>
                                        <p:attrNameLst>
                                          <p:attrName>r</p:attrName>
                                        </p:attrNameLst>
                                      </p:cBhvr>
                                    </p:animRot>
                                    <p:animRot by="-240000">
                                      <p:cBhvr>
                                        <p:cTn id="61" dur="100" fill="hold">
                                          <p:stCondLst>
                                            <p:cond delay="300"/>
                                          </p:stCondLst>
                                        </p:cTn>
                                        <p:tgtEl>
                                          <p:spTgt spid="14"/>
                                        </p:tgtEl>
                                        <p:attrNameLst>
                                          <p:attrName>r</p:attrName>
                                        </p:attrNameLst>
                                      </p:cBhvr>
                                    </p:animRot>
                                    <p:animRot by="120000">
                                      <p:cBhvr>
                                        <p:cTn id="62" dur="100" fill="hold">
                                          <p:stCondLst>
                                            <p:cond delay="400"/>
                                          </p:stCondLst>
                                        </p:cTn>
                                        <p:tgtEl>
                                          <p:spTgt spid="14"/>
                                        </p:tgtEl>
                                        <p:attrNameLst>
                                          <p:attrName>r</p:attrName>
                                        </p:attrNameLst>
                                      </p:cBhvr>
                                    </p:animRot>
                                  </p:childTnLst>
                                </p:cTn>
                              </p:par>
                              <p:par>
                                <p:cTn id="63" presetID="32" presetClass="emph" presetSubtype="0" repeatCount="indefinite" fill="hold" grpId="0" nodeType="withEffect">
                                  <p:stCondLst>
                                    <p:cond delay="0"/>
                                  </p:stCondLst>
                                  <p:childTnLst>
                                    <p:animRot by="120000">
                                      <p:cBhvr>
                                        <p:cTn id="64" dur="200" fill="hold">
                                          <p:stCondLst>
                                            <p:cond delay="0"/>
                                          </p:stCondLst>
                                        </p:cTn>
                                        <p:tgtEl>
                                          <p:spTgt spid="47"/>
                                        </p:tgtEl>
                                        <p:attrNameLst>
                                          <p:attrName>r</p:attrName>
                                        </p:attrNameLst>
                                      </p:cBhvr>
                                    </p:animRot>
                                    <p:animRot by="-240000">
                                      <p:cBhvr>
                                        <p:cTn id="65" dur="400" fill="hold">
                                          <p:stCondLst>
                                            <p:cond delay="400"/>
                                          </p:stCondLst>
                                        </p:cTn>
                                        <p:tgtEl>
                                          <p:spTgt spid="47"/>
                                        </p:tgtEl>
                                        <p:attrNameLst>
                                          <p:attrName>r</p:attrName>
                                        </p:attrNameLst>
                                      </p:cBhvr>
                                    </p:animRot>
                                    <p:animRot by="240000">
                                      <p:cBhvr>
                                        <p:cTn id="66" dur="400" fill="hold">
                                          <p:stCondLst>
                                            <p:cond delay="800"/>
                                          </p:stCondLst>
                                        </p:cTn>
                                        <p:tgtEl>
                                          <p:spTgt spid="47"/>
                                        </p:tgtEl>
                                        <p:attrNameLst>
                                          <p:attrName>r</p:attrName>
                                        </p:attrNameLst>
                                      </p:cBhvr>
                                    </p:animRot>
                                    <p:animRot by="-240000">
                                      <p:cBhvr>
                                        <p:cTn id="67" dur="400" fill="hold">
                                          <p:stCondLst>
                                            <p:cond delay="1200"/>
                                          </p:stCondLst>
                                        </p:cTn>
                                        <p:tgtEl>
                                          <p:spTgt spid="47"/>
                                        </p:tgtEl>
                                        <p:attrNameLst>
                                          <p:attrName>r</p:attrName>
                                        </p:attrNameLst>
                                      </p:cBhvr>
                                    </p:animRot>
                                    <p:animRot by="120000">
                                      <p:cBhvr>
                                        <p:cTn id="68" dur="400" fill="hold">
                                          <p:stCondLst>
                                            <p:cond delay="1600"/>
                                          </p:stCondLst>
                                        </p:cTn>
                                        <p:tgtEl>
                                          <p:spTgt spid="47"/>
                                        </p:tgtEl>
                                        <p:attrNameLst>
                                          <p:attrName>r</p:attrName>
                                        </p:attrNameLst>
                                      </p:cBhvr>
                                    </p:animRot>
                                  </p:childTnLst>
                                </p:cTn>
                              </p:par>
                              <p:par>
                                <p:cTn id="69" presetID="32" presetClass="emph" presetSubtype="0" repeatCount="indefinite" fill="hold" grpId="0" nodeType="withEffect">
                                  <p:stCondLst>
                                    <p:cond delay="0"/>
                                  </p:stCondLst>
                                  <p:childTnLst>
                                    <p:animRot by="120000">
                                      <p:cBhvr>
                                        <p:cTn id="70" dur="100" fill="hold">
                                          <p:stCondLst>
                                            <p:cond delay="0"/>
                                          </p:stCondLst>
                                        </p:cTn>
                                        <p:tgtEl>
                                          <p:spTgt spid="15"/>
                                        </p:tgtEl>
                                        <p:attrNameLst>
                                          <p:attrName>r</p:attrName>
                                        </p:attrNameLst>
                                      </p:cBhvr>
                                    </p:animRot>
                                    <p:animRot by="-240000">
                                      <p:cBhvr>
                                        <p:cTn id="71" dur="200" fill="hold">
                                          <p:stCondLst>
                                            <p:cond delay="200"/>
                                          </p:stCondLst>
                                        </p:cTn>
                                        <p:tgtEl>
                                          <p:spTgt spid="15"/>
                                        </p:tgtEl>
                                        <p:attrNameLst>
                                          <p:attrName>r</p:attrName>
                                        </p:attrNameLst>
                                      </p:cBhvr>
                                    </p:animRot>
                                    <p:animRot by="240000">
                                      <p:cBhvr>
                                        <p:cTn id="72" dur="200" fill="hold">
                                          <p:stCondLst>
                                            <p:cond delay="400"/>
                                          </p:stCondLst>
                                        </p:cTn>
                                        <p:tgtEl>
                                          <p:spTgt spid="15"/>
                                        </p:tgtEl>
                                        <p:attrNameLst>
                                          <p:attrName>r</p:attrName>
                                        </p:attrNameLst>
                                      </p:cBhvr>
                                    </p:animRot>
                                    <p:animRot by="-240000">
                                      <p:cBhvr>
                                        <p:cTn id="73" dur="200" fill="hold">
                                          <p:stCondLst>
                                            <p:cond delay="600"/>
                                          </p:stCondLst>
                                        </p:cTn>
                                        <p:tgtEl>
                                          <p:spTgt spid="15"/>
                                        </p:tgtEl>
                                        <p:attrNameLst>
                                          <p:attrName>r</p:attrName>
                                        </p:attrNameLst>
                                      </p:cBhvr>
                                    </p:animRot>
                                    <p:animRot by="120000">
                                      <p:cBhvr>
                                        <p:cTn id="74" dur="200" fill="hold">
                                          <p:stCondLst>
                                            <p:cond delay="800"/>
                                          </p:stCondLst>
                                        </p:cTn>
                                        <p:tgtEl>
                                          <p:spTgt spid="15"/>
                                        </p:tgtEl>
                                        <p:attrNameLst>
                                          <p:attrName>r</p:attrName>
                                        </p:attrNameLst>
                                      </p:cBhvr>
                                    </p:animRot>
                                  </p:childTnLst>
                                </p:cTn>
                              </p:par>
                              <p:par>
                                <p:cTn id="75" presetID="32" presetClass="emph" presetSubtype="0" repeatCount="indefinite" fill="hold" grpId="0" nodeType="withEffect">
                                  <p:stCondLst>
                                    <p:cond delay="0"/>
                                  </p:stCondLst>
                                  <p:childTnLst>
                                    <p:animRot by="120000">
                                      <p:cBhvr>
                                        <p:cTn id="76" dur="50" fill="hold">
                                          <p:stCondLst>
                                            <p:cond delay="0"/>
                                          </p:stCondLst>
                                        </p:cTn>
                                        <p:tgtEl>
                                          <p:spTgt spid="18"/>
                                        </p:tgtEl>
                                        <p:attrNameLst>
                                          <p:attrName>r</p:attrName>
                                        </p:attrNameLst>
                                      </p:cBhvr>
                                    </p:animRot>
                                    <p:animRot by="-240000">
                                      <p:cBhvr>
                                        <p:cTn id="77" dur="100" fill="hold">
                                          <p:stCondLst>
                                            <p:cond delay="100"/>
                                          </p:stCondLst>
                                        </p:cTn>
                                        <p:tgtEl>
                                          <p:spTgt spid="18"/>
                                        </p:tgtEl>
                                        <p:attrNameLst>
                                          <p:attrName>r</p:attrName>
                                        </p:attrNameLst>
                                      </p:cBhvr>
                                    </p:animRot>
                                    <p:animRot by="240000">
                                      <p:cBhvr>
                                        <p:cTn id="78" dur="100" fill="hold">
                                          <p:stCondLst>
                                            <p:cond delay="200"/>
                                          </p:stCondLst>
                                        </p:cTn>
                                        <p:tgtEl>
                                          <p:spTgt spid="18"/>
                                        </p:tgtEl>
                                        <p:attrNameLst>
                                          <p:attrName>r</p:attrName>
                                        </p:attrNameLst>
                                      </p:cBhvr>
                                    </p:animRot>
                                    <p:animRot by="-240000">
                                      <p:cBhvr>
                                        <p:cTn id="79" dur="100" fill="hold">
                                          <p:stCondLst>
                                            <p:cond delay="300"/>
                                          </p:stCondLst>
                                        </p:cTn>
                                        <p:tgtEl>
                                          <p:spTgt spid="18"/>
                                        </p:tgtEl>
                                        <p:attrNameLst>
                                          <p:attrName>r</p:attrName>
                                        </p:attrNameLst>
                                      </p:cBhvr>
                                    </p:animRot>
                                    <p:animRot by="120000">
                                      <p:cBhvr>
                                        <p:cTn id="80" dur="100" fill="hold">
                                          <p:stCondLst>
                                            <p:cond delay="400"/>
                                          </p:stCondLst>
                                        </p:cTn>
                                        <p:tgtEl>
                                          <p:spTgt spid="18"/>
                                        </p:tgtEl>
                                        <p:attrNameLst>
                                          <p:attrName>r</p:attrName>
                                        </p:attrNameLst>
                                      </p:cBhvr>
                                    </p:animRot>
                                  </p:childTnLst>
                                </p:cTn>
                              </p:par>
                              <p:par>
                                <p:cTn id="81" presetID="32" presetClass="emph" presetSubtype="0" repeatCount="indefinite" fill="hold" grpId="0" nodeType="withEffect">
                                  <p:stCondLst>
                                    <p:cond delay="0"/>
                                  </p:stCondLst>
                                  <p:childTnLst>
                                    <p:animRot by="120000">
                                      <p:cBhvr>
                                        <p:cTn id="82" dur="200" fill="hold">
                                          <p:stCondLst>
                                            <p:cond delay="0"/>
                                          </p:stCondLst>
                                        </p:cTn>
                                        <p:tgtEl>
                                          <p:spTgt spid="45"/>
                                        </p:tgtEl>
                                        <p:attrNameLst>
                                          <p:attrName>r</p:attrName>
                                        </p:attrNameLst>
                                      </p:cBhvr>
                                    </p:animRot>
                                    <p:animRot by="-240000">
                                      <p:cBhvr>
                                        <p:cTn id="83" dur="400" fill="hold">
                                          <p:stCondLst>
                                            <p:cond delay="400"/>
                                          </p:stCondLst>
                                        </p:cTn>
                                        <p:tgtEl>
                                          <p:spTgt spid="45"/>
                                        </p:tgtEl>
                                        <p:attrNameLst>
                                          <p:attrName>r</p:attrName>
                                        </p:attrNameLst>
                                      </p:cBhvr>
                                    </p:animRot>
                                    <p:animRot by="240000">
                                      <p:cBhvr>
                                        <p:cTn id="84" dur="400" fill="hold">
                                          <p:stCondLst>
                                            <p:cond delay="800"/>
                                          </p:stCondLst>
                                        </p:cTn>
                                        <p:tgtEl>
                                          <p:spTgt spid="45"/>
                                        </p:tgtEl>
                                        <p:attrNameLst>
                                          <p:attrName>r</p:attrName>
                                        </p:attrNameLst>
                                      </p:cBhvr>
                                    </p:animRot>
                                    <p:animRot by="-240000">
                                      <p:cBhvr>
                                        <p:cTn id="85" dur="400" fill="hold">
                                          <p:stCondLst>
                                            <p:cond delay="1200"/>
                                          </p:stCondLst>
                                        </p:cTn>
                                        <p:tgtEl>
                                          <p:spTgt spid="45"/>
                                        </p:tgtEl>
                                        <p:attrNameLst>
                                          <p:attrName>r</p:attrName>
                                        </p:attrNameLst>
                                      </p:cBhvr>
                                    </p:animRot>
                                    <p:animRot by="120000">
                                      <p:cBhvr>
                                        <p:cTn id="86" dur="400" fill="hold">
                                          <p:stCondLst>
                                            <p:cond delay="1600"/>
                                          </p:stCondLst>
                                        </p:cTn>
                                        <p:tgtEl>
                                          <p:spTgt spid="45"/>
                                        </p:tgtEl>
                                        <p:attrNameLst>
                                          <p:attrName>r</p:attrName>
                                        </p:attrNameLst>
                                      </p:cBhvr>
                                    </p:animRot>
                                  </p:childTnLst>
                                </p:cTn>
                              </p:par>
                              <p:par>
                                <p:cTn id="87" presetID="32" presetClass="emph" presetSubtype="0" repeatCount="indefinite" fill="hold" nodeType="withEffect">
                                  <p:stCondLst>
                                    <p:cond delay="0"/>
                                  </p:stCondLst>
                                  <p:childTnLst>
                                    <p:animRot by="120000">
                                      <p:cBhvr>
                                        <p:cTn id="88" dur="100" fill="hold">
                                          <p:stCondLst>
                                            <p:cond delay="0"/>
                                          </p:stCondLst>
                                        </p:cTn>
                                        <p:tgtEl>
                                          <p:spTgt spid="49">
                                            <p:txEl>
                                              <p:pRg st="0" end="0"/>
                                            </p:txEl>
                                          </p:spTgt>
                                        </p:tgtEl>
                                        <p:attrNameLst>
                                          <p:attrName>r</p:attrName>
                                        </p:attrNameLst>
                                      </p:cBhvr>
                                    </p:animRot>
                                    <p:animRot by="-240000">
                                      <p:cBhvr>
                                        <p:cTn id="89" dur="200" fill="hold">
                                          <p:stCondLst>
                                            <p:cond delay="200"/>
                                          </p:stCondLst>
                                        </p:cTn>
                                        <p:tgtEl>
                                          <p:spTgt spid="49">
                                            <p:txEl>
                                              <p:pRg st="0" end="0"/>
                                            </p:txEl>
                                          </p:spTgt>
                                        </p:tgtEl>
                                        <p:attrNameLst>
                                          <p:attrName>r</p:attrName>
                                        </p:attrNameLst>
                                      </p:cBhvr>
                                    </p:animRot>
                                    <p:animRot by="240000">
                                      <p:cBhvr>
                                        <p:cTn id="90" dur="200" fill="hold">
                                          <p:stCondLst>
                                            <p:cond delay="400"/>
                                          </p:stCondLst>
                                        </p:cTn>
                                        <p:tgtEl>
                                          <p:spTgt spid="49">
                                            <p:txEl>
                                              <p:pRg st="0" end="0"/>
                                            </p:txEl>
                                          </p:spTgt>
                                        </p:tgtEl>
                                        <p:attrNameLst>
                                          <p:attrName>r</p:attrName>
                                        </p:attrNameLst>
                                      </p:cBhvr>
                                    </p:animRot>
                                    <p:animRot by="-240000">
                                      <p:cBhvr>
                                        <p:cTn id="91" dur="200" fill="hold">
                                          <p:stCondLst>
                                            <p:cond delay="600"/>
                                          </p:stCondLst>
                                        </p:cTn>
                                        <p:tgtEl>
                                          <p:spTgt spid="49">
                                            <p:txEl>
                                              <p:pRg st="0" end="0"/>
                                            </p:txEl>
                                          </p:spTgt>
                                        </p:tgtEl>
                                        <p:attrNameLst>
                                          <p:attrName>r</p:attrName>
                                        </p:attrNameLst>
                                      </p:cBhvr>
                                    </p:animRot>
                                    <p:animRot by="120000">
                                      <p:cBhvr>
                                        <p:cTn id="92" dur="200" fill="hold">
                                          <p:stCondLst>
                                            <p:cond delay="800"/>
                                          </p:stCondLst>
                                        </p:cTn>
                                        <p:tgtEl>
                                          <p:spTgt spid="49">
                                            <p:txEl>
                                              <p:pRg st="0" end="0"/>
                                            </p:txEl>
                                          </p:spTgt>
                                        </p:tgtEl>
                                        <p:attrNameLst>
                                          <p:attrName>r</p:attrName>
                                        </p:attrNameLst>
                                      </p:cBhvr>
                                    </p:animRot>
                                  </p:childTnLst>
                                </p:cTn>
                              </p:par>
                              <p:par>
                                <p:cTn id="93" presetID="32" presetClass="emph" presetSubtype="0" repeatCount="indefinite" fill="hold" grpId="0" nodeType="withEffect">
                                  <p:stCondLst>
                                    <p:cond delay="0"/>
                                  </p:stCondLst>
                                  <p:childTnLst>
                                    <p:animRot by="120000">
                                      <p:cBhvr>
                                        <p:cTn id="94" dur="50" fill="hold">
                                          <p:stCondLst>
                                            <p:cond delay="0"/>
                                          </p:stCondLst>
                                        </p:cTn>
                                        <p:tgtEl>
                                          <p:spTgt spid="16"/>
                                        </p:tgtEl>
                                        <p:attrNameLst>
                                          <p:attrName>r</p:attrName>
                                        </p:attrNameLst>
                                      </p:cBhvr>
                                    </p:animRot>
                                    <p:animRot by="-240000">
                                      <p:cBhvr>
                                        <p:cTn id="95" dur="100" fill="hold">
                                          <p:stCondLst>
                                            <p:cond delay="100"/>
                                          </p:stCondLst>
                                        </p:cTn>
                                        <p:tgtEl>
                                          <p:spTgt spid="16"/>
                                        </p:tgtEl>
                                        <p:attrNameLst>
                                          <p:attrName>r</p:attrName>
                                        </p:attrNameLst>
                                      </p:cBhvr>
                                    </p:animRot>
                                    <p:animRot by="240000">
                                      <p:cBhvr>
                                        <p:cTn id="96" dur="100" fill="hold">
                                          <p:stCondLst>
                                            <p:cond delay="200"/>
                                          </p:stCondLst>
                                        </p:cTn>
                                        <p:tgtEl>
                                          <p:spTgt spid="16"/>
                                        </p:tgtEl>
                                        <p:attrNameLst>
                                          <p:attrName>r</p:attrName>
                                        </p:attrNameLst>
                                      </p:cBhvr>
                                    </p:animRot>
                                    <p:animRot by="-240000">
                                      <p:cBhvr>
                                        <p:cTn id="97" dur="100" fill="hold">
                                          <p:stCondLst>
                                            <p:cond delay="300"/>
                                          </p:stCondLst>
                                        </p:cTn>
                                        <p:tgtEl>
                                          <p:spTgt spid="16"/>
                                        </p:tgtEl>
                                        <p:attrNameLst>
                                          <p:attrName>r</p:attrName>
                                        </p:attrNameLst>
                                      </p:cBhvr>
                                    </p:animRot>
                                    <p:animRot by="120000">
                                      <p:cBhvr>
                                        <p:cTn id="98" dur="100" fill="hold">
                                          <p:stCondLst>
                                            <p:cond delay="400"/>
                                          </p:stCondLst>
                                        </p:cTn>
                                        <p:tgtEl>
                                          <p:spTgt spid="16"/>
                                        </p:tgtEl>
                                        <p:attrNameLst>
                                          <p:attrName>r</p:attrName>
                                        </p:attrNameLst>
                                      </p:cBhvr>
                                    </p:animRo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2"/>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34" grpId="0"/>
      <p:bldP spid="45" grpId="0"/>
      <p:bldP spid="46" grpId="0"/>
      <p:bldP spid="47" grpId="0"/>
      <p:bldP spid="48" grpId="0"/>
      <p:bldP spid="50" grpId="0"/>
      <p:bldP spid="51" grpId="0"/>
      <p:bldP spid="52" grpId="0"/>
      <p:bldP spid="53" grpId="0"/>
      <p:bldP spid="54" grpId="0"/>
      <p:bldP spid="39" grpId="0" animBg="1"/>
      <p:bldP spid="41" grpId="0"/>
      <p:bldP spid="42" grpId="0"/>
      <p:bldP spid="43" grpId="0"/>
      <p:bldP spid="44" grpId="0"/>
      <p:bldP spid="56" grpId="0"/>
      <p:bldP spid="57" grpId="0"/>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CD86DAB05736448B84610865FF4D4C" ma:contentTypeVersion="0" ma:contentTypeDescription="Create a new document." ma:contentTypeScope="" ma:versionID="c577c0e826a932311cc4ca8836faae4d">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8E4ACA-A20D-42C3-8CC2-D43D782F7E34}">
  <ds:schemaRefs>
    <ds:schemaRef ds:uri="http://schemas.microsoft.com/sharepoint/v3/contenttype/forms"/>
  </ds:schemaRefs>
</ds:datastoreItem>
</file>

<file path=customXml/itemProps2.xml><?xml version="1.0" encoding="utf-8"?>
<ds:datastoreItem xmlns:ds="http://schemas.openxmlformats.org/officeDocument/2006/customXml" ds:itemID="{B5B899CB-857A-4822-B909-2191A48E945E}">
  <ds:schemaRefs>
    <ds:schemaRef ds:uri="http://purl.org/dc/terms/"/>
    <ds:schemaRef ds:uri="http://schemas.microsoft.com/office/2006/metadata/propertie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c34af464-7aa1-4edd-9be4-83dffc1cb926"/>
    <ds:schemaRef ds:uri="http://www.w3.org/XML/1998/namespace"/>
    <ds:schemaRef ds:uri="http://purl.org/dc/elements/1.1/"/>
  </ds:schemaRefs>
</ds:datastoreItem>
</file>

<file path=customXml/itemProps3.xml><?xml version="1.0" encoding="utf-8"?>
<ds:datastoreItem xmlns:ds="http://schemas.openxmlformats.org/officeDocument/2006/customXml" ds:itemID="{25308AC2-4E67-4EB8-99A7-0F32296BBD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1439</TotalTime>
  <Words>2025</Words>
  <Application>Microsoft Office PowerPoint</Application>
  <PresentationFormat>On-screen Show (4:3)</PresentationFormat>
  <Paragraphs>385</Paragraphs>
  <Slides>25</Slides>
  <Notes>24</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Calibri Light</vt:lpstr>
      <vt:lpstr>Cambria Math</vt:lpstr>
      <vt:lpstr>1_Custom Design</vt:lpstr>
      <vt:lpstr>1_Office Theme</vt:lpstr>
      <vt:lpstr>2_Custom Design</vt:lpstr>
      <vt:lpstr>Worksheet</vt:lpstr>
      <vt:lpstr>PowerPoint Presentation</vt:lpstr>
      <vt:lpstr>Objectives</vt:lpstr>
      <vt:lpstr>Real Power vs. Reactive Power</vt:lpstr>
      <vt:lpstr>Power Factor</vt:lpstr>
      <vt:lpstr>Voltage Limits</vt:lpstr>
      <vt:lpstr>Power Transfer</vt:lpstr>
      <vt:lpstr>Inductance</vt:lpstr>
      <vt:lpstr>Capacitance</vt:lpstr>
      <vt:lpstr>Capacitance</vt:lpstr>
      <vt:lpstr>Phase Angles</vt:lpstr>
      <vt:lpstr>Relationship to Voltage</vt:lpstr>
      <vt:lpstr>Reactance and Impedance</vt:lpstr>
      <vt:lpstr>Reactance and Impedance</vt:lpstr>
      <vt:lpstr>Capacitive and Inductive Reactance</vt:lpstr>
      <vt:lpstr>Reactive Resources</vt:lpstr>
      <vt:lpstr>Factors Affecting Voltage</vt:lpstr>
      <vt:lpstr>Operator Aid</vt:lpstr>
      <vt:lpstr>Exercise One</vt:lpstr>
      <vt:lpstr>Exercise Two</vt:lpstr>
      <vt:lpstr>Exercise Three</vt:lpstr>
      <vt:lpstr>Exercise Four</vt:lpstr>
      <vt:lpstr>Exercise Five</vt:lpstr>
      <vt:lpstr>Exercise Six</vt:lpstr>
      <vt:lpstr>Exercise Seven</vt:lpstr>
      <vt:lpstr>Exercise Eight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Pierce, Evan</dc:creator>
  <cp:lastModifiedBy>Pierce, Evan</cp:lastModifiedBy>
  <cp:revision>86</cp:revision>
  <dcterms:created xsi:type="dcterms:W3CDTF">2016-11-01T18:35:44Z</dcterms:created>
  <dcterms:modified xsi:type="dcterms:W3CDTF">2017-03-28T18:10:40Z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0x010100CBCD86DAB05736448B84610865FF4D4C</vt:lpwstr>
  </property>
</Properties>
</file>