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6"/>
  </p:notesMasterIdLst>
  <p:handoutMasterIdLst>
    <p:handoutMasterId r:id="rId27"/>
  </p:handoutMasterIdLst>
  <p:sldIdLst>
    <p:sldId id="260" r:id="rId6"/>
    <p:sldId id="267" r:id="rId7"/>
    <p:sldId id="268" r:id="rId8"/>
    <p:sldId id="311" r:id="rId9"/>
    <p:sldId id="288" r:id="rId10"/>
    <p:sldId id="312" r:id="rId11"/>
    <p:sldId id="313" r:id="rId12"/>
    <p:sldId id="304" r:id="rId13"/>
    <p:sldId id="314" r:id="rId14"/>
    <p:sldId id="306" r:id="rId15"/>
    <p:sldId id="310" r:id="rId16"/>
    <p:sldId id="292" r:id="rId17"/>
    <p:sldId id="294" r:id="rId18"/>
    <p:sldId id="295" r:id="rId19"/>
    <p:sldId id="297" r:id="rId20"/>
    <p:sldId id="296" r:id="rId21"/>
    <p:sldId id="307" r:id="rId22"/>
    <p:sldId id="301" r:id="rId23"/>
    <p:sldId id="308" r:id="rId24"/>
    <p:sldId id="309"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xas RE" initials="TRE" lastIdx="1" clrIdx="0">
    <p:extLst>
      <p:ext uri="{19B8F6BF-5375-455C-9EA6-DF929625EA0E}">
        <p15:presenceInfo xmlns:p15="http://schemas.microsoft.com/office/powerpoint/2012/main" userId="Texas RE" providerId="None"/>
      </p:ext>
    </p:extLst>
  </p:cmAuthor>
  <p:cmAuthor id="2" name="Lewis, Sarah" initials="LS" lastIdx="1" clrIdx="1">
    <p:extLst>
      <p:ext uri="{19B8F6BF-5375-455C-9EA6-DF929625EA0E}">
        <p15:presenceInfo xmlns:p15="http://schemas.microsoft.com/office/powerpoint/2012/main" userId="S-1-5-21-3538509700-3427483902-1198720955-11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AEC7"/>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85" autoAdjust="0"/>
    <p:restoredTop sz="80892" autoAdjust="0"/>
  </p:normalViewPr>
  <p:slideViewPr>
    <p:cSldViewPr showGuides="1">
      <p:cViewPr varScale="1">
        <p:scale>
          <a:sx n="76" d="100"/>
          <a:sy n="76" d="100"/>
        </p:scale>
        <p:origin x="1574" y="58"/>
      </p:cViewPr>
      <p:guideLst>
        <p:guide orient="horz" pos="2160"/>
        <p:guide pos="2880"/>
      </p:guideLst>
    </p:cSldViewPr>
  </p:slideViewPr>
  <p:notesTextViewPr>
    <p:cViewPr>
      <p:scale>
        <a:sx n="3" d="2"/>
        <a:sy n="3" d="2"/>
      </p:scale>
      <p:origin x="0" y="0"/>
    </p:cViewPr>
  </p:notesTextViewPr>
  <p:sorterViewPr>
    <p:cViewPr>
      <p:scale>
        <a:sx n="140" d="100"/>
        <a:sy n="140" d="100"/>
      </p:scale>
      <p:origin x="0" y="-174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7-03-10T08:37:00.299" idx="1">
    <p:pos x="5368" y="2000"/>
    <p:text>on previous slide, it says SPSs are now called RAS - should this be RAS?</p:text>
    <p:extLst>
      <p:ext uri="{C676402C-5697-4E1C-873F-D02D1690AC5C}">
        <p15:threadingInfo xmlns:p15="http://schemas.microsoft.com/office/powerpoint/2012/main" timeZoneBias="36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CFAE4F-507F-4BF8-B335-946152C4CBB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2574B593-6D17-404A-BA23-6FE72AF96AD8}">
      <dgm:prSet custT="1"/>
      <dgm:spPr/>
      <dgm:t>
        <a:bodyPr/>
        <a:lstStyle/>
        <a:p>
          <a:pPr rtl="0"/>
          <a:r>
            <a:rPr lang="en-US" sz="1800" dirty="0" smtClean="0"/>
            <a:t>Issue</a:t>
          </a:r>
          <a:endParaRPr lang="en-US" sz="1800" dirty="0"/>
        </a:p>
      </dgm:t>
    </dgm:pt>
    <dgm:pt modelId="{64A2A0DB-FEEC-42CD-B453-9F31B5DA088E}" type="parTrans" cxnId="{D1B0D63B-3DA4-40F9-8DBB-16C1BA978F91}">
      <dgm:prSet/>
      <dgm:spPr/>
      <dgm:t>
        <a:bodyPr/>
        <a:lstStyle/>
        <a:p>
          <a:endParaRPr lang="en-US"/>
        </a:p>
      </dgm:t>
    </dgm:pt>
    <dgm:pt modelId="{D10CFC30-00AC-46E0-B8F1-FCE1E481E44B}" type="sibTrans" cxnId="{D1B0D63B-3DA4-40F9-8DBB-16C1BA978F91}">
      <dgm:prSet/>
      <dgm:spPr/>
      <dgm:t>
        <a:bodyPr/>
        <a:lstStyle/>
        <a:p>
          <a:endParaRPr lang="en-US"/>
        </a:p>
      </dgm:t>
    </dgm:pt>
    <dgm:pt modelId="{1CA33C42-1E91-4AFE-A6F1-F242EF1730BD}">
      <dgm:prSet custT="1"/>
      <dgm:spPr/>
      <dgm:t>
        <a:bodyPr/>
        <a:lstStyle/>
        <a:p>
          <a:pPr rtl="0"/>
          <a:r>
            <a:rPr lang="en-US" sz="1400" b="0" dirty="0" smtClean="0"/>
            <a:t>Generator X tripped due to failed 46 relay @ 15:01.  </a:t>
          </a:r>
          <a:endParaRPr lang="en-US" sz="1400" b="0" dirty="0"/>
        </a:p>
      </dgm:t>
    </dgm:pt>
    <dgm:pt modelId="{4B59146B-C80F-4FD6-87A9-EE240AEBF870}" type="parTrans" cxnId="{934C9F73-25C2-4312-83A6-40999CECC18B}">
      <dgm:prSet/>
      <dgm:spPr/>
      <dgm:t>
        <a:bodyPr/>
        <a:lstStyle/>
        <a:p>
          <a:endParaRPr lang="en-US"/>
        </a:p>
      </dgm:t>
    </dgm:pt>
    <dgm:pt modelId="{CA77759D-35D0-4BE4-B29C-127C17E7126A}" type="sibTrans" cxnId="{934C9F73-25C2-4312-83A6-40999CECC18B}">
      <dgm:prSet/>
      <dgm:spPr/>
      <dgm:t>
        <a:bodyPr/>
        <a:lstStyle/>
        <a:p>
          <a:endParaRPr lang="en-US"/>
        </a:p>
      </dgm:t>
    </dgm:pt>
    <dgm:pt modelId="{D15BE37F-9F94-4DA6-AC37-625F507BDA79}">
      <dgm:prSet custT="1"/>
      <dgm:spPr/>
      <dgm:t>
        <a:bodyPr/>
        <a:lstStyle/>
        <a:p>
          <a:pPr rtl="0"/>
          <a:r>
            <a:rPr lang="en-US" sz="1800" dirty="0" smtClean="0"/>
            <a:t>Rule</a:t>
          </a:r>
          <a:endParaRPr lang="en-US" sz="1300" dirty="0"/>
        </a:p>
      </dgm:t>
    </dgm:pt>
    <dgm:pt modelId="{77EBC833-D3EC-49A3-86DA-62DD976BC8C0}" type="parTrans" cxnId="{2C15A644-5A1A-4A0A-A1FC-1DDB88E1956D}">
      <dgm:prSet/>
      <dgm:spPr/>
      <dgm:t>
        <a:bodyPr/>
        <a:lstStyle/>
        <a:p>
          <a:endParaRPr lang="en-US"/>
        </a:p>
      </dgm:t>
    </dgm:pt>
    <dgm:pt modelId="{7A6231A8-8E2F-4CA5-9069-C12E3F12634E}" type="sibTrans" cxnId="{2C15A644-5A1A-4A0A-A1FC-1DDB88E1956D}">
      <dgm:prSet/>
      <dgm:spPr/>
      <dgm:t>
        <a:bodyPr/>
        <a:lstStyle/>
        <a:p>
          <a:endParaRPr lang="en-US"/>
        </a:p>
      </dgm:t>
    </dgm:pt>
    <dgm:pt modelId="{8BED4A76-F2E4-4B57-84F5-5201B3DB6F9C}">
      <dgm:prSet custT="1"/>
      <dgm:spPr/>
      <dgm:t>
        <a:bodyPr/>
        <a:lstStyle/>
        <a:p>
          <a:pPr rtl="0"/>
          <a:r>
            <a:rPr lang="en-US" sz="1400" b="0" dirty="0" smtClean="0"/>
            <a:t>PRC-001-1.1 R2 Each GOP and TOP shall notify reliability entities of relay or equipment failures as follows:</a:t>
          </a:r>
          <a:endParaRPr lang="en-US" sz="1400" b="0" dirty="0"/>
        </a:p>
      </dgm:t>
    </dgm:pt>
    <dgm:pt modelId="{B647B6CD-8AD9-4B8E-A8D0-366E3201C9CB}" type="parTrans" cxnId="{8685DDC7-E616-453A-BE51-8ED1782EF42E}">
      <dgm:prSet/>
      <dgm:spPr/>
      <dgm:t>
        <a:bodyPr/>
        <a:lstStyle/>
        <a:p>
          <a:endParaRPr lang="en-US"/>
        </a:p>
      </dgm:t>
    </dgm:pt>
    <dgm:pt modelId="{9090A4B1-F8E0-4F75-A74A-7E62F1838650}" type="sibTrans" cxnId="{8685DDC7-E616-453A-BE51-8ED1782EF42E}">
      <dgm:prSet/>
      <dgm:spPr/>
      <dgm:t>
        <a:bodyPr/>
        <a:lstStyle/>
        <a:p>
          <a:endParaRPr lang="en-US"/>
        </a:p>
      </dgm:t>
    </dgm:pt>
    <dgm:pt modelId="{C559CF12-1F43-405B-BE11-0C9475A0B40F}">
      <dgm:prSet custT="1"/>
      <dgm:spPr/>
      <dgm:t>
        <a:bodyPr/>
        <a:lstStyle/>
        <a:p>
          <a:pPr rtl="0"/>
          <a:r>
            <a:rPr lang="en-US" sz="1400" b="0" dirty="0" smtClean="0"/>
            <a:t>R2.1. If a protective relay or equipment failure reduces system reliability, the GOP shall notify its TOP and Host BA. The GOP shall take corrective action as soon as possible.</a:t>
          </a:r>
          <a:endParaRPr lang="en-US" sz="1400" b="0" dirty="0"/>
        </a:p>
      </dgm:t>
    </dgm:pt>
    <dgm:pt modelId="{CDABB9EF-E974-4D97-A414-1C8453AD2B26}" type="parTrans" cxnId="{7990D4A3-03A8-4197-920F-25BBA9FF8046}">
      <dgm:prSet/>
      <dgm:spPr/>
      <dgm:t>
        <a:bodyPr/>
        <a:lstStyle/>
        <a:p>
          <a:endParaRPr lang="en-US"/>
        </a:p>
      </dgm:t>
    </dgm:pt>
    <dgm:pt modelId="{C65B8947-FB47-42C9-A391-F51A67B7DDFE}" type="sibTrans" cxnId="{7990D4A3-03A8-4197-920F-25BBA9FF8046}">
      <dgm:prSet/>
      <dgm:spPr/>
      <dgm:t>
        <a:bodyPr/>
        <a:lstStyle/>
        <a:p>
          <a:endParaRPr lang="en-US"/>
        </a:p>
      </dgm:t>
    </dgm:pt>
    <dgm:pt modelId="{7A4940E8-BDEF-4AA1-AC03-7E0BB0227517}">
      <dgm:prSet custT="1"/>
      <dgm:spPr/>
      <dgm:t>
        <a:bodyPr/>
        <a:lstStyle/>
        <a:p>
          <a:pPr rtl="0"/>
          <a:r>
            <a:rPr lang="en-US" sz="1800" dirty="0" smtClean="0"/>
            <a:t>Analysis</a:t>
          </a:r>
          <a:endParaRPr lang="en-US" sz="1800" dirty="0"/>
        </a:p>
      </dgm:t>
    </dgm:pt>
    <dgm:pt modelId="{0DBA5D37-639E-406D-9D53-3B44446E9782}" type="parTrans" cxnId="{E52495A8-E628-407D-84EB-D9DE1CC8910A}">
      <dgm:prSet/>
      <dgm:spPr/>
      <dgm:t>
        <a:bodyPr/>
        <a:lstStyle/>
        <a:p>
          <a:endParaRPr lang="en-US"/>
        </a:p>
      </dgm:t>
    </dgm:pt>
    <dgm:pt modelId="{E359FD0F-401D-4B8F-A8A1-EB1D8286AC08}" type="sibTrans" cxnId="{E52495A8-E628-407D-84EB-D9DE1CC8910A}">
      <dgm:prSet/>
      <dgm:spPr/>
      <dgm:t>
        <a:bodyPr/>
        <a:lstStyle/>
        <a:p>
          <a:endParaRPr lang="en-US"/>
        </a:p>
      </dgm:t>
    </dgm:pt>
    <dgm:pt modelId="{7A45886E-8655-49EA-B1A3-906791211E2B}">
      <dgm:prSet custT="1"/>
      <dgm:spPr/>
      <dgm:t>
        <a:bodyPr/>
        <a:lstStyle/>
        <a:p>
          <a:pPr rtl="0"/>
          <a:r>
            <a:rPr lang="en-US" sz="1400" b="0" dirty="0" smtClean="0"/>
            <a:t>The GOP properly analyzed the unit trip and determined that a failed relay was the cause.  The GOP notified ERCOT and took corrective action to replace the relay</a:t>
          </a:r>
          <a:r>
            <a:rPr lang="en-US" sz="1200" b="0" dirty="0" smtClean="0"/>
            <a:t>.</a:t>
          </a:r>
          <a:endParaRPr lang="en-US" sz="1200" b="0" dirty="0"/>
        </a:p>
      </dgm:t>
    </dgm:pt>
    <dgm:pt modelId="{CB7D246D-A8E6-4795-8242-B17373DA39E6}" type="parTrans" cxnId="{99BBA9BE-8429-4745-B571-B2CE53511F62}">
      <dgm:prSet/>
      <dgm:spPr/>
      <dgm:t>
        <a:bodyPr/>
        <a:lstStyle/>
        <a:p>
          <a:endParaRPr lang="en-US"/>
        </a:p>
      </dgm:t>
    </dgm:pt>
    <dgm:pt modelId="{1E12A8C7-2E46-48E7-BC43-32D9C8A7E90F}" type="sibTrans" cxnId="{99BBA9BE-8429-4745-B571-B2CE53511F62}">
      <dgm:prSet/>
      <dgm:spPr/>
      <dgm:t>
        <a:bodyPr/>
        <a:lstStyle/>
        <a:p>
          <a:endParaRPr lang="en-US"/>
        </a:p>
      </dgm:t>
    </dgm:pt>
    <dgm:pt modelId="{5FEC6421-5555-43E5-BBB8-D6EA727A19E1}">
      <dgm:prSet custT="1"/>
      <dgm:spPr/>
      <dgm:t>
        <a:bodyPr/>
        <a:lstStyle/>
        <a:p>
          <a:pPr rtl="0"/>
          <a:r>
            <a:rPr lang="en-US" sz="1800" dirty="0" smtClean="0"/>
            <a:t>Conclusion</a:t>
          </a:r>
          <a:endParaRPr lang="en-US" sz="1300" dirty="0"/>
        </a:p>
      </dgm:t>
    </dgm:pt>
    <dgm:pt modelId="{9E17804F-101E-48CF-BBAC-342CB8C6CDB7}" type="parTrans" cxnId="{6FB9DA50-D70B-40E4-808B-E9721D6A1004}">
      <dgm:prSet/>
      <dgm:spPr/>
      <dgm:t>
        <a:bodyPr/>
        <a:lstStyle/>
        <a:p>
          <a:endParaRPr lang="en-US"/>
        </a:p>
      </dgm:t>
    </dgm:pt>
    <dgm:pt modelId="{942D8AAB-CE02-4555-87AB-7D2ED4B3F654}" type="sibTrans" cxnId="{6FB9DA50-D70B-40E4-808B-E9721D6A1004}">
      <dgm:prSet/>
      <dgm:spPr/>
      <dgm:t>
        <a:bodyPr/>
        <a:lstStyle/>
        <a:p>
          <a:endParaRPr lang="en-US"/>
        </a:p>
      </dgm:t>
    </dgm:pt>
    <dgm:pt modelId="{D51A5AD6-2CDB-431E-8998-94D00F67B69E}">
      <dgm:prSet custT="1"/>
      <dgm:spPr/>
      <dgm:t>
        <a:bodyPr/>
        <a:lstStyle/>
        <a:p>
          <a:pPr rtl="0"/>
          <a:r>
            <a:rPr lang="en-US" sz="1400" b="0" dirty="0" smtClean="0"/>
            <a:t>No further review is suggested.</a:t>
          </a:r>
          <a:endParaRPr lang="en-US" sz="1400" b="0" dirty="0"/>
        </a:p>
      </dgm:t>
    </dgm:pt>
    <dgm:pt modelId="{A0EBC9FA-A2C9-4234-8E82-C95C40B852CF}" type="parTrans" cxnId="{F8C60DD5-D31F-467C-9F15-9933411E3D06}">
      <dgm:prSet/>
      <dgm:spPr/>
      <dgm:t>
        <a:bodyPr/>
        <a:lstStyle/>
        <a:p>
          <a:endParaRPr lang="en-US"/>
        </a:p>
      </dgm:t>
    </dgm:pt>
    <dgm:pt modelId="{0D52976A-C1E6-45AC-A6BA-0F9085880FDC}" type="sibTrans" cxnId="{F8C60DD5-D31F-467C-9F15-9933411E3D06}">
      <dgm:prSet/>
      <dgm:spPr/>
      <dgm:t>
        <a:bodyPr/>
        <a:lstStyle/>
        <a:p>
          <a:endParaRPr lang="en-US"/>
        </a:p>
      </dgm:t>
    </dgm:pt>
    <dgm:pt modelId="{65881080-9B30-4FE4-8090-37E592A77A05}">
      <dgm:prSet custT="1"/>
      <dgm:spPr/>
      <dgm:t>
        <a:bodyPr/>
        <a:lstStyle/>
        <a:p>
          <a:pPr rtl="0"/>
          <a:r>
            <a:rPr lang="en-US" sz="1400" b="0" dirty="0" smtClean="0"/>
            <a:t>GOP notified ERCOT of the unit trip @ 15:04.</a:t>
          </a:r>
          <a:endParaRPr lang="en-US" sz="1400" b="0" dirty="0"/>
        </a:p>
      </dgm:t>
    </dgm:pt>
    <dgm:pt modelId="{9A92AAF6-2A4E-4454-8187-2585D9B86ED9}" type="parTrans" cxnId="{C953ACF6-18A8-4FA8-89B2-51165BA9CD7C}">
      <dgm:prSet/>
      <dgm:spPr/>
      <dgm:t>
        <a:bodyPr/>
        <a:lstStyle/>
        <a:p>
          <a:endParaRPr lang="en-US"/>
        </a:p>
      </dgm:t>
    </dgm:pt>
    <dgm:pt modelId="{153265FB-556B-4255-AD2C-84AAE9B2543A}" type="sibTrans" cxnId="{C953ACF6-18A8-4FA8-89B2-51165BA9CD7C}">
      <dgm:prSet/>
      <dgm:spPr/>
      <dgm:t>
        <a:bodyPr/>
        <a:lstStyle/>
        <a:p>
          <a:endParaRPr lang="en-US"/>
        </a:p>
      </dgm:t>
    </dgm:pt>
    <dgm:pt modelId="{9B2F92D6-3912-4118-AC05-BD87924E040B}">
      <dgm:prSet custT="1"/>
      <dgm:spPr/>
      <dgm:t>
        <a:bodyPr/>
        <a:lstStyle/>
        <a:p>
          <a:pPr rtl="0"/>
          <a:r>
            <a:rPr lang="en-US" sz="1400" b="0" dirty="0" smtClean="0"/>
            <a:t>GOP notified ERCOT of relay misoperation @ 16:24.  </a:t>
          </a:r>
          <a:endParaRPr lang="en-US" sz="1400" b="0" dirty="0"/>
        </a:p>
      </dgm:t>
    </dgm:pt>
    <dgm:pt modelId="{1A3A71B0-E4AC-4B2A-B450-D8A2E05AC9BF}" type="parTrans" cxnId="{FB8AAF77-0ECB-44CF-B21E-A46AF04B28C8}">
      <dgm:prSet/>
      <dgm:spPr/>
      <dgm:t>
        <a:bodyPr/>
        <a:lstStyle/>
        <a:p>
          <a:endParaRPr lang="en-US"/>
        </a:p>
      </dgm:t>
    </dgm:pt>
    <dgm:pt modelId="{AE9D4802-F4FD-4B59-88A8-B26F442C554A}" type="sibTrans" cxnId="{FB8AAF77-0ECB-44CF-B21E-A46AF04B28C8}">
      <dgm:prSet/>
      <dgm:spPr/>
      <dgm:t>
        <a:bodyPr/>
        <a:lstStyle/>
        <a:p>
          <a:endParaRPr lang="en-US"/>
        </a:p>
      </dgm:t>
    </dgm:pt>
    <dgm:pt modelId="{7DBD5801-60D4-4F79-8C06-648E5BF0403B}">
      <dgm:prSet custT="1"/>
      <dgm:spPr/>
      <dgm:t>
        <a:bodyPr/>
        <a:lstStyle/>
        <a:p>
          <a:pPr rtl="0"/>
          <a:r>
            <a:rPr lang="en-US" sz="1400" b="0" dirty="0" smtClean="0"/>
            <a:t>Per the GOP, a replacement relay was installed and calibrated two days later.</a:t>
          </a:r>
          <a:endParaRPr lang="en-US" sz="1400" b="0" dirty="0"/>
        </a:p>
      </dgm:t>
    </dgm:pt>
    <dgm:pt modelId="{7C70502C-D3F7-4417-875C-8724687EC91E}" type="parTrans" cxnId="{C0878A9C-F7AC-4D5E-8DDC-98B657E4A572}">
      <dgm:prSet/>
      <dgm:spPr/>
      <dgm:t>
        <a:bodyPr/>
        <a:lstStyle/>
        <a:p>
          <a:endParaRPr lang="en-US"/>
        </a:p>
      </dgm:t>
    </dgm:pt>
    <dgm:pt modelId="{0D6C9BE7-3988-4F71-91E4-ED28F3698E8D}" type="sibTrans" cxnId="{C0878A9C-F7AC-4D5E-8DDC-98B657E4A572}">
      <dgm:prSet/>
      <dgm:spPr/>
      <dgm:t>
        <a:bodyPr/>
        <a:lstStyle/>
        <a:p>
          <a:endParaRPr lang="en-US"/>
        </a:p>
      </dgm:t>
    </dgm:pt>
    <dgm:pt modelId="{7A8AE23B-BE1E-484C-8FB8-1DA3A1C774AE}" type="pres">
      <dgm:prSet presAssocID="{3ACFAE4F-507F-4BF8-B335-946152C4CBB3}" presName="Name0" presStyleCnt="0">
        <dgm:presLayoutVars>
          <dgm:dir/>
          <dgm:animLvl val="lvl"/>
          <dgm:resizeHandles val="exact"/>
        </dgm:presLayoutVars>
      </dgm:prSet>
      <dgm:spPr/>
      <dgm:t>
        <a:bodyPr/>
        <a:lstStyle/>
        <a:p>
          <a:endParaRPr lang="en-US"/>
        </a:p>
      </dgm:t>
    </dgm:pt>
    <dgm:pt modelId="{21722216-0502-4830-92BE-3A51CEA00699}" type="pres">
      <dgm:prSet presAssocID="{2574B593-6D17-404A-BA23-6FE72AF96AD8}" presName="composite" presStyleCnt="0"/>
      <dgm:spPr/>
    </dgm:pt>
    <dgm:pt modelId="{1DA80A24-88D9-4BF9-A55B-A7985C8B1172}" type="pres">
      <dgm:prSet presAssocID="{2574B593-6D17-404A-BA23-6FE72AF96AD8}" presName="parTx" presStyleLbl="alignNode1" presStyleIdx="0" presStyleCnt="4">
        <dgm:presLayoutVars>
          <dgm:chMax val="0"/>
          <dgm:chPref val="0"/>
          <dgm:bulletEnabled val="1"/>
        </dgm:presLayoutVars>
      </dgm:prSet>
      <dgm:spPr/>
      <dgm:t>
        <a:bodyPr/>
        <a:lstStyle/>
        <a:p>
          <a:endParaRPr lang="en-US"/>
        </a:p>
      </dgm:t>
    </dgm:pt>
    <dgm:pt modelId="{8A09DD93-19E8-43A9-941C-74C1D1849506}" type="pres">
      <dgm:prSet presAssocID="{2574B593-6D17-404A-BA23-6FE72AF96AD8}" presName="desTx" presStyleLbl="alignAccFollowNode1" presStyleIdx="0" presStyleCnt="4">
        <dgm:presLayoutVars>
          <dgm:bulletEnabled val="1"/>
        </dgm:presLayoutVars>
      </dgm:prSet>
      <dgm:spPr/>
      <dgm:t>
        <a:bodyPr/>
        <a:lstStyle/>
        <a:p>
          <a:endParaRPr lang="en-US"/>
        </a:p>
      </dgm:t>
    </dgm:pt>
    <dgm:pt modelId="{2C816BE1-0717-44BF-A83A-34E71A0AFC2A}" type="pres">
      <dgm:prSet presAssocID="{D10CFC30-00AC-46E0-B8F1-FCE1E481E44B}" presName="space" presStyleCnt="0"/>
      <dgm:spPr/>
    </dgm:pt>
    <dgm:pt modelId="{3FF58B39-779D-4D9B-8359-C88C3C8AF3C4}" type="pres">
      <dgm:prSet presAssocID="{D15BE37F-9F94-4DA6-AC37-625F507BDA79}" presName="composite" presStyleCnt="0"/>
      <dgm:spPr/>
    </dgm:pt>
    <dgm:pt modelId="{10E2E3ED-A5AB-4706-8C27-C4658F9A972E}" type="pres">
      <dgm:prSet presAssocID="{D15BE37F-9F94-4DA6-AC37-625F507BDA79}" presName="parTx" presStyleLbl="alignNode1" presStyleIdx="1" presStyleCnt="4" custScaleX="119340">
        <dgm:presLayoutVars>
          <dgm:chMax val="0"/>
          <dgm:chPref val="0"/>
          <dgm:bulletEnabled val="1"/>
        </dgm:presLayoutVars>
      </dgm:prSet>
      <dgm:spPr/>
      <dgm:t>
        <a:bodyPr/>
        <a:lstStyle/>
        <a:p>
          <a:endParaRPr lang="en-US"/>
        </a:p>
      </dgm:t>
    </dgm:pt>
    <dgm:pt modelId="{BE2470E6-382C-4981-8676-D6F7C6C0226A}" type="pres">
      <dgm:prSet presAssocID="{D15BE37F-9F94-4DA6-AC37-625F507BDA79}" presName="desTx" presStyleLbl="alignAccFollowNode1" presStyleIdx="1" presStyleCnt="4" custScaleX="119340">
        <dgm:presLayoutVars>
          <dgm:bulletEnabled val="1"/>
        </dgm:presLayoutVars>
      </dgm:prSet>
      <dgm:spPr/>
      <dgm:t>
        <a:bodyPr/>
        <a:lstStyle/>
        <a:p>
          <a:endParaRPr lang="en-US"/>
        </a:p>
      </dgm:t>
    </dgm:pt>
    <dgm:pt modelId="{1B585F12-6DC9-4944-9771-9C4D3F9672E6}" type="pres">
      <dgm:prSet presAssocID="{7A6231A8-8E2F-4CA5-9069-C12E3F12634E}" presName="space" presStyleCnt="0"/>
      <dgm:spPr/>
    </dgm:pt>
    <dgm:pt modelId="{576CFAB5-DC9E-42A7-89DD-D491D90D2DF0}" type="pres">
      <dgm:prSet presAssocID="{7A4940E8-BDEF-4AA1-AC03-7E0BB0227517}" presName="composite" presStyleCnt="0"/>
      <dgm:spPr/>
    </dgm:pt>
    <dgm:pt modelId="{928ADD67-49A4-41EC-96D4-05C8CD609182}" type="pres">
      <dgm:prSet presAssocID="{7A4940E8-BDEF-4AA1-AC03-7E0BB0227517}" presName="parTx" presStyleLbl="alignNode1" presStyleIdx="2" presStyleCnt="4">
        <dgm:presLayoutVars>
          <dgm:chMax val="0"/>
          <dgm:chPref val="0"/>
          <dgm:bulletEnabled val="1"/>
        </dgm:presLayoutVars>
      </dgm:prSet>
      <dgm:spPr/>
      <dgm:t>
        <a:bodyPr/>
        <a:lstStyle/>
        <a:p>
          <a:endParaRPr lang="en-US"/>
        </a:p>
      </dgm:t>
    </dgm:pt>
    <dgm:pt modelId="{76785844-8246-4B1C-A05E-FC18F6853A75}" type="pres">
      <dgm:prSet presAssocID="{7A4940E8-BDEF-4AA1-AC03-7E0BB0227517}" presName="desTx" presStyleLbl="alignAccFollowNode1" presStyleIdx="2" presStyleCnt="4">
        <dgm:presLayoutVars>
          <dgm:bulletEnabled val="1"/>
        </dgm:presLayoutVars>
      </dgm:prSet>
      <dgm:spPr/>
      <dgm:t>
        <a:bodyPr/>
        <a:lstStyle/>
        <a:p>
          <a:endParaRPr lang="en-US"/>
        </a:p>
      </dgm:t>
    </dgm:pt>
    <dgm:pt modelId="{D7B8F643-22BB-44BB-BCE3-6910CFA675A0}" type="pres">
      <dgm:prSet presAssocID="{E359FD0F-401D-4B8F-A8A1-EB1D8286AC08}" presName="space" presStyleCnt="0"/>
      <dgm:spPr/>
    </dgm:pt>
    <dgm:pt modelId="{BF892C61-E433-4933-BD30-6458E0C6F892}" type="pres">
      <dgm:prSet presAssocID="{5FEC6421-5555-43E5-BBB8-D6EA727A19E1}" presName="composite" presStyleCnt="0"/>
      <dgm:spPr/>
    </dgm:pt>
    <dgm:pt modelId="{47023B98-99B5-49AD-9406-06F2A525D774}" type="pres">
      <dgm:prSet presAssocID="{5FEC6421-5555-43E5-BBB8-D6EA727A19E1}" presName="parTx" presStyleLbl="alignNode1" presStyleIdx="3" presStyleCnt="4">
        <dgm:presLayoutVars>
          <dgm:chMax val="0"/>
          <dgm:chPref val="0"/>
          <dgm:bulletEnabled val="1"/>
        </dgm:presLayoutVars>
      </dgm:prSet>
      <dgm:spPr/>
      <dgm:t>
        <a:bodyPr/>
        <a:lstStyle/>
        <a:p>
          <a:endParaRPr lang="en-US"/>
        </a:p>
      </dgm:t>
    </dgm:pt>
    <dgm:pt modelId="{08B49138-5D55-4575-99D7-FC0FD9CE577C}" type="pres">
      <dgm:prSet presAssocID="{5FEC6421-5555-43E5-BBB8-D6EA727A19E1}" presName="desTx" presStyleLbl="alignAccFollowNode1" presStyleIdx="3" presStyleCnt="4">
        <dgm:presLayoutVars>
          <dgm:bulletEnabled val="1"/>
        </dgm:presLayoutVars>
      </dgm:prSet>
      <dgm:spPr/>
      <dgm:t>
        <a:bodyPr/>
        <a:lstStyle/>
        <a:p>
          <a:endParaRPr lang="en-US"/>
        </a:p>
      </dgm:t>
    </dgm:pt>
  </dgm:ptLst>
  <dgm:cxnLst>
    <dgm:cxn modelId="{934C9F73-25C2-4312-83A6-40999CECC18B}" srcId="{2574B593-6D17-404A-BA23-6FE72AF96AD8}" destId="{1CA33C42-1E91-4AFE-A6F1-F242EF1730BD}" srcOrd="0" destOrd="0" parTransId="{4B59146B-C80F-4FD6-87A9-EE240AEBF870}" sibTransId="{CA77759D-35D0-4BE4-B29C-127C17E7126A}"/>
    <dgm:cxn modelId="{792D1289-2E62-478E-B389-2CED88431CF8}" type="presOf" srcId="{7A45886E-8655-49EA-B1A3-906791211E2B}" destId="{76785844-8246-4B1C-A05E-FC18F6853A75}" srcOrd="0" destOrd="0" presId="urn:microsoft.com/office/officeart/2005/8/layout/hList1"/>
    <dgm:cxn modelId="{C953ACF6-18A8-4FA8-89B2-51165BA9CD7C}" srcId="{2574B593-6D17-404A-BA23-6FE72AF96AD8}" destId="{65881080-9B30-4FE4-8090-37E592A77A05}" srcOrd="1" destOrd="0" parTransId="{9A92AAF6-2A4E-4454-8187-2585D9B86ED9}" sibTransId="{153265FB-556B-4255-AD2C-84AAE9B2543A}"/>
    <dgm:cxn modelId="{C0878A9C-F7AC-4D5E-8DDC-98B657E4A572}" srcId="{2574B593-6D17-404A-BA23-6FE72AF96AD8}" destId="{7DBD5801-60D4-4F79-8C06-648E5BF0403B}" srcOrd="3" destOrd="0" parTransId="{7C70502C-D3F7-4417-875C-8724687EC91E}" sibTransId="{0D6C9BE7-3988-4F71-91E4-ED28F3698E8D}"/>
    <dgm:cxn modelId="{60C9AF3A-339A-4894-B842-104E8D75B7E3}" type="presOf" srcId="{2574B593-6D17-404A-BA23-6FE72AF96AD8}" destId="{1DA80A24-88D9-4BF9-A55B-A7985C8B1172}" srcOrd="0" destOrd="0" presId="urn:microsoft.com/office/officeart/2005/8/layout/hList1"/>
    <dgm:cxn modelId="{FCB4D280-255A-47BF-94F2-840F5E9198CF}" type="presOf" srcId="{65881080-9B30-4FE4-8090-37E592A77A05}" destId="{8A09DD93-19E8-43A9-941C-74C1D1849506}" srcOrd="0" destOrd="1" presId="urn:microsoft.com/office/officeart/2005/8/layout/hList1"/>
    <dgm:cxn modelId="{38EB154A-7F01-4B0F-BE4C-CA6E2D707E4A}" type="presOf" srcId="{C559CF12-1F43-405B-BE11-0C9475A0B40F}" destId="{BE2470E6-382C-4981-8676-D6F7C6C0226A}" srcOrd="0" destOrd="1" presId="urn:microsoft.com/office/officeart/2005/8/layout/hList1"/>
    <dgm:cxn modelId="{6FB9DA50-D70B-40E4-808B-E9721D6A1004}" srcId="{3ACFAE4F-507F-4BF8-B335-946152C4CBB3}" destId="{5FEC6421-5555-43E5-BBB8-D6EA727A19E1}" srcOrd="3" destOrd="0" parTransId="{9E17804F-101E-48CF-BBAC-342CB8C6CDB7}" sibTransId="{942D8AAB-CE02-4555-87AB-7D2ED4B3F654}"/>
    <dgm:cxn modelId="{E714F7D9-2103-4D6B-AF5C-58D7A2AA3011}" type="presOf" srcId="{8BED4A76-F2E4-4B57-84F5-5201B3DB6F9C}" destId="{BE2470E6-382C-4981-8676-D6F7C6C0226A}" srcOrd="0" destOrd="0" presId="urn:microsoft.com/office/officeart/2005/8/layout/hList1"/>
    <dgm:cxn modelId="{99BBA9BE-8429-4745-B571-B2CE53511F62}" srcId="{7A4940E8-BDEF-4AA1-AC03-7E0BB0227517}" destId="{7A45886E-8655-49EA-B1A3-906791211E2B}" srcOrd="0" destOrd="0" parTransId="{CB7D246D-A8E6-4795-8242-B17373DA39E6}" sibTransId="{1E12A8C7-2E46-48E7-BC43-32D9C8A7E90F}"/>
    <dgm:cxn modelId="{63AF034D-89A1-48DE-8604-1998E76A90A4}" type="presOf" srcId="{D51A5AD6-2CDB-431E-8998-94D00F67B69E}" destId="{08B49138-5D55-4575-99D7-FC0FD9CE577C}" srcOrd="0" destOrd="0" presId="urn:microsoft.com/office/officeart/2005/8/layout/hList1"/>
    <dgm:cxn modelId="{479C1911-9043-4961-93EE-7D20A7421DDC}" type="presOf" srcId="{D15BE37F-9F94-4DA6-AC37-625F507BDA79}" destId="{10E2E3ED-A5AB-4706-8C27-C4658F9A972E}" srcOrd="0" destOrd="0" presId="urn:microsoft.com/office/officeart/2005/8/layout/hList1"/>
    <dgm:cxn modelId="{B69E3BC0-B9FE-417F-BF65-5079E951F9E3}" type="presOf" srcId="{5FEC6421-5555-43E5-BBB8-D6EA727A19E1}" destId="{47023B98-99B5-49AD-9406-06F2A525D774}" srcOrd="0" destOrd="0" presId="urn:microsoft.com/office/officeart/2005/8/layout/hList1"/>
    <dgm:cxn modelId="{9E5B2D70-0502-4304-9E2E-FC49698183CB}" type="presOf" srcId="{7DBD5801-60D4-4F79-8C06-648E5BF0403B}" destId="{8A09DD93-19E8-43A9-941C-74C1D1849506}" srcOrd="0" destOrd="3" presId="urn:microsoft.com/office/officeart/2005/8/layout/hList1"/>
    <dgm:cxn modelId="{2C15A644-5A1A-4A0A-A1FC-1DDB88E1956D}" srcId="{3ACFAE4F-507F-4BF8-B335-946152C4CBB3}" destId="{D15BE37F-9F94-4DA6-AC37-625F507BDA79}" srcOrd="1" destOrd="0" parTransId="{77EBC833-D3EC-49A3-86DA-62DD976BC8C0}" sibTransId="{7A6231A8-8E2F-4CA5-9069-C12E3F12634E}"/>
    <dgm:cxn modelId="{80B3DE5B-C3FD-4FA4-9A99-B1A7E6C3B6D0}" type="presOf" srcId="{7A4940E8-BDEF-4AA1-AC03-7E0BB0227517}" destId="{928ADD67-49A4-41EC-96D4-05C8CD609182}" srcOrd="0" destOrd="0" presId="urn:microsoft.com/office/officeart/2005/8/layout/hList1"/>
    <dgm:cxn modelId="{F8C60DD5-D31F-467C-9F15-9933411E3D06}" srcId="{5FEC6421-5555-43E5-BBB8-D6EA727A19E1}" destId="{D51A5AD6-2CDB-431E-8998-94D00F67B69E}" srcOrd="0" destOrd="0" parTransId="{A0EBC9FA-A2C9-4234-8E82-C95C40B852CF}" sibTransId="{0D52976A-C1E6-45AC-A6BA-0F9085880FDC}"/>
    <dgm:cxn modelId="{9B0B2B6C-0280-42DC-89B8-D42AE5AC1E7A}" type="presOf" srcId="{9B2F92D6-3912-4118-AC05-BD87924E040B}" destId="{8A09DD93-19E8-43A9-941C-74C1D1849506}" srcOrd="0" destOrd="2" presId="urn:microsoft.com/office/officeart/2005/8/layout/hList1"/>
    <dgm:cxn modelId="{E52495A8-E628-407D-84EB-D9DE1CC8910A}" srcId="{3ACFAE4F-507F-4BF8-B335-946152C4CBB3}" destId="{7A4940E8-BDEF-4AA1-AC03-7E0BB0227517}" srcOrd="2" destOrd="0" parTransId="{0DBA5D37-639E-406D-9D53-3B44446E9782}" sibTransId="{E359FD0F-401D-4B8F-A8A1-EB1D8286AC08}"/>
    <dgm:cxn modelId="{EB82A6DA-ABCC-435B-A164-038BDAF38E7C}" type="presOf" srcId="{3ACFAE4F-507F-4BF8-B335-946152C4CBB3}" destId="{7A8AE23B-BE1E-484C-8FB8-1DA3A1C774AE}" srcOrd="0" destOrd="0" presId="urn:microsoft.com/office/officeart/2005/8/layout/hList1"/>
    <dgm:cxn modelId="{FB8AAF77-0ECB-44CF-B21E-A46AF04B28C8}" srcId="{2574B593-6D17-404A-BA23-6FE72AF96AD8}" destId="{9B2F92D6-3912-4118-AC05-BD87924E040B}" srcOrd="2" destOrd="0" parTransId="{1A3A71B0-E4AC-4B2A-B450-D8A2E05AC9BF}" sibTransId="{AE9D4802-F4FD-4B59-88A8-B26F442C554A}"/>
    <dgm:cxn modelId="{8685DDC7-E616-453A-BE51-8ED1782EF42E}" srcId="{D15BE37F-9F94-4DA6-AC37-625F507BDA79}" destId="{8BED4A76-F2E4-4B57-84F5-5201B3DB6F9C}" srcOrd="0" destOrd="0" parTransId="{B647B6CD-8AD9-4B8E-A8D0-366E3201C9CB}" sibTransId="{9090A4B1-F8E0-4F75-A74A-7E62F1838650}"/>
    <dgm:cxn modelId="{7990D4A3-03A8-4197-920F-25BBA9FF8046}" srcId="{D15BE37F-9F94-4DA6-AC37-625F507BDA79}" destId="{C559CF12-1F43-405B-BE11-0C9475A0B40F}" srcOrd="1" destOrd="0" parTransId="{CDABB9EF-E974-4D97-A414-1C8453AD2B26}" sibTransId="{C65B8947-FB47-42C9-A391-F51A67B7DDFE}"/>
    <dgm:cxn modelId="{D1B0D63B-3DA4-40F9-8DBB-16C1BA978F91}" srcId="{3ACFAE4F-507F-4BF8-B335-946152C4CBB3}" destId="{2574B593-6D17-404A-BA23-6FE72AF96AD8}" srcOrd="0" destOrd="0" parTransId="{64A2A0DB-FEEC-42CD-B453-9F31B5DA088E}" sibTransId="{D10CFC30-00AC-46E0-B8F1-FCE1E481E44B}"/>
    <dgm:cxn modelId="{2D41E4FE-D3DA-4F72-8AF3-80236E4473D6}" type="presOf" srcId="{1CA33C42-1E91-4AFE-A6F1-F242EF1730BD}" destId="{8A09DD93-19E8-43A9-941C-74C1D1849506}" srcOrd="0" destOrd="0" presId="urn:microsoft.com/office/officeart/2005/8/layout/hList1"/>
    <dgm:cxn modelId="{49BE44D6-5DE9-461D-85C3-62490700F961}" type="presParOf" srcId="{7A8AE23B-BE1E-484C-8FB8-1DA3A1C774AE}" destId="{21722216-0502-4830-92BE-3A51CEA00699}" srcOrd="0" destOrd="0" presId="urn:microsoft.com/office/officeart/2005/8/layout/hList1"/>
    <dgm:cxn modelId="{BA8B0DE9-4CAF-4D39-AA10-2893BE7094F0}" type="presParOf" srcId="{21722216-0502-4830-92BE-3A51CEA00699}" destId="{1DA80A24-88D9-4BF9-A55B-A7985C8B1172}" srcOrd="0" destOrd="0" presId="urn:microsoft.com/office/officeart/2005/8/layout/hList1"/>
    <dgm:cxn modelId="{31C6512A-48BB-4D34-BB2F-C1B2039D3D1D}" type="presParOf" srcId="{21722216-0502-4830-92BE-3A51CEA00699}" destId="{8A09DD93-19E8-43A9-941C-74C1D1849506}" srcOrd="1" destOrd="0" presId="urn:microsoft.com/office/officeart/2005/8/layout/hList1"/>
    <dgm:cxn modelId="{C65F2711-7C88-43F0-8D27-8D1DC19B5388}" type="presParOf" srcId="{7A8AE23B-BE1E-484C-8FB8-1DA3A1C774AE}" destId="{2C816BE1-0717-44BF-A83A-34E71A0AFC2A}" srcOrd="1" destOrd="0" presId="urn:microsoft.com/office/officeart/2005/8/layout/hList1"/>
    <dgm:cxn modelId="{27F0FA54-F2AA-4646-B8EC-3F903230F092}" type="presParOf" srcId="{7A8AE23B-BE1E-484C-8FB8-1DA3A1C774AE}" destId="{3FF58B39-779D-4D9B-8359-C88C3C8AF3C4}" srcOrd="2" destOrd="0" presId="urn:microsoft.com/office/officeart/2005/8/layout/hList1"/>
    <dgm:cxn modelId="{95561721-936E-497D-B571-C0AA5C77B50C}" type="presParOf" srcId="{3FF58B39-779D-4D9B-8359-C88C3C8AF3C4}" destId="{10E2E3ED-A5AB-4706-8C27-C4658F9A972E}" srcOrd="0" destOrd="0" presId="urn:microsoft.com/office/officeart/2005/8/layout/hList1"/>
    <dgm:cxn modelId="{87450625-B996-4A34-B471-FDA15516F5FB}" type="presParOf" srcId="{3FF58B39-779D-4D9B-8359-C88C3C8AF3C4}" destId="{BE2470E6-382C-4981-8676-D6F7C6C0226A}" srcOrd="1" destOrd="0" presId="urn:microsoft.com/office/officeart/2005/8/layout/hList1"/>
    <dgm:cxn modelId="{B9E05D18-1BAC-4274-9073-7D6BF86F6B51}" type="presParOf" srcId="{7A8AE23B-BE1E-484C-8FB8-1DA3A1C774AE}" destId="{1B585F12-6DC9-4944-9771-9C4D3F9672E6}" srcOrd="3" destOrd="0" presId="urn:microsoft.com/office/officeart/2005/8/layout/hList1"/>
    <dgm:cxn modelId="{7BE37F31-2DC2-47EF-9691-726680D09F8C}" type="presParOf" srcId="{7A8AE23B-BE1E-484C-8FB8-1DA3A1C774AE}" destId="{576CFAB5-DC9E-42A7-89DD-D491D90D2DF0}" srcOrd="4" destOrd="0" presId="urn:microsoft.com/office/officeart/2005/8/layout/hList1"/>
    <dgm:cxn modelId="{B339AFED-08CB-4361-BD68-D12234C15846}" type="presParOf" srcId="{576CFAB5-DC9E-42A7-89DD-D491D90D2DF0}" destId="{928ADD67-49A4-41EC-96D4-05C8CD609182}" srcOrd="0" destOrd="0" presId="urn:microsoft.com/office/officeart/2005/8/layout/hList1"/>
    <dgm:cxn modelId="{377B0088-832E-4AA0-A59F-6C91840524E4}" type="presParOf" srcId="{576CFAB5-DC9E-42A7-89DD-D491D90D2DF0}" destId="{76785844-8246-4B1C-A05E-FC18F6853A75}" srcOrd="1" destOrd="0" presId="urn:microsoft.com/office/officeart/2005/8/layout/hList1"/>
    <dgm:cxn modelId="{3B0D436C-A7CF-454C-AE71-0BDAA50BA1C0}" type="presParOf" srcId="{7A8AE23B-BE1E-484C-8FB8-1DA3A1C774AE}" destId="{D7B8F643-22BB-44BB-BCE3-6910CFA675A0}" srcOrd="5" destOrd="0" presId="urn:microsoft.com/office/officeart/2005/8/layout/hList1"/>
    <dgm:cxn modelId="{63870023-96C8-4B07-90D1-F26CB54EEB20}" type="presParOf" srcId="{7A8AE23B-BE1E-484C-8FB8-1DA3A1C774AE}" destId="{BF892C61-E433-4933-BD30-6458E0C6F892}" srcOrd="6" destOrd="0" presId="urn:microsoft.com/office/officeart/2005/8/layout/hList1"/>
    <dgm:cxn modelId="{6C7572A5-BB71-46B6-AF02-ED313246D816}" type="presParOf" srcId="{BF892C61-E433-4933-BD30-6458E0C6F892}" destId="{47023B98-99B5-49AD-9406-06F2A525D774}" srcOrd="0" destOrd="0" presId="urn:microsoft.com/office/officeart/2005/8/layout/hList1"/>
    <dgm:cxn modelId="{71D50B34-A563-4109-B0C2-961A549346E4}" type="presParOf" srcId="{BF892C61-E433-4933-BD30-6458E0C6F892}" destId="{08B49138-5D55-4575-99D7-FC0FD9CE577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A80A24-88D9-4BF9-A55B-A7985C8B1172}">
      <dsp:nvSpPr>
        <dsp:cNvPr id="0" name=""/>
        <dsp:cNvSpPr/>
      </dsp:nvSpPr>
      <dsp:spPr>
        <a:xfrm>
          <a:off x="3769" y="597046"/>
          <a:ext cx="1708555" cy="68342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en-US" sz="1800" kern="1200" dirty="0" smtClean="0"/>
            <a:t>Issue</a:t>
          </a:r>
          <a:endParaRPr lang="en-US" sz="1800" kern="1200" dirty="0"/>
        </a:p>
      </dsp:txBody>
      <dsp:txXfrm>
        <a:off x="3769" y="597046"/>
        <a:ext cx="1708555" cy="683422"/>
      </dsp:txXfrm>
    </dsp:sp>
    <dsp:sp modelId="{8A09DD93-19E8-43A9-941C-74C1D1849506}">
      <dsp:nvSpPr>
        <dsp:cNvPr id="0" name=""/>
        <dsp:cNvSpPr/>
      </dsp:nvSpPr>
      <dsp:spPr>
        <a:xfrm>
          <a:off x="3769" y="1280468"/>
          <a:ext cx="1708555" cy="330408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rtl="0">
            <a:lnSpc>
              <a:spcPct val="90000"/>
            </a:lnSpc>
            <a:spcBef>
              <a:spcPct val="0"/>
            </a:spcBef>
            <a:spcAft>
              <a:spcPct val="15000"/>
            </a:spcAft>
            <a:buChar char="••"/>
          </a:pPr>
          <a:r>
            <a:rPr lang="en-US" sz="1400" b="0" kern="1200" dirty="0" smtClean="0"/>
            <a:t>Generator X tripped due to failed 46 relay @ 15:01.  </a:t>
          </a:r>
          <a:endParaRPr lang="en-US" sz="1400" b="0" kern="1200" dirty="0"/>
        </a:p>
        <a:p>
          <a:pPr marL="114300" lvl="1" indent="-114300" algn="l" defTabSz="622300" rtl="0">
            <a:lnSpc>
              <a:spcPct val="90000"/>
            </a:lnSpc>
            <a:spcBef>
              <a:spcPct val="0"/>
            </a:spcBef>
            <a:spcAft>
              <a:spcPct val="15000"/>
            </a:spcAft>
            <a:buChar char="••"/>
          </a:pPr>
          <a:r>
            <a:rPr lang="en-US" sz="1400" b="0" kern="1200" dirty="0" smtClean="0"/>
            <a:t>GOP notified ERCOT of the unit trip @ 15:04.</a:t>
          </a:r>
          <a:endParaRPr lang="en-US" sz="1400" b="0" kern="1200" dirty="0"/>
        </a:p>
        <a:p>
          <a:pPr marL="114300" lvl="1" indent="-114300" algn="l" defTabSz="622300" rtl="0">
            <a:lnSpc>
              <a:spcPct val="90000"/>
            </a:lnSpc>
            <a:spcBef>
              <a:spcPct val="0"/>
            </a:spcBef>
            <a:spcAft>
              <a:spcPct val="15000"/>
            </a:spcAft>
            <a:buChar char="••"/>
          </a:pPr>
          <a:r>
            <a:rPr lang="en-US" sz="1400" b="0" kern="1200" dirty="0" smtClean="0"/>
            <a:t>GOP notified ERCOT of relay misoperation @ 16:24.  </a:t>
          </a:r>
          <a:endParaRPr lang="en-US" sz="1400" b="0" kern="1200" dirty="0"/>
        </a:p>
        <a:p>
          <a:pPr marL="114300" lvl="1" indent="-114300" algn="l" defTabSz="622300" rtl="0">
            <a:lnSpc>
              <a:spcPct val="90000"/>
            </a:lnSpc>
            <a:spcBef>
              <a:spcPct val="0"/>
            </a:spcBef>
            <a:spcAft>
              <a:spcPct val="15000"/>
            </a:spcAft>
            <a:buChar char="••"/>
          </a:pPr>
          <a:r>
            <a:rPr lang="en-US" sz="1400" b="0" kern="1200" dirty="0" smtClean="0"/>
            <a:t>Per the GOP, a replacement relay was installed and calibrated two days later.</a:t>
          </a:r>
          <a:endParaRPr lang="en-US" sz="1400" b="0" kern="1200" dirty="0"/>
        </a:p>
      </dsp:txBody>
      <dsp:txXfrm>
        <a:off x="3769" y="1280468"/>
        <a:ext cx="1708555" cy="3304085"/>
      </dsp:txXfrm>
    </dsp:sp>
    <dsp:sp modelId="{10E2E3ED-A5AB-4706-8C27-C4658F9A972E}">
      <dsp:nvSpPr>
        <dsp:cNvPr id="0" name=""/>
        <dsp:cNvSpPr/>
      </dsp:nvSpPr>
      <dsp:spPr>
        <a:xfrm>
          <a:off x="1951522" y="597046"/>
          <a:ext cx="2038989" cy="68342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en-US" sz="1800" kern="1200" dirty="0" smtClean="0"/>
            <a:t>Rule</a:t>
          </a:r>
          <a:endParaRPr lang="en-US" sz="1300" kern="1200" dirty="0"/>
        </a:p>
      </dsp:txBody>
      <dsp:txXfrm>
        <a:off x="1951522" y="597046"/>
        <a:ext cx="2038989" cy="683422"/>
      </dsp:txXfrm>
    </dsp:sp>
    <dsp:sp modelId="{BE2470E6-382C-4981-8676-D6F7C6C0226A}">
      <dsp:nvSpPr>
        <dsp:cNvPr id="0" name=""/>
        <dsp:cNvSpPr/>
      </dsp:nvSpPr>
      <dsp:spPr>
        <a:xfrm>
          <a:off x="1951522" y="1280468"/>
          <a:ext cx="2038989" cy="330408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rtl="0">
            <a:lnSpc>
              <a:spcPct val="90000"/>
            </a:lnSpc>
            <a:spcBef>
              <a:spcPct val="0"/>
            </a:spcBef>
            <a:spcAft>
              <a:spcPct val="15000"/>
            </a:spcAft>
            <a:buChar char="••"/>
          </a:pPr>
          <a:r>
            <a:rPr lang="en-US" sz="1400" b="0" kern="1200" dirty="0" smtClean="0"/>
            <a:t>PRC-001-1.1 R2 Each GOP and TOP shall notify reliability entities of relay or equipment failures as follows:</a:t>
          </a:r>
          <a:endParaRPr lang="en-US" sz="1400" b="0" kern="1200" dirty="0"/>
        </a:p>
        <a:p>
          <a:pPr marL="114300" lvl="1" indent="-114300" algn="l" defTabSz="622300" rtl="0">
            <a:lnSpc>
              <a:spcPct val="90000"/>
            </a:lnSpc>
            <a:spcBef>
              <a:spcPct val="0"/>
            </a:spcBef>
            <a:spcAft>
              <a:spcPct val="15000"/>
            </a:spcAft>
            <a:buChar char="••"/>
          </a:pPr>
          <a:r>
            <a:rPr lang="en-US" sz="1400" b="0" kern="1200" dirty="0" smtClean="0"/>
            <a:t>R2.1. If a protective relay or equipment failure reduces system reliability, the GOP shall notify its TOP and Host BA. The GOP shall take corrective action as soon as possible.</a:t>
          </a:r>
          <a:endParaRPr lang="en-US" sz="1400" b="0" kern="1200" dirty="0"/>
        </a:p>
      </dsp:txBody>
      <dsp:txXfrm>
        <a:off x="1951522" y="1280468"/>
        <a:ext cx="2038989" cy="3304085"/>
      </dsp:txXfrm>
    </dsp:sp>
    <dsp:sp modelId="{928ADD67-49A4-41EC-96D4-05C8CD609182}">
      <dsp:nvSpPr>
        <dsp:cNvPr id="0" name=""/>
        <dsp:cNvSpPr/>
      </dsp:nvSpPr>
      <dsp:spPr>
        <a:xfrm>
          <a:off x="4229710" y="597046"/>
          <a:ext cx="1708555" cy="68342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en-US" sz="1800" kern="1200" dirty="0" smtClean="0"/>
            <a:t>Analysis</a:t>
          </a:r>
          <a:endParaRPr lang="en-US" sz="1800" kern="1200" dirty="0"/>
        </a:p>
      </dsp:txBody>
      <dsp:txXfrm>
        <a:off x="4229710" y="597046"/>
        <a:ext cx="1708555" cy="683422"/>
      </dsp:txXfrm>
    </dsp:sp>
    <dsp:sp modelId="{76785844-8246-4B1C-A05E-FC18F6853A75}">
      <dsp:nvSpPr>
        <dsp:cNvPr id="0" name=""/>
        <dsp:cNvSpPr/>
      </dsp:nvSpPr>
      <dsp:spPr>
        <a:xfrm>
          <a:off x="4229710" y="1280468"/>
          <a:ext cx="1708555" cy="330408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rtl="0">
            <a:lnSpc>
              <a:spcPct val="90000"/>
            </a:lnSpc>
            <a:spcBef>
              <a:spcPct val="0"/>
            </a:spcBef>
            <a:spcAft>
              <a:spcPct val="15000"/>
            </a:spcAft>
            <a:buChar char="••"/>
          </a:pPr>
          <a:r>
            <a:rPr lang="en-US" sz="1400" b="0" kern="1200" dirty="0" smtClean="0"/>
            <a:t>The GOP properly analyzed the unit trip and determined that a failed relay was the cause.  The GOP notified ERCOT and took corrective action to replace the relay</a:t>
          </a:r>
          <a:r>
            <a:rPr lang="en-US" sz="1200" b="0" kern="1200" dirty="0" smtClean="0"/>
            <a:t>.</a:t>
          </a:r>
          <a:endParaRPr lang="en-US" sz="1200" b="0" kern="1200" dirty="0"/>
        </a:p>
      </dsp:txBody>
      <dsp:txXfrm>
        <a:off x="4229710" y="1280468"/>
        <a:ext cx="1708555" cy="3304085"/>
      </dsp:txXfrm>
    </dsp:sp>
    <dsp:sp modelId="{47023B98-99B5-49AD-9406-06F2A525D774}">
      <dsp:nvSpPr>
        <dsp:cNvPr id="0" name=""/>
        <dsp:cNvSpPr/>
      </dsp:nvSpPr>
      <dsp:spPr>
        <a:xfrm>
          <a:off x="6177463" y="597046"/>
          <a:ext cx="1708555" cy="68342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en-US" sz="1800" kern="1200" dirty="0" smtClean="0"/>
            <a:t>Conclusion</a:t>
          </a:r>
          <a:endParaRPr lang="en-US" sz="1300" kern="1200" dirty="0"/>
        </a:p>
      </dsp:txBody>
      <dsp:txXfrm>
        <a:off x="6177463" y="597046"/>
        <a:ext cx="1708555" cy="683422"/>
      </dsp:txXfrm>
    </dsp:sp>
    <dsp:sp modelId="{08B49138-5D55-4575-99D7-FC0FD9CE577C}">
      <dsp:nvSpPr>
        <dsp:cNvPr id="0" name=""/>
        <dsp:cNvSpPr/>
      </dsp:nvSpPr>
      <dsp:spPr>
        <a:xfrm>
          <a:off x="6177463" y="1280468"/>
          <a:ext cx="1708555" cy="330408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rtl="0">
            <a:lnSpc>
              <a:spcPct val="90000"/>
            </a:lnSpc>
            <a:spcBef>
              <a:spcPct val="0"/>
            </a:spcBef>
            <a:spcAft>
              <a:spcPct val="15000"/>
            </a:spcAft>
            <a:buChar char="••"/>
          </a:pPr>
          <a:r>
            <a:rPr lang="en-US" sz="1400" b="0" kern="1200" dirty="0" smtClean="0"/>
            <a:t>No further review is suggested.</a:t>
          </a:r>
          <a:endParaRPr lang="en-US" sz="1400" b="0" kern="1200" dirty="0"/>
        </a:p>
      </dsp:txBody>
      <dsp:txXfrm>
        <a:off x="6177463" y="1280468"/>
        <a:ext cx="1708555" cy="330408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3/10/2017</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3/10/2017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22090142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EOP-004 R2</a:t>
            </a:r>
          </a:p>
          <a:p>
            <a:r>
              <a:rPr lang="en-US" dirty="0" smtClean="0"/>
              <a:t>COM-002</a:t>
            </a:r>
            <a:r>
              <a:rPr lang="en-US" baseline="0" dirty="0" smtClean="0"/>
              <a:t> R5, R6, R7</a:t>
            </a:r>
          </a:p>
          <a:p>
            <a:r>
              <a:rPr lang="en-US" baseline="0" dirty="0" smtClean="0"/>
              <a:t>EOP-011 R2(?)</a:t>
            </a:r>
          </a:p>
          <a:p>
            <a:r>
              <a:rPr lang="en-US" baseline="0" dirty="0" smtClean="0"/>
              <a:t>TOP-001 R2, R5, R11(?)</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dirty="0"/>
          </a:p>
        </p:txBody>
      </p:sp>
    </p:spTree>
    <p:extLst>
      <p:ext uri="{BB962C8B-B14F-4D97-AF65-F5344CB8AC3E}">
        <p14:creationId xmlns:p14="http://schemas.microsoft.com/office/powerpoint/2010/main" val="21954884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EOP-004 R2</a:t>
            </a:r>
          </a:p>
          <a:p>
            <a:r>
              <a:rPr lang="en-US" dirty="0" smtClean="0"/>
              <a:t>COM-002</a:t>
            </a:r>
            <a:r>
              <a:rPr lang="en-US" baseline="0" dirty="0" smtClean="0"/>
              <a:t> R5, R6</a:t>
            </a:r>
          </a:p>
          <a:p>
            <a:r>
              <a:rPr lang="en-US" baseline="0" dirty="0" smtClean="0"/>
              <a:t>TOP-001 R1, R8, R10, R11, R14, R15</a:t>
            </a:r>
          </a:p>
          <a:p>
            <a:r>
              <a:rPr lang="en-US" baseline="0" dirty="0" smtClean="0"/>
              <a:t>PRC-002 R1, R2.1</a:t>
            </a:r>
            <a:endParaRPr lang="en-US" dirty="0" smtClean="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dirty="0"/>
          </a:p>
        </p:txBody>
      </p:sp>
    </p:spTree>
    <p:extLst>
      <p:ext uri="{BB962C8B-B14F-4D97-AF65-F5344CB8AC3E}">
        <p14:creationId xmlns:p14="http://schemas.microsoft.com/office/powerpoint/2010/main" val="13860067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EOP-004 R2</a:t>
            </a:r>
          </a:p>
          <a:p>
            <a:r>
              <a:rPr lang="en-US" dirty="0" smtClean="0"/>
              <a:t>COM-002 R5, R6</a:t>
            </a:r>
          </a:p>
          <a:p>
            <a:r>
              <a:rPr lang="en-US" dirty="0" smtClean="0"/>
              <a:t>TOP-001 R1, R5, R7.2, R8, R10.1, R11, R14, R15</a:t>
            </a:r>
          </a:p>
          <a:p>
            <a:r>
              <a:rPr lang="en-US" dirty="0" smtClean="0"/>
              <a:t>TOP-002 R1, R2, R4</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2322716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EOP-004</a:t>
            </a:r>
            <a:r>
              <a:rPr lang="en-US" baseline="0" dirty="0" smtClean="0"/>
              <a:t> R2</a:t>
            </a:r>
          </a:p>
          <a:p>
            <a:r>
              <a:rPr lang="en-US" baseline="0" dirty="0" smtClean="0"/>
              <a:t>COM-002 R5, R5</a:t>
            </a:r>
          </a:p>
          <a:p>
            <a:r>
              <a:rPr lang="en-US" baseline="0" dirty="0" smtClean="0"/>
              <a:t>TOP-001 R1, R3, R10, R14, R15</a:t>
            </a:r>
          </a:p>
          <a:p>
            <a:r>
              <a:rPr lang="en-US" baseline="0" dirty="0" smtClean="0"/>
              <a:t>VAR-001 R2, R3</a:t>
            </a:r>
          </a:p>
          <a:p>
            <a:r>
              <a:rPr lang="en-US" baseline="0" dirty="0" smtClean="0"/>
              <a:t>VAR-002 R1, R2</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dirty="0"/>
          </a:p>
        </p:txBody>
      </p:sp>
    </p:spTree>
    <p:extLst>
      <p:ext uri="{BB962C8B-B14F-4D97-AF65-F5344CB8AC3E}">
        <p14:creationId xmlns:p14="http://schemas.microsoft.com/office/powerpoint/2010/main" val="11431860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EOP-004 R2</a:t>
            </a:r>
          </a:p>
          <a:p>
            <a:r>
              <a:rPr lang="en-US" dirty="0" smtClean="0"/>
              <a:t>COM-002</a:t>
            </a:r>
            <a:r>
              <a:rPr lang="en-US" baseline="0" dirty="0" smtClean="0"/>
              <a:t> R5, R6, R7</a:t>
            </a:r>
          </a:p>
          <a:p>
            <a:r>
              <a:rPr lang="en-US" baseline="0" dirty="0" smtClean="0"/>
              <a:t>EOP-011 R1</a:t>
            </a:r>
          </a:p>
          <a:p>
            <a:r>
              <a:rPr lang="en-US" baseline="0" dirty="0" smtClean="0"/>
              <a:t>TOP-001 R1, R3, R4, R5, R6, R10, R12, R14, R15</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dirty="0"/>
          </a:p>
        </p:txBody>
      </p:sp>
    </p:spTree>
    <p:extLst>
      <p:ext uri="{BB962C8B-B14F-4D97-AF65-F5344CB8AC3E}">
        <p14:creationId xmlns:p14="http://schemas.microsoft.com/office/powerpoint/2010/main" val="28467229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EOP-011 R2</a:t>
            </a:r>
          </a:p>
          <a:p>
            <a:r>
              <a:rPr lang="en-US" dirty="0" smtClean="0"/>
              <a:t>EOP-004</a:t>
            </a:r>
            <a:r>
              <a:rPr lang="en-US" baseline="0" dirty="0" smtClean="0"/>
              <a:t> R2</a:t>
            </a:r>
          </a:p>
          <a:p>
            <a:r>
              <a:rPr lang="en-US" baseline="0" dirty="0" smtClean="0"/>
              <a:t>COM-002 R5, R6, R7</a:t>
            </a:r>
          </a:p>
          <a:p>
            <a:r>
              <a:rPr lang="en-US" baseline="0" dirty="0" smtClean="0"/>
              <a:t>TOP-001 R1, R5, R6, R10, R14, R15</a:t>
            </a:r>
          </a:p>
          <a:p>
            <a:r>
              <a:rPr lang="en-US" baseline="0" dirty="0" smtClean="0"/>
              <a:t>VAR-001 R3</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dirty="0"/>
          </a:p>
        </p:txBody>
      </p:sp>
    </p:spTree>
    <p:extLst>
      <p:ext uri="{BB962C8B-B14F-4D97-AF65-F5344CB8AC3E}">
        <p14:creationId xmlns:p14="http://schemas.microsoft.com/office/powerpoint/2010/main" val="13382256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TOP-002 R1, R2</a:t>
            </a:r>
          </a:p>
          <a:p>
            <a:r>
              <a:rPr lang="en-US" dirty="0" smtClean="0"/>
              <a:t>TOP-001 R9, R10.1, R11</a:t>
            </a:r>
          </a:p>
          <a:p>
            <a:r>
              <a:rPr lang="en-US" dirty="0" smtClean="0"/>
              <a:t>PRC-001</a:t>
            </a:r>
            <a:r>
              <a:rPr lang="en-US" baseline="0" dirty="0" smtClean="0"/>
              <a:t> R1, R2.1, R6</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17</a:t>
            </a:fld>
            <a:endParaRPr lang="en-US" dirty="0"/>
          </a:p>
        </p:txBody>
      </p:sp>
    </p:spTree>
    <p:extLst>
      <p:ext uri="{BB962C8B-B14F-4D97-AF65-F5344CB8AC3E}">
        <p14:creationId xmlns:p14="http://schemas.microsoft.com/office/powerpoint/2010/main" val="9866837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TOP-002 R1,</a:t>
            </a:r>
            <a:r>
              <a:rPr lang="en-US" baseline="0" dirty="0" smtClean="0"/>
              <a:t> R2, R4</a:t>
            </a:r>
          </a:p>
          <a:p>
            <a:r>
              <a:rPr lang="en-US" baseline="0" dirty="0" smtClean="0"/>
              <a:t>COM-002 R7</a:t>
            </a:r>
          </a:p>
          <a:p>
            <a:r>
              <a:rPr lang="en-US" baseline="0" dirty="0" smtClean="0"/>
              <a:t>TOP-001 R1, R10, R14, R15</a:t>
            </a:r>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18</a:t>
            </a:fld>
            <a:endParaRPr lang="en-US" dirty="0"/>
          </a:p>
        </p:txBody>
      </p:sp>
    </p:spTree>
    <p:extLst>
      <p:ext uri="{BB962C8B-B14F-4D97-AF65-F5344CB8AC3E}">
        <p14:creationId xmlns:p14="http://schemas.microsoft.com/office/powerpoint/2010/main" val="24339860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19</a:t>
            </a:fld>
            <a:endParaRPr lang="en-US" dirty="0"/>
          </a:p>
        </p:txBody>
      </p:sp>
    </p:spTree>
    <p:extLst>
      <p:ext uri="{BB962C8B-B14F-4D97-AF65-F5344CB8AC3E}">
        <p14:creationId xmlns:p14="http://schemas.microsoft.com/office/powerpoint/2010/main" val="29748636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20</a:t>
            </a:fld>
            <a:endParaRPr lang="en-US" dirty="0"/>
          </a:p>
        </p:txBody>
      </p:sp>
    </p:spTree>
    <p:extLst>
      <p:ext uri="{BB962C8B-B14F-4D97-AF65-F5344CB8AC3E}">
        <p14:creationId xmlns:p14="http://schemas.microsoft.com/office/powerpoint/2010/main" val="2171185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we really want is for you all to talk about how these NERC standards fit.</a:t>
            </a:r>
            <a:r>
              <a:rPr lang="en-US" baseline="0" dirty="0" smtClean="0"/>
              <a:t>  Several are being revised and had an effective date of April 1, 2017.  They really didn’t change too much, we’ve just tried to learn and adapt to ten years of formal compliance programs.</a:t>
            </a:r>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2889343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1979933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621981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2299641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Animate the table</a:t>
            </a:r>
            <a:r>
              <a:rPr lang="en-US" baseline="0" dirty="0" smtClean="0"/>
              <a:t> so that text in each column’s second row drops in sequentially from the left</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20994073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Change to </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483038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6609977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EOP-004 R2</a:t>
            </a:r>
          </a:p>
          <a:p>
            <a:r>
              <a:rPr lang="en-US" dirty="0" smtClean="0"/>
              <a:t>TOP-001 R1, R10, R11</a:t>
            </a:r>
          </a:p>
          <a:p>
            <a:r>
              <a:rPr lang="en-US" dirty="0" smtClean="0"/>
              <a:t>PRC-001</a:t>
            </a:r>
            <a:r>
              <a:rPr lang="en-US" baseline="0" dirty="0" smtClean="0"/>
              <a:t> R2.1</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581001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339102"/>
          </a:xfrm>
          <a:prstGeom prst="rect">
            <a:avLst/>
          </a:prstGeom>
          <a:noFill/>
        </p:spPr>
        <p:txBody>
          <a:bodyPr wrap="square" rtlCol="0">
            <a:spAutoFit/>
          </a:bodyPr>
          <a:lstStyle/>
          <a:p>
            <a:r>
              <a:rPr lang="en-US" sz="2000" b="1" dirty="0" smtClean="0">
                <a:solidFill>
                  <a:schemeClr val="tx2"/>
                </a:solidFill>
              </a:rPr>
              <a:t>NERC Event Compliance</a:t>
            </a:r>
            <a:endParaRPr lang="en-US" sz="20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Mark Henry</a:t>
            </a:r>
            <a:endParaRPr lang="en-US" dirty="0">
              <a:solidFill>
                <a:schemeClr val="tx2"/>
              </a:solidFill>
            </a:endParaRPr>
          </a:p>
          <a:p>
            <a:r>
              <a:rPr lang="en-US" dirty="0" smtClean="0">
                <a:solidFill>
                  <a:schemeClr val="tx2"/>
                </a:solidFill>
              </a:rPr>
              <a:t>Director, Reliability Services, Texas RE</a:t>
            </a:r>
            <a:endParaRPr lang="en-US" dirty="0">
              <a:solidFill>
                <a:schemeClr val="tx2"/>
              </a:solidFill>
            </a:endParaRPr>
          </a:p>
          <a:p>
            <a:endParaRPr lang="en-US" dirty="0">
              <a:solidFill>
                <a:schemeClr val="tx2"/>
              </a:solidFill>
            </a:endParaRPr>
          </a:p>
          <a:p>
            <a:r>
              <a:rPr lang="en-US" dirty="0" smtClean="0">
                <a:solidFill>
                  <a:schemeClr val="tx2"/>
                </a:solidFill>
              </a:rPr>
              <a:t>2017 Operator Training Seminar</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Scenario 1 – Bus Outage</a:t>
            </a:r>
            <a:endParaRPr lang="en-US" b="1" dirty="0">
              <a:solidFill>
                <a:schemeClr val="accent1"/>
              </a:solidFill>
            </a:endParaRPr>
          </a:p>
        </p:txBody>
      </p:sp>
      <p:sp>
        <p:nvSpPr>
          <p:cNvPr id="3" name="Content Placeholder 2"/>
          <p:cNvSpPr>
            <a:spLocks noGrp="1"/>
          </p:cNvSpPr>
          <p:nvPr>
            <p:ph idx="1"/>
          </p:nvPr>
        </p:nvSpPr>
        <p:spPr>
          <a:xfrm>
            <a:off x="381000" y="762000"/>
            <a:ext cx="8382000" cy="5562600"/>
          </a:xfrm>
        </p:spPr>
        <p:txBody>
          <a:bodyPr/>
          <a:lstStyle/>
          <a:p>
            <a:pPr marL="0" indent="0">
              <a:buNone/>
            </a:pPr>
            <a:r>
              <a:rPr lang="en-US" sz="2000" b="1" i="1" dirty="0" smtClean="0"/>
              <a:t>Surge arrestor failed at a 700 MW generator’s substation bus, clearing the bus, tripping the generator and opening 4 transmission lines.</a:t>
            </a:r>
          </a:p>
          <a:p>
            <a:pPr marL="0" indent="0">
              <a:buNone/>
            </a:pPr>
            <a:endParaRPr lang="en-US" sz="2000" b="1" i="1" dirty="0"/>
          </a:p>
          <a:p>
            <a:pPr marL="0" indent="0">
              <a:buNone/>
            </a:pPr>
            <a:r>
              <a:rPr lang="en-US" sz="2000" b="1" i="1" dirty="0" smtClean="0"/>
              <a:t> Another </a:t>
            </a:r>
            <a:r>
              <a:rPr lang="en-US" sz="2000" b="1" i="1" dirty="0"/>
              <a:t> </a:t>
            </a:r>
            <a:r>
              <a:rPr lang="en-US" sz="2000" b="1" i="1" dirty="0" smtClean="0"/>
              <a:t>600 MW generator located two buses away tripped, caused by a protection system misoperation.    </a:t>
            </a:r>
          </a:p>
          <a:p>
            <a:pPr marL="0" indent="0">
              <a:buNone/>
            </a:pPr>
            <a:endParaRPr lang="en-US" sz="2000" b="1" i="1" dirty="0"/>
          </a:p>
          <a:p>
            <a:pPr marL="0" indent="0">
              <a:buNone/>
            </a:pPr>
            <a:r>
              <a:rPr lang="en-US" sz="2000" b="1" i="1" dirty="0" smtClean="0"/>
              <a:t>Frequency recovers in 6 minutes since over 4300 MW of reserves are </a:t>
            </a:r>
            <a:r>
              <a:rPr lang="en-US" sz="2000" b="1" i="1" dirty="0" smtClean="0"/>
              <a:t>available; </a:t>
            </a:r>
            <a:r>
              <a:rPr lang="en-US" sz="2000" b="1" i="1" dirty="0" smtClean="0"/>
              <a:t>RC and TOP find no transmission security violations afterwards while the bus is out of service.</a:t>
            </a:r>
          </a:p>
          <a:p>
            <a:pPr marL="0" indent="0">
              <a:buNone/>
            </a:pPr>
            <a:endParaRPr lang="en-US" sz="2000" b="1" i="1" dirty="0"/>
          </a:p>
          <a:p>
            <a:pPr marL="0" indent="0">
              <a:buNone/>
            </a:pPr>
            <a:r>
              <a:rPr lang="en-US" sz="2000" b="1" i="1" dirty="0" smtClean="0"/>
              <a:t>Later it is learned that the misoperation was the result of protection system communications equipment </a:t>
            </a:r>
            <a:r>
              <a:rPr lang="en-US" sz="2000" b="1" i="1" dirty="0" smtClean="0"/>
              <a:t>being </a:t>
            </a:r>
            <a:r>
              <a:rPr lang="en-US" sz="2000" b="1" i="1" dirty="0" smtClean="0"/>
              <a:t>out of service for repair.  No one had filed notice of the work on the communication equipment.</a:t>
            </a:r>
          </a:p>
          <a:p>
            <a:pPr marL="0" indent="0">
              <a:buNone/>
            </a:pPr>
            <a:endParaRPr lang="en-US" sz="2400" dirty="0" smtClean="0"/>
          </a:p>
          <a:p>
            <a:pPr marL="0" indent="0">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Tree>
    <p:extLst>
      <p:ext uri="{BB962C8B-B14F-4D97-AF65-F5344CB8AC3E}">
        <p14:creationId xmlns:p14="http://schemas.microsoft.com/office/powerpoint/2010/main" val="3912754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Scenario 2 -  EMS Outage</a:t>
            </a:r>
            <a:endParaRPr lang="en-US" b="1" dirty="0">
              <a:solidFill>
                <a:schemeClr val="accent1"/>
              </a:solidFill>
            </a:endParaRPr>
          </a:p>
        </p:txBody>
      </p:sp>
      <p:sp>
        <p:nvSpPr>
          <p:cNvPr id="3" name="Content Placeholder 2"/>
          <p:cNvSpPr>
            <a:spLocks noGrp="1"/>
          </p:cNvSpPr>
          <p:nvPr>
            <p:ph idx="1"/>
          </p:nvPr>
        </p:nvSpPr>
        <p:spPr>
          <a:xfrm>
            <a:off x="304800" y="1066800"/>
            <a:ext cx="8534400" cy="4876800"/>
          </a:xfrm>
        </p:spPr>
        <p:txBody>
          <a:bodyPr/>
          <a:lstStyle/>
          <a:p>
            <a:pPr marL="0" lvl="0" indent="0">
              <a:buNone/>
            </a:pPr>
            <a:r>
              <a:rPr lang="en-US" sz="1800" b="1" i="1" dirty="0" smtClean="0"/>
              <a:t>An EMS technician loaded an incorrect system model into the RC Energy Management System.  The incorrect model load caused the complete shutdown of the EMS at the primary and backup sites for two hours.</a:t>
            </a:r>
          </a:p>
          <a:p>
            <a:pPr marL="0" lvl="0" indent="0">
              <a:buNone/>
            </a:pPr>
            <a:endParaRPr lang="en-US" sz="1800" b="1" i="1" dirty="0"/>
          </a:p>
          <a:p>
            <a:pPr marL="0" indent="0">
              <a:buNone/>
            </a:pPr>
            <a:r>
              <a:rPr lang="en-US" sz="1800" b="1" i="1" dirty="0" smtClean="0"/>
              <a:t>The RC declared an Emergency and issued instructions for all TOPs to monitor their </a:t>
            </a:r>
            <a:r>
              <a:rPr lang="en-US" sz="1800" b="1" i="1" dirty="0"/>
              <a:t>systems. These instructions were repeated, acknowledged and executed. </a:t>
            </a:r>
            <a:endParaRPr lang="en-US" sz="1800" b="1" i="1" dirty="0" smtClean="0"/>
          </a:p>
          <a:p>
            <a:pPr marL="0" indent="0">
              <a:buNone/>
            </a:pPr>
            <a:endParaRPr lang="en-US" sz="1800" b="1" i="1" dirty="0" smtClean="0"/>
          </a:p>
          <a:p>
            <a:pPr marL="0" indent="0">
              <a:buNone/>
            </a:pPr>
            <a:r>
              <a:rPr lang="en-US" sz="1800" b="1" i="1" dirty="0"/>
              <a:t>The </a:t>
            </a:r>
            <a:r>
              <a:rPr lang="en-US" sz="1800" b="1" i="1" dirty="0" smtClean="0"/>
              <a:t>BA issued emergency basepoint instructions for all generators and ordered one GOP to maintain constant frequency control. </a:t>
            </a:r>
            <a:r>
              <a:rPr lang="en-US" sz="1800" b="1" i="1" dirty="0"/>
              <a:t>These instructions were repeated, acknowledged and executed. </a:t>
            </a:r>
          </a:p>
          <a:p>
            <a:pPr marL="0" lvl="0" indent="0">
              <a:buNone/>
            </a:pPr>
            <a:endParaRPr lang="en-US" sz="1800" b="1" i="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Tree>
    <p:extLst>
      <p:ext uri="{BB962C8B-B14F-4D97-AF65-F5344CB8AC3E}">
        <p14:creationId xmlns:p14="http://schemas.microsoft.com/office/powerpoint/2010/main" val="27307607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Scenario 3 - Plant Trip </a:t>
            </a:r>
            <a:endParaRPr lang="en-US" b="1" dirty="0">
              <a:solidFill>
                <a:schemeClr val="accent1"/>
              </a:solidFill>
            </a:endParaRPr>
          </a:p>
        </p:txBody>
      </p:sp>
      <p:sp>
        <p:nvSpPr>
          <p:cNvPr id="3" name="Content Placeholder 2"/>
          <p:cNvSpPr>
            <a:spLocks noGrp="1"/>
          </p:cNvSpPr>
          <p:nvPr>
            <p:ph idx="1"/>
          </p:nvPr>
        </p:nvSpPr>
        <p:spPr>
          <a:xfrm>
            <a:off x="333153" y="758456"/>
            <a:ext cx="8534400" cy="5715000"/>
          </a:xfrm>
        </p:spPr>
        <p:txBody>
          <a:bodyPr/>
          <a:lstStyle/>
          <a:p>
            <a:pPr marL="0" lvl="0" indent="0">
              <a:buNone/>
            </a:pPr>
            <a:r>
              <a:rPr lang="en-US" sz="1800" b="1" i="1" dirty="0" smtClean="0"/>
              <a:t>Two combined cycle plants, 1250 MW total generation, tripped </a:t>
            </a:r>
            <a:r>
              <a:rPr lang="en-US" sz="1800" b="1" i="1" dirty="0"/>
              <a:t>due to </a:t>
            </a:r>
            <a:r>
              <a:rPr lang="en-US" sz="1800" b="1" i="1" dirty="0" smtClean="0"/>
              <a:t>protective relay misoperation in the interconnecting substation.  The </a:t>
            </a:r>
            <a:r>
              <a:rPr lang="en-US" sz="1800" b="1" i="1" dirty="0" smtClean="0"/>
              <a:t>BA </a:t>
            </a:r>
            <a:r>
              <a:rPr lang="en-US" sz="1800" b="1" i="1" dirty="0" smtClean="0"/>
              <a:t>observed sufficient capacity and reserves to meet demand despite loss of this generator.  </a:t>
            </a:r>
          </a:p>
          <a:p>
            <a:pPr marL="0" lvl="0" indent="0">
              <a:buNone/>
            </a:pPr>
            <a:endParaRPr lang="en-US" sz="1800" b="1" i="1" dirty="0" smtClean="0"/>
          </a:p>
          <a:p>
            <a:pPr marL="0" lvl="0" indent="0">
              <a:buNone/>
            </a:pPr>
            <a:r>
              <a:rPr lang="en-US" sz="1800" b="1" i="1" dirty="0" smtClean="0"/>
              <a:t>Loading </a:t>
            </a:r>
            <a:r>
              <a:rPr lang="en-US" sz="1800" b="1" i="1" dirty="0"/>
              <a:t>on a nearby line </a:t>
            </a:r>
            <a:r>
              <a:rPr lang="en-US" sz="1800" b="1" i="1" dirty="0" smtClean="0"/>
              <a:t>exceeded a post-contingency rating as a result of the changes to transmission flow.   </a:t>
            </a:r>
            <a:r>
              <a:rPr lang="en-US" sz="1800" b="1" i="1" dirty="0"/>
              <a:t>A mitigation plan prepared for this contingency </a:t>
            </a:r>
            <a:r>
              <a:rPr lang="en-US" sz="1800" b="1" i="1" dirty="0" smtClean="0"/>
              <a:t>was initiated by the TOP, with instructions issued to a transmission company to perform switching, however the RC was not also notified.  These instructions were repeated, acknowledged and executed. </a:t>
            </a:r>
          </a:p>
          <a:p>
            <a:pPr marL="0" lvl="0" indent="0">
              <a:buNone/>
            </a:pPr>
            <a:endParaRPr lang="en-US" sz="1800" b="1" i="1" dirty="0"/>
          </a:p>
          <a:p>
            <a:pPr marL="0" lvl="0" indent="0">
              <a:buNone/>
            </a:pPr>
            <a:r>
              <a:rPr lang="en-US" sz="1800" b="1" i="1" dirty="0" smtClean="0"/>
              <a:t>Further review showed a failed protective relay component in the substation was discovered 3 days prior to the event but notification was not provided to the TOP or BA made about possible impacts.  The GOP personnel involved did not appear to understand limitations of the protection system.</a:t>
            </a:r>
          </a:p>
          <a:p>
            <a:pPr marL="0" lvl="0" indent="0">
              <a:buNone/>
            </a:pPr>
            <a:endParaRPr lang="en-US" sz="1800" b="1" i="1" dirty="0"/>
          </a:p>
          <a:p>
            <a:pPr marL="0" lvl="0" indent="0">
              <a:buNone/>
            </a:pPr>
            <a:r>
              <a:rPr lang="en-US" sz="1800" b="1" i="1" dirty="0" smtClean="0"/>
              <a:t>Replacement parts for the failed component were ordered, arrived the next day by FedEx and were installed, returning the protection system to service.  </a:t>
            </a:r>
          </a:p>
          <a:p>
            <a:pPr marL="0" lvl="0" indent="0">
              <a:buNone/>
            </a:pPr>
            <a:endParaRPr lang="en-US" sz="1800" b="1" i="1" dirty="0"/>
          </a:p>
          <a:p>
            <a:pPr marL="0" lvl="0" indent="0">
              <a:buNone/>
            </a:pPr>
            <a:endParaRPr lang="en-US" sz="1800" dirty="0" smtClean="0"/>
          </a:p>
          <a:p>
            <a:pPr marL="457200" lvl="0" indent="-457200">
              <a:buFont typeface="+mj-lt"/>
              <a:buAutoNum type="arabicPeriod"/>
            </a:pP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Tree>
    <p:extLst>
      <p:ext uri="{BB962C8B-B14F-4D97-AF65-F5344CB8AC3E}">
        <p14:creationId xmlns:p14="http://schemas.microsoft.com/office/powerpoint/2010/main" val="1943196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Scenario 4 - Icing </a:t>
            </a:r>
            <a:endParaRPr lang="en-US" b="1" dirty="0">
              <a:solidFill>
                <a:schemeClr val="accent1"/>
              </a:solidFill>
            </a:endParaRPr>
          </a:p>
        </p:txBody>
      </p:sp>
      <p:sp>
        <p:nvSpPr>
          <p:cNvPr id="3" name="Content Placeholder 2"/>
          <p:cNvSpPr>
            <a:spLocks noGrp="1"/>
          </p:cNvSpPr>
          <p:nvPr>
            <p:ph idx="1"/>
          </p:nvPr>
        </p:nvSpPr>
        <p:spPr>
          <a:xfrm>
            <a:off x="285750" y="762000"/>
            <a:ext cx="8648700" cy="5638800"/>
          </a:xfrm>
        </p:spPr>
        <p:txBody>
          <a:bodyPr/>
          <a:lstStyle/>
          <a:p>
            <a:pPr marL="0" indent="0">
              <a:buNone/>
            </a:pPr>
            <a:r>
              <a:rPr lang="en-US" sz="1800" b="1" i="1" dirty="0"/>
              <a:t>Extreme cold weather predicted 3 days prior.   Studies run to identify any capacity or deliverability issues found no issues for the next day, but load-generation balance was tight.  </a:t>
            </a:r>
          </a:p>
          <a:p>
            <a:pPr marL="0" lvl="0" indent="0">
              <a:buNone/>
            </a:pPr>
            <a:endParaRPr lang="en-US" sz="1800" b="1" i="1" dirty="0" smtClean="0"/>
          </a:p>
          <a:p>
            <a:pPr marL="0" lvl="0" indent="0">
              <a:buNone/>
            </a:pPr>
            <a:r>
              <a:rPr lang="en-US" sz="1800" b="1" i="1" dirty="0" smtClean="0"/>
              <a:t>During extremely cold weather,  </a:t>
            </a:r>
            <a:r>
              <a:rPr lang="en-US" sz="1800" b="1" i="1" dirty="0" smtClean="0"/>
              <a:t>seven </a:t>
            </a:r>
            <a:r>
              <a:rPr lang="en-US" sz="1800" b="1" i="1" dirty="0" smtClean="0"/>
              <a:t>wind plants in aggregate de-rated their planned output </a:t>
            </a:r>
            <a:r>
              <a:rPr lang="en-US" sz="1800" b="1" i="1" dirty="0"/>
              <a:t>by 750 MW </a:t>
            </a:r>
            <a:r>
              <a:rPr lang="en-US" sz="1800" b="1" i="1" dirty="0" smtClean="0"/>
              <a:t>as ice formed on turbines; another </a:t>
            </a:r>
            <a:r>
              <a:rPr lang="en-US" sz="1800" b="1" i="1" dirty="0" smtClean="0"/>
              <a:t>four </a:t>
            </a:r>
            <a:r>
              <a:rPr lang="en-US" sz="1800" b="1" i="1" dirty="0" smtClean="0"/>
              <a:t>were forced to shut down, adding 425 MW, </a:t>
            </a:r>
            <a:r>
              <a:rPr lang="en-US" sz="1800" b="1" i="1" dirty="0" smtClean="0"/>
              <a:t>total 1175 </a:t>
            </a:r>
            <a:r>
              <a:rPr lang="en-US" sz="1800" b="1" i="1" dirty="0" smtClean="0"/>
              <a:t>MW.  Transmission studies </a:t>
            </a:r>
            <a:r>
              <a:rPr lang="en-US" sz="1800" b="1" i="1" dirty="0" smtClean="0"/>
              <a:t>showed </a:t>
            </a:r>
            <a:r>
              <a:rPr lang="en-US" sz="1800" b="1" i="1" dirty="0" smtClean="0"/>
              <a:t>a secure area and reserves remained adequate.  </a:t>
            </a:r>
          </a:p>
          <a:p>
            <a:pPr marL="0" lvl="0" indent="0">
              <a:buNone/>
            </a:pPr>
            <a:endParaRPr lang="en-US" sz="1800" b="1" i="1" dirty="0" smtClean="0"/>
          </a:p>
          <a:p>
            <a:pPr marL="0" lvl="0" indent="0">
              <a:buNone/>
            </a:pPr>
            <a:r>
              <a:rPr lang="en-US" sz="1800" b="1" i="1" dirty="0" smtClean="0"/>
              <a:t>A 138 kV transmission </a:t>
            </a:r>
            <a:r>
              <a:rPr lang="en-US" sz="1800" b="1" i="1" dirty="0"/>
              <a:t>line </a:t>
            </a:r>
            <a:r>
              <a:rPr lang="en-US" sz="1800" b="1" i="1" dirty="0" smtClean="0"/>
              <a:t>developed galloping conductors.  The owner called the RC to report that the line must be manually removed from service.  Studies showed this would create a post-contingency overload on another line of 120% of emergency rating.  </a:t>
            </a:r>
          </a:p>
          <a:p>
            <a:pPr marL="457200" lvl="0" indent="-457200">
              <a:buFont typeface="+mj-lt"/>
              <a:buAutoNum type="arabicPeriod"/>
            </a:pPr>
            <a:endParaRPr lang="en-US" sz="1800" b="1" i="1" dirty="0" smtClean="0"/>
          </a:p>
          <a:p>
            <a:pPr marL="0" lvl="0" indent="0">
              <a:buNone/>
            </a:pPr>
            <a:r>
              <a:rPr lang="en-US" sz="1800" b="1" i="1" dirty="0" smtClean="0"/>
              <a:t>A </a:t>
            </a:r>
            <a:r>
              <a:rPr lang="en-US" sz="1800" b="1" i="1" dirty="0" smtClean="0"/>
              <a:t>mitigation plan </a:t>
            </a:r>
            <a:r>
              <a:rPr lang="en-US" sz="1800" b="1" i="1" dirty="0" smtClean="0"/>
              <a:t>developed </a:t>
            </a:r>
            <a:r>
              <a:rPr lang="en-US" sz="1800" b="1" i="1" dirty="0" smtClean="0"/>
              <a:t>by the TOP to address the overload </a:t>
            </a:r>
            <a:r>
              <a:rPr lang="en-US" sz="1800" b="1" i="1" dirty="0" smtClean="0"/>
              <a:t>required </a:t>
            </a:r>
            <a:r>
              <a:rPr lang="en-US" sz="1800" b="1" i="1" dirty="0" smtClean="0"/>
              <a:t>15 MW of load shed.  Instructions were issued to </a:t>
            </a:r>
            <a:r>
              <a:rPr lang="en-US" sz="1800" b="1" i="1" dirty="0" smtClean="0"/>
              <a:t>the DP to shed load, </a:t>
            </a:r>
            <a:r>
              <a:rPr lang="en-US" sz="1800" b="1" i="1" dirty="0" smtClean="0"/>
              <a:t>but </a:t>
            </a:r>
            <a:r>
              <a:rPr lang="en-US" sz="1800" b="1" i="1" dirty="0" smtClean="0"/>
              <a:t>there was no </a:t>
            </a:r>
            <a:r>
              <a:rPr lang="en-US" sz="1800" b="1" i="1" dirty="0" smtClean="0"/>
              <a:t>repeat back of the instruction.  50 MW of load was shed and the transmission line’s post-contingency rating returned to normal conditions. </a:t>
            </a:r>
          </a:p>
          <a:p>
            <a:pPr marL="457200" lvl="0" indent="-457200">
              <a:buFont typeface="+mj-lt"/>
              <a:buAutoNum type="arabicPeriod"/>
            </a:pP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spTree>
    <p:extLst>
      <p:ext uri="{BB962C8B-B14F-4D97-AF65-F5344CB8AC3E}">
        <p14:creationId xmlns:p14="http://schemas.microsoft.com/office/powerpoint/2010/main" val="8009147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Scenario 5 - Storm Damage </a:t>
            </a:r>
            <a:endParaRPr lang="en-US" b="1" dirty="0">
              <a:solidFill>
                <a:schemeClr val="accent1"/>
              </a:solidFill>
            </a:endParaRPr>
          </a:p>
        </p:txBody>
      </p:sp>
      <p:sp>
        <p:nvSpPr>
          <p:cNvPr id="3" name="Content Placeholder 2"/>
          <p:cNvSpPr>
            <a:spLocks noGrp="1"/>
          </p:cNvSpPr>
          <p:nvPr>
            <p:ph idx="1"/>
          </p:nvPr>
        </p:nvSpPr>
        <p:spPr>
          <a:xfrm>
            <a:off x="304800" y="1066800"/>
            <a:ext cx="8534400" cy="4876800"/>
          </a:xfrm>
        </p:spPr>
        <p:txBody>
          <a:bodyPr/>
          <a:lstStyle/>
          <a:p>
            <a:pPr marL="0" lvl="0" indent="0">
              <a:buNone/>
            </a:pPr>
            <a:r>
              <a:rPr lang="en-US" sz="1800" b="1" i="1" dirty="0" smtClean="0"/>
              <a:t>A pair of tornados swept through an area and blows over towers on three transmission lines and damaged a capacitor bank at a substation, all of which are reported as forced outages by the owner.</a:t>
            </a:r>
          </a:p>
          <a:p>
            <a:pPr marL="457200" lvl="0" indent="-457200">
              <a:buFont typeface="+mj-lt"/>
              <a:buAutoNum type="arabicPeriod"/>
            </a:pPr>
            <a:endParaRPr lang="en-US" sz="1800" b="1" i="1" dirty="0" smtClean="0"/>
          </a:p>
          <a:p>
            <a:pPr marL="0" lvl="0" indent="0">
              <a:buNone/>
            </a:pPr>
            <a:r>
              <a:rPr lang="en-US" sz="1800" b="1" i="1" dirty="0" smtClean="0"/>
              <a:t>A nearby generator had a failure of its </a:t>
            </a:r>
            <a:r>
              <a:rPr lang="en-US" sz="1800" b="1" i="1" dirty="0"/>
              <a:t>Automatic Voltage Regulator (AVR) </a:t>
            </a:r>
            <a:r>
              <a:rPr lang="en-US" sz="1800" b="1" i="1" dirty="0" smtClean="0"/>
              <a:t>and was not maintaining its voltage profile manually.  Neither the generator or QSE (GOP) had contacted its transmission company or the RC.   </a:t>
            </a:r>
          </a:p>
          <a:p>
            <a:pPr marL="457200" lvl="0" indent="-457200">
              <a:buFont typeface="+mj-lt"/>
              <a:buAutoNum type="arabicPeriod"/>
            </a:pPr>
            <a:endParaRPr lang="en-US" sz="1800" b="1" i="1" dirty="0"/>
          </a:p>
          <a:p>
            <a:pPr marL="0" lvl="0" indent="0">
              <a:buNone/>
            </a:pPr>
            <a:r>
              <a:rPr lang="en-US" sz="1800" b="1" i="1" dirty="0" smtClean="0"/>
              <a:t>Transmission studies by the TOP indicated post-contingency voltage in the emergency range after accounting for the outages.   Instructions were issued to the generator to manually raise its voltage and to a local transmission owner to put a capacitor bank in service.  Instructions were repeated, acknowledged and carried out as requested.  </a:t>
            </a:r>
          </a:p>
          <a:p>
            <a:pPr marL="0" lvl="0" indent="0">
              <a:buNone/>
            </a:pPr>
            <a:endParaRPr lang="en-US" sz="1800" b="1" i="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Tree>
    <p:extLst>
      <p:ext uri="{BB962C8B-B14F-4D97-AF65-F5344CB8AC3E}">
        <p14:creationId xmlns:p14="http://schemas.microsoft.com/office/powerpoint/2010/main" val="33069603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Scenario 6 - North-Houston </a:t>
            </a:r>
            <a:endParaRPr lang="en-US" b="1" dirty="0">
              <a:solidFill>
                <a:schemeClr val="accent1"/>
              </a:solidFill>
            </a:endParaRPr>
          </a:p>
        </p:txBody>
      </p:sp>
      <p:sp>
        <p:nvSpPr>
          <p:cNvPr id="3" name="Content Placeholder 2"/>
          <p:cNvSpPr>
            <a:spLocks noGrp="1"/>
          </p:cNvSpPr>
          <p:nvPr>
            <p:ph idx="1"/>
          </p:nvPr>
        </p:nvSpPr>
        <p:spPr>
          <a:xfrm>
            <a:off x="304800" y="1066800"/>
            <a:ext cx="8534400" cy="4876800"/>
          </a:xfrm>
        </p:spPr>
        <p:txBody>
          <a:bodyPr/>
          <a:lstStyle/>
          <a:p>
            <a:pPr marL="0" lvl="0" indent="0">
              <a:buNone/>
            </a:pPr>
            <a:r>
              <a:rPr lang="en-US" sz="1800" b="1" i="1" dirty="0" smtClean="0"/>
              <a:t>Sudden storms during record August heat resulted in the loss of several 345kV and 138kV transmission lines into Houston.  The North-Houston voltage stability limit, an IROL, was exceeded.</a:t>
            </a:r>
          </a:p>
          <a:p>
            <a:pPr marL="457200" lvl="0" indent="-457200">
              <a:buFont typeface="+mj-lt"/>
              <a:buAutoNum type="arabicPeriod"/>
            </a:pPr>
            <a:endParaRPr lang="en-US" sz="1800" b="1" i="1" dirty="0"/>
          </a:p>
          <a:p>
            <a:pPr marL="0" lvl="0" indent="0">
              <a:buNone/>
            </a:pPr>
            <a:r>
              <a:rPr lang="en-US" sz="1800" b="1" i="1" dirty="0" smtClean="0"/>
              <a:t>The RC and TOP evaluated the condition and declared a Transmission Emergency Condition.  Hotline calls were made and repeated by one of the receiving operators, with acknowledgement.  </a:t>
            </a:r>
          </a:p>
          <a:p>
            <a:pPr marL="0" lvl="0" indent="0">
              <a:buNone/>
            </a:pPr>
            <a:endParaRPr lang="en-US" sz="1800" b="1" i="1" dirty="0"/>
          </a:p>
          <a:p>
            <a:pPr marL="0" lvl="0" indent="0">
              <a:buNone/>
            </a:pPr>
            <a:r>
              <a:rPr lang="en-US" sz="1800" b="1" i="1" dirty="0" smtClean="0"/>
              <a:t>Due to extreme loading, an additional call to a TOP was made for load shed.  The TOP instructed its DP to shed load in two 100 MW blocks.  The instruction was </a:t>
            </a:r>
            <a:r>
              <a:rPr lang="en-US" sz="1800" b="1" i="1" dirty="0"/>
              <a:t>repeated by the </a:t>
            </a:r>
            <a:r>
              <a:rPr lang="en-US" sz="1800" b="1" i="1" dirty="0" smtClean="0"/>
              <a:t>recipient, acknowledged </a:t>
            </a:r>
            <a:r>
              <a:rPr lang="en-US" sz="1800" b="1" i="1" dirty="0"/>
              <a:t>and </a:t>
            </a:r>
            <a:r>
              <a:rPr lang="en-US" sz="1800" b="1" i="1" dirty="0" smtClean="0"/>
              <a:t>then executed.  </a:t>
            </a:r>
          </a:p>
          <a:p>
            <a:pPr marL="0" lvl="0" indent="0">
              <a:buNone/>
            </a:pPr>
            <a:endParaRPr lang="en-US" sz="1800" b="1" i="1" dirty="0"/>
          </a:p>
          <a:p>
            <a:pPr marL="0" lvl="0" indent="0">
              <a:buNone/>
            </a:pPr>
            <a:r>
              <a:rPr lang="en-US" sz="1800" b="1" i="1" dirty="0" smtClean="0"/>
              <a:t>A generator ordered to run had not complied with instructions but cited that they would exceed emissions limits.  Its </a:t>
            </a:r>
            <a:r>
              <a:rPr lang="en-US" sz="1800" b="1" i="1" dirty="0" smtClean="0"/>
              <a:t>GOP </a:t>
            </a:r>
            <a:r>
              <a:rPr lang="en-US" sz="1800" b="1" i="1" dirty="0" smtClean="0"/>
              <a:t>had contacted the BA with the issue</a:t>
            </a:r>
            <a:r>
              <a:rPr lang="en-US" sz="1800" dirty="0" smtClean="0"/>
              <a:t>.  </a:t>
            </a:r>
            <a:endParaRPr lang="en-US" sz="1800" dirty="0"/>
          </a:p>
          <a:p>
            <a:pPr marL="0" lvl="0" indent="0">
              <a:buNone/>
            </a:pPr>
            <a:r>
              <a:rPr lang="en-US" sz="1800" dirty="0" smtClean="0"/>
              <a:t> </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spTree>
    <p:extLst>
      <p:ext uri="{BB962C8B-B14F-4D97-AF65-F5344CB8AC3E}">
        <p14:creationId xmlns:p14="http://schemas.microsoft.com/office/powerpoint/2010/main" val="7561353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Scenario 7 - Hurricane</a:t>
            </a:r>
            <a:endParaRPr lang="en-US" b="1" dirty="0">
              <a:solidFill>
                <a:schemeClr val="accent1"/>
              </a:solidFill>
            </a:endParaRPr>
          </a:p>
        </p:txBody>
      </p:sp>
      <p:sp>
        <p:nvSpPr>
          <p:cNvPr id="3" name="Content Placeholder 2"/>
          <p:cNvSpPr>
            <a:spLocks noGrp="1"/>
          </p:cNvSpPr>
          <p:nvPr>
            <p:ph idx="1"/>
          </p:nvPr>
        </p:nvSpPr>
        <p:spPr>
          <a:xfrm>
            <a:off x="304800" y="914400"/>
            <a:ext cx="8534400" cy="5410200"/>
          </a:xfrm>
        </p:spPr>
        <p:txBody>
          <a:bodyPr/>
          <a:lstStyle/>
          <a:p>
            <a:pPr marL="0" lvl="0" indent="0">
              <a:buNone/>
            </a:pPr>
            <a:r>
              <a:rPr lang="en-US" sz="1800" b="1" i="1" dirty="0" smtClean="0"/>
              <a:t>As landfall of a massive hurricane approached, the BA issued an Emergency through a hotline call to implement planned response to mitigate possible capacity and energy emergencies.  The call was repeated by one receiving operator and acknowledged.</a:t>
            </a:r>
          </a:p>
          <a:p>
            <a:pPr marL="0" lvl="0" indent="0">
              <a:buNone/>
            </a:pPr>
            <a:endParaRPr lang="en-US" sz="1800" b="1" i="1" dirty="0"/>
          </a:p>
          <a:p>
            <a:pPr marL="0" lvl="0" indent="0">
              <a:buNone/>
            </a:pPr>
            <a:r>
              <a:rPr lang="en-US" sz="1800" b="1" i="1" dirty="0" smtClean="0"/>
              <a:t>Firm load over 300 MW was lost for several hours due to distribution issues in the storm.</a:t>
            </a:r>
          </a:p>
          <a:p>
            <a:pPr marL="0" lvl="0" indent="0">
              <a:buNone/>
            </a:pPr>
            <a:endParaRPr lang="en-US" sz="1800" b="1" i="1" dirty="0" smtClean="0"/>
          </a:p>
          <a:p>
            <a:pPr marL="0" lvl="0" indent="0">
              <a:buNone/>
            </a:pPr>
            <a:r>
              <a:rPr lang="en-US" sz="1800" b="1" i="1" dirty="0" smtClean="0"/>
              <a:t>Analysis of transmission showed post-contingency voltage violations.  The transmission company re-deployed its static reactive reserves to address the condition, then contacted the RC.</a:t>
            </a:r>
          </a:p>
          <a:p>
            <a:pPr marL="0" lvl="0" indent="0">
              <a:buNone/>
            </a:pPr>
            <a:endParaRPr lang="en-US" sz="1800" b="1" i="1" dirty="0"/>
          </a:p>
          <a:p>
            <a:pPr marL="0" lvl="0" indent="0">
              <a:buNone/>
            </a:pPr>
            <a:r>
              <a:rPr lang="en-US" sz="1800" b="1" i="1" dirty="0" smtClean="0"/>
              <a:t>Additional reactive support was necessary, and the TOP requested nearby generation to lower voltage.   The GOP indicated that it could not lower voltage the full amount requested due to excitation limiters.   After discussion, a revised instruction was issued, repeated back by the GOP, and acknowledged.  </a:t>
            </a:r>
          </a:p>
          <a:p>
            <a:pPr marL="0" lvl="0" indent="0">
              <a:buNone/>
            </a:pPr>
            <a:endParaRPr lang="en-US" sz="1800" b="1" i="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dirty="0"/>
          </a:p>
        </p:txBody>
      </p:sp>
    </p:spTree>
    <p:extLst>
      <p:ext uri="{BB962C8B-B14F-4D97-AF65-F5344CB8AC3E}">
        <p14:creationId xmlns:p14="http://schemas.microsoft.com/office/powerpoint/2010/main" val="442937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Scenario 8 -  SPS/RAS</a:t>
            </a:r>
            <a:endParaRPr lang="en-US" b="1" dirty="0">
              <a:solidFill>
                <a:schemeClr val="accent1"/>
              </a:solidFill>
            </a:endParaRPr>
          </a:p>
        </p:txBody>
      </p:sp>
      <p:sp>
        <p:nvSpPr>
          <p:cNvPr id="3" name="Content Placeholder 2"/>
          <p:cNvSpPr>
            <a:spLocks noGrp="1"/>
          </p:cNvSpPr>
          <p:nvPr>
            <p:ph idx="1"/>
          </p:nvPr>
        </p:nvSpPr>
        <p:spPr>
          <a:xfrm>
            <a:off x="304800" y="1066800"/>
            <a:ext cx="8534400" cy="5257800"/>
          </a:xfrm>
        </p:spPr>
        <p:txBody>
          <a:bodyPr/>
          <a:lstStyle/>
          <a:p>
            <a:pPr marL="0" lvl="0" indent="0">
              <a:buNone/>
            </a:pPr>
            <a:r>
              <a:rPr lang="en-US" sz="1800" b="1" i="1" dirty="0" smtClean="0"/>
              <a:t>A planned outage on a transmission circuit created abnormal line loading conditions observed in next day studies; however an SPS/RAS was available to address conditions.</a:t>
            </a:r>
          </a:p>
          <a:p>
            <a:pPr marL="0" lvl="0" indent="0">
              <a:buNone/>
            </a:pPr>
            <a:endParaRPr lang="en-US" sz="1800" b="1" i="1" dirty="0"/>
          </a:p>
          <a:p>
            <a:pPr marL="0" indent="0">
              <a:buNone/>
            </a:pPr>
            <a:r>
              <a:rPr lang="en-US" sz="1800" b="1" i="1" dirty="0"/>
              <a:t>D</a:t>
            </a:r>
            <a:r>
              <a:rPr lang="en-US" sz="1800" b="1" i="1" dirty="0" smtClean="0"/>
              <a:t>uring current day operations, the SPS/RAS activated and sent a runback signal to a generator to reduce output to manage line loading.  However, the generator did not respond within the allowed time and the SPS/RAS sent a trip signal, which eliminated the line loading. </a:t>
            </a:r>
            <a:r>
              <a:rPr lang="en-US" sz="1800" b="1" i="1" dirty="0"/>
              <a:t>The GOP operator on duty was not familiar with the SPS/RAS function.      </a:t>
            </a:r>
          </a:p>
          <a:p>
            <a:pPr marL="0" lvl="0" indent="0">
              <a:buNone/>
            </a:pPr>
            <a:endParaRPr lang="en-US" sz="1800" b="1" i="1" dirty="0"/>
          </a:p>
          <a:p>
            <a:pPr marL="0" lvl="0" indent="0">
              <a:buNone/>
            </a:pPr>
            <a:r>
              <a:rPr lang="en-US" sz="1800" b="1" i="1" dirty="0" smtClean="0"/>
              <a:t>The TOP did not notice that the SPS/RAS was activated. The RTU at the plant substation had been </a:t>
            </a:r>
            <a:r>
              <a:rPr lang="en-US" sz="1800" b="1" i="1" dirty="0" smtClean="0"/>
              <a:t>offline for </a:t>
            </a:r>
            <a:r>
              <a:rPr lang="en-US" sz="1800" b="1" i="1" dirty="0" smtClean="0"/>
              <a:t>maintenance for the last 2 days.  The communication circuit between the substation and the SPS/RAS was also affected by the RTU outage, which was the cause for the generator failure to respond.</a:t>
            </a:r>
          </a:p>
          <a:p>
            <a:pPr marL="0" lvl="0" indent="0">
              <a:buNone/>
            </a:pPr>
            <a:endParaRPr lang="en-US" sz="1800" b="1" i="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dirty="0"/>
          </a:p>
        </p:txBody>
      </p:sp>
    </p:spTree>
    <p:extLst>
      <p:ext uri="{BB962C8B-B14F-4D97-AF65-F5344CB8AC3E}">
        <p14:creationId xmlns:p14="http://schemas.microsoft.com/office/powerpoint/2010/main" val="24909446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Scenario 9 - Extreme Cold </a:t>
            </a:r>
            <a:endParaRPr lang="en-US" b="1" dirty="0">
              <a:solidFill>
                <a:schemeClr val="accent1"/>
              </a:solidFill>
            </a:endParaRPr>
          </a:p>
        </p:txBody>
      </p:sp>
      <p:sp>
        <p:nvSpPr>
          <p:cNvPr id="3" name="Content Placeholder 2"/>
          <p:cNvSpPr>
            <a:spLocks noGrp="1"/>
          </p:cNvSpPr>
          <p:nvPr>
            <p:ph idx="1"/>
          </p:nvPr>
        </p:nvSpPr>
        <p:spPr>
          <a:xfrm>
            <a:off x="304800" y="914400"/>
            <a:ext cx="8534400" cy="5283200"/>
          </a:xfrm>
        </p:spPr>
        <p:txBody>
          <a:bodyPr/>
          <a:lstStyle/>
          <a:p>
            <a:pPr marL="0" lvl="0" indent="0">
              <a:buNone/>
            </a:pPr>
            <a:r>
              <a:rPr lang="en-US" sz="2000" b="1" i="1" dirty="0" smtClean="0"/>
              <a:t>Extreme cold weather predicted 3 days prior.   Studies run to identify any capacity or deliverability issues found no issues for the next day, but load-generation balance was tight.  </a:t>
            </a:r>
          </a:p>
          <a:p>
            <a:pPr marL="0" lvl="0" indent="0">
              <a:buNone/>
            </a:pPr>
            <a:endParaRPr lang="en-US" sz="2000" b="1" i="1" dirty="0" smtClean="0"/>
          </a:p>
          <a:p>
            <a:pPr marL="0" lvl="0" indent="0">
              <a:buNone/>
            </a:pPr>
            <a:r>
              <a:rPr lang="en-US" sz="2000" b="1" i="1" dirty="0" smtClean="0"/>
              <a:t>That morning, a “Watch” was issued via hot line call with instructions to cancel any planned transmission outages.  One TSP operator echoed back the Watch and instruction.  </a:t>
            </a:r>
          </a:p>
          <a:p>
            <a:pPr marL="0" lvl="0" indent="0">
              <a:buNone/>
            </a:pPr>
            <a:endParaRPr lang="en-US" sz="2000" b="1" i="1" dirty="0" smtClean="0"/>
          </a:p>
          <a:p>
            <a:pPr marL="0" lvl="0" indent="0">
              <a:buNone/>
            </a:pPr>
            <a:r>
              <a:rPr lang="en-US" sz="2000" b="1" i="1" dirty="0" smtClean="0"/>
              <a:t>An post-contingency SOL exceedance developed.  A transmission line planned outage was expected to be cancelled, but was still out of service.   A Temporary Outage Action Plan (TOAP) was identified and used to manage the security violation by performing switching on another line.</a:t>
            </a:r>
          </a:p>
          <a:p>
            <a:pPr marL="0" lvl="0" indent="0">
              <a:buNone/>
            </a:pPr>
            <a:r>
              <a:rPr lang="en-US" sz="2000" b="1" i="1" dirty="0" smtClean="0"/>
              <a:t>  </a:t>
            </a:r>
          </a:p>
          <a:p>
            <a:pPr marL="0" indent="0">
              <a:buNone/>
            </a:pPr>
            <a:r>
              <a:rPr lang="en-US" sz="2000" b="1" i="1" dirty="0" smtClean="0"/>
              <a:t>Instructions </a:t>
            </a:r>
            <a:r>
              <a:rPr lang="en-US" sz="2000" b="1" i="1" dirty="0"/>
              <a:t>were repeated, acknowledged and executed. </a:t>
            </a:r>
            <a:r>
              <a:rPr lang="en-US" sz="2000" b="1" i="1" dirty="0" smtClean="0"/>
              <a:t> The RC was notified.</a:t>
            </a:r>
            <a:endParaRPr lang="en-US" sz="2000" b="1" i="1" dirty="0"/>
          </a:p>
          <a:p>
            <a:pPr marL="0" lvl="0" indent="0">
              <a:buNone/>
            </a:pPr>
            <a:r>
              <a:rPr lang="en-US" sz="2000" dirty="0" smtClean="0">
                <a:solidFill>
                  <a:srgbClr val="FF0000"/>
                </a:solidFill>
              </a:rPr>
              <a:t>   </a:t>
            </a:r>
            <a:endParaRPr lang="en-US" sz="2000" dirty="0">
              <a:solidFill>
                <a:srgbClr val="FF0000"/>
              </a:solidFill>
            </a:endParaRPr>
          </a:p>
          <a:p>
            <a:pPr marL="0" lvl="0" indent="0">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18</a:t>
            </a:fld>
            <a:endParaRPr lang="en-US" dirty="0"/>
          </a:p>
        </p:txBody>
      </p:sp>
    </p:spTree>
    <p:extLst>
      <p:ext uri="{BB962C8B-B14F-4D97-AF65-F5344CB8AC3E}">
        <p14:creationId xmlns:p14="http://schemas.microsoft.com/office/powerpoint/2010/main" val="40046495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idx="1"/>
          </p:nvPr>
        </p:nvSpPr>
        <p:spPr>
          <a:xfrm>
            <a:off x="304800" y="1371600"/>
            <a:ext cx="8534400" cy="4671221"/>
          </a:xfrm>
        </p:spPr>
        <p:txBody>
          <a:bodyPr/>
          <a:lstStyle/>
          <a:p>
            <a:r>
              <a:rPr lang="en-US" dirty="0" smtClean="0"/>
              <a:t>What did you find in reviewing the fit between these NERC Standards and the scenarios?</a:t>
            </a:r>
          </a:p>
          <a:p>
            <a:endParaRPr lang="en-US" dirty="0"/>
          </a:p>
          <a:p>
            <a:r>
              <a:rPr lang="en-US" dirty="0" smtClean="0"/>
              <a:t>In actual events, additional information is requested to confirm the facts and fill in any gaps, even when possible violations are self-reported.</a:t>
            </a:r>
          </a:p>
          <a:p>
            <a:pPr marL="0" indent="0">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19</a:t>
            </a:fld>
            <a:endParaRPr lang="en-US" dirty="0"/>
          </a:p>
        </p:txBody>
      </p:sp>
    </p:spTree>
    <p:extLst>
      <p:ext uri="{BB962C8B-B14F-4D97-AF65-F5344CB8AC3E}">
        <p14:creationId xmlns:p14="http://schemas.microsoft.com/office/powerpoint/2010/main" val="266865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Learning </a:t>
            </a:r>
            <a:r>
              <a:rPr lang="en-US" dirty="0" smtClean="0"/>
              <a:t>Objectives</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400" b="1" dirty="0" smtClean="0">
                <a:solidFill>
                  <a:schemeClr val="tx2"/>
                </a:solidFill>
              </a:rPr>
              <a:t>Describe the process to complete a compliance review of a system event</a:t>
            </a:r>
            <a:endParaRPr lang="en-US" sz="2400" b="1" dirty="0">
              <a:solidFill>
                <a:schemeClr val="tx2"/>
              </a:solidFill>
            </a:endParaRPr>
          </a:p>
          <a:p>
            <a:pPr>
              <a:lnSpc>
                <a:spcPct val="150000"/>
              </a:lnSpc>
            </a:pPr>
            <a:r>
              <a:rPr lang="en-US" sz="2400" b="1" dirty="0" smtClean="0"/>
              <a:t>Given a system event, identify requirement(s) of NERC Standards that may be applicable</a:t>
            </a:r>
            <a:endParaRPr lang="en-US" sz="2400" b="1" dirty="0" smtClean="0">
              <a:solidFill>
                <a:schemeClr val="tx2"/>
              </a:solidFill>
            </a:endParaRPr>
          </a:p>
          <a:p>
            <a:pPr>
              <a:lnSpc>
                <a:spcPct val="150000"/>
              </a:lnSpc>
            </a:pPr>
            <a:r>
              <a:rPr lang="en-US" sz="2400" b="1" dirty="0" smtClean="0"/>
              <a:t>Identify possible non-compliance with these standards</a:t>
            </a:r>
            <a:endParaRPr lang="en-US" sz="2400" b="1"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20</a:t>
            </a:fld>
            <a:endParaRPr lang="en-US"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11096" y="1151858"/>
            <a:ext cx="5321808" cy="4730496"/>
          </a:xfrm>
          <a:prstGeom prst="rect">
            <a:avLst/>
          </a:prstGeom>
        </p:spPr>
      </p:pic>
    </p:spTree>
    <p:extLst>
      <p:ext uri="{BB962C8B-B14F-4D97-AF65-F5344CB8AC3E}">
        <p14:creationId xmlns:p14="http://schemas.microsoft.com/office/powerpoint/2010/main" val="1176896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Texas RE Event Compliance Process</a:t>
            </a:r>
            <a:endParaRPr lang="en-US" b="1" dirty="0">
              <a:solidFill>
                <a:schemeClr val="accent1"/>
              </a:solidFill>
            </a:endParaRPr>
          </a:p>
        </p:txBody>
      </p:sp>
      <p:sp>
        <p:nvSpPr>
          <p:cNvPr id="3" name="Content Placeholder 2"/>
          <p:cNvSpPr>
            <a:spLocks noGrp="1"/>
          </p:cNvSpPr>
          <p:nvPr>
            <p:ph idx="1"/>
          </p:nvPr>
        </p:nvSpPr>
        <p:spPr>
          <a:xfrm>
            <a:off x="152400" y="779417"/>
            <a:ext cx="8839200" cy="5562600"/>
          </a:xfrm>
        </p:spPr>
        <p:txBody>
          <a:bodyPr/>
          <a:lstStyle/>
          <a:p>
            <a:pPr>
              <a:lnSpc>
                <a:spcPct val="150000"/>
              </a:lnSpc>
            </a:pPr>
            <a:r>
              <a:rPr lang="en-US" sz="2000" b="1" i="1" dirty="0" smtClean="0">
                <a:solidFill>
                  <a:srgbClr val="FF0000"/>
                </a:solidFill>
              </a:rPr>
              <a:t>Receive notification of event occurrence</a:t>
            </a:r>
          </a:p>
          <a:p>
            <a:pPr>
              <a:lnSpc>
                <a:spcPct val="150000"/>
              </a:lnSpc>
            </a:pPr>
            <a:r>
              <a:rPr lang="en-US" sz="2000" b="1" i="1" dirty="0" smtClean="0">
                <a:solidFill>
                  <a:srgbClr val="FF0000"/>
                </a:solidFill>
              </a:rPr>
              <a:t>Request brief reports and data as necessary for the event</a:t>
            </a:r>
          </a:p>
          <a:p>
            <a:pPr>
              <a:lnSpc>
                <a:spcPct val="150000"/>
              </a:lnSpc>
            </a:pPr>
            <a:r>
              <a:rPr lang="en-US" sz="2000" b="1" dirty="0" smtClean="0">
                <a:solidFill>
                  <a:schemeClr val="tx2"/>
                </a:solidFill>
              </a:rPr>
              <a:t>Compile a sequence of events (SOE) for the system event</a:t>
            </a:r>
          </a:p>
          <a:p>
            <a:pPr>
              <a:lnSpc>
                <a:spcPct val="150000"/>
              </a:lnSpc>
            </a:pPr>
            <a:r>
              <a:rPr lang="en-US" sz="2000" b="1" dirty="0" smtClean="0"/>
              <a:t>For each step in the SOE, identify applicable NERC Standard requirements</a:t>
            </a:r>
          </a:p>
          <a:p>
            <a:pPr>
              <a:lnSpc>
                <a:spcPct val="150000"/>
              </a:lnSpc>
            </a:pPr>
            <a:r>
              <a:rPr lang="en-US" sz="2000" b="1" dirty="0" smtClean="0">
                <a:solidFill>
                  <a:schemeClr val="tx2"/>
                </a:solidFill>
              </a:rPr>
              <a:t>For each step in the SOE, identify if the requirement is applicable to the entity involved based on their NERC registration</a:t>
            </a:r>
          </a:p>
          <a:p>
            <a:pPr>
              <a:lnSpc>
                <a:spcPct val="150000"/>
              </a:lnSpc>
            </a:pPr>
            <a:r>
              <a:rPr lang="en-US" sz="2000" b="1" dirty="0" smtClean="0"/>
              <a:t>Identify possible non-compliance with each requirement utilizing the IRAC tool (Issue, Rule, Analysis, Conclusion)</a:t>
            </a:r>
          </a:p>
          <a:p>
            <a:pPr>
              <a:lnSpc>
                <a:spcPct val="150000"/>
              </a:lnSpc>
            </a:pPr>
            <a:endParaRPr lang="en-US" sz="2000" dirty="0" smtClean="0"/>
          </a:p>
          <a:p>
            <a:pPr marL="0" indent="0">
              <a:lnSpc>
                <a:spcPct val="150000"/>
              </a:lnSpc>
              <a:buNone/>
            </a:pPr>
            <a:r>
              <a:rPr lang="en-US" sz="2000" i="1" dirty="0" smtClean="0">
                <a:solidFill>
                  <a:srgbClr val="FF0000"/>
                </a:solidFill>
              </a:rPr>
              <a:t>* Through the NERC Events Analysis process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1785780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Compliance Self-Assessment </a:t>
            </a:r>
            <a:endParaRPr lang="en-US" b="1" dirty="0">
              <a:solidFill>
                <a:schemeClr val="accent1"/>
              </a:solidFill>
            </a:endParaRPr>
          </a:p>
        </p:txBody>
      </p:sp>
      <p:sp>
        <p:nvSpPr>
          <p:cNvPr id="3" name="Content Placeholder 2"/>
          <p:cNvSpPr>
            <a:spLocks noGrp="1"/>
          </p:cNvSpPr>
          <p:nvPr>
            <p:ph idx="1"/>
          </p:nvPr>
        </p:nvSpPr>
        <p:spPr>
          <a:xfrm>
            <a:off x="190500" y="914400"/>
            <a:ext cx="8839200" cy="3505200"/>
          </a:xfrm>
        </p:spPr>
        <p:txBody>
          <a:bodyPr/>
          <a:lstStyle/>
          <a:p>
            <a:r>
              <a:rPr lang="en-US" sz="2400" dirty="0"/>
              <a:t>Entities are expected to perform a critical self-assessment of standards and to develop a compliance self-assessment report proportional to the significance of the event/risk to the </a:t>
            </a:r>
            <a:r>
              <a:rPr lang="en-US" sz="2400" dirty="0" smtClean="0"/>
              <a:t>bulk power system (BPS) </a:t>
            </a:r>
            <a:endParaRPr lang="en-US" sz="2400" dirty="0"/>
          </a:p>
          <a:p>
            <a:endParaRPr lang="en-US" sz="2400" dirty="0"/>
          </a:p>
          <a:p>
            <a:r>
              <a:rPr lang="en-US" sz="2400" dirty="0"/>
              <a:t>After identification of the applicable NERC </a:t>
            </a:r>
            <a:r>
              <a:rPr lang="en-US" sz="2400" dirty="0" smtClean="0"/>
              <a:t>Reliability Standard </a:t>
            </a:r>
            <a:r>
              <a:rPr lang="en-US" sz="2400" dirty="0"/>
              <a:t>requirements, entities should identify possible non-compliance based on actions taken (or not taken)</a:t>
            </a:r>
          </a:p>
          <a:p>
            <a:endParaRPr lang="en-US" sz="2400" dirty="0"/>
          </a:p>
          <a:p>
            <a:r>
              <a:rPr lang="en-US" sz="2400" dirty="0"/>
              <a:t>If possible non-compliance is noted, entities should utilize the NERC self-report process</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668224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Translating ERCOT to NERC terms</a:t>
            </a:r>
            <a:endParaRPr lang="en-US" dirty="0"/>
          </a:p>
        </p:txBody>
      </p:sp>
      <p:sp>
        <p:nvSpPr>
          <p:cNvPr id="3" name="Content Placeholder 2"/>
          <p:cNvSpPr>
            <a:spLocks noGrp="1"/>
          </p:cNvSpPr>
          <p:nvPr>
            <p:ph idx="1"/>
          </p:nvPr>
        </p:nvSpPr>
        <p:spPr>
          <a:xfrm>
            <a:off x="304800" y="914400"/>
            <a:ext cx="8534400" cy="5052221"/>
          </a:xfrm>
        </p:spPr>
        <p:txBody>
          <a:bodyPr/>
          <a:lstStyle/>
          <a:p>
            <a:pPr marL="0" indent="0">
              <a:buNone/>
            </a:pPr>
            <a:r>
              <a:rPr lang="en-US" sz="2400" dirty="0" smtClean="0"/>
              <a:t>Applicability of standards depends on this!</a:t>
            </a:r>
          </a:p>
          <a:p>
            <a:pPr marL="0" indent="0">
              <a:buNone/>
            </a:pPr>
            <a:endParaRPr lang="en-US" sz="2400" dirty="0" smtClean="0"/>
          </a:p>
          <a:p>
            <a:r>
              <a:rPr lang="en-US" sz="2400" dirty="0" smtClean="0"/>
              <a:t>ERCOT ISO is the NERC Reliability Coordinator (RC)</a:t>
            </a:r>
          </a:p>
          <a:p>
            <a:r>
              <a:rPr lang="en-US" sz="2400" dirty="0"/>
              <a:t>ERCOT </a:t>
            </a:r>
            <a:r>
              <a:rPr lang="en-US" sz="2400" dirty="0" smtClean="0"/>
              <a:t>ISO is </a:t>
            </a:r>
            <a:r>
              <a:rPr lang="en-US" sz="2400" dirty="0"/>
              <a:t>the </a:t>
            </a:r>
            <a:r>
              <a:rPr lang="en-US" sz="2400" dirty="0" smtClean="0"/>
              <a:t>NERC Balancing Authority (BA)</a:t>
            </a:r>
          </a:p>
          <a:p>
            <a:r>
              <a:rPr lang="en-US" sz="2400" dirty="0" smtClean="0"/>
              <a:t>ERCOT ISO and the Transmission Service Providers  share the role of Transmission Operator (TOP)</a:t>
            </a:r>
          </a:p>
          <a:p>
            <a:r>
              <a:rPr lang="en-US" sz="2400" dirty="0" smtClean="0"/>
              <a:t>Resource Entities and Qualified Scheduling Entities address the NERC Generator </a:t>
            </a:r>
            <a:r>
              <a:rPr lang="en-US" sz="2400" dirty="0" smtClean="0"/>
              <a:t>Owner (GO) </a:t>
            </a:r>
            <a:r>
              <a:rPr lang="en-US" sz="2400" dirty="0" smtClean="0"/>
              <a:t>and Generator </a:t>
            </a:r>
            <a:r>
              <a:rPr lang="en-US" sz="2400" dirty="0" smtClean="0"/>
              <a:t>Operator (GOP) </a:t>
            </a:r>
            <a:r>
              <a:rPr lang="en-US" sz="2400" dirty="0" smtClean="0"/>
              <a:t>roles </a:t>
            </a:r>
          </a:p>
          <a:p>
            <a:r>
              <a:rPr lang="en-US" sz="2400" dirty="0" smtClean="0"/>
              <a:t>Distribution Service Providers – at least the larger ones – fit the role of NERC Distribution Provider (DP)</a:t>
            </a:r>
          </a:p>
          <a:p>
            <a:r>
              <a:rPr lang="en-US" sz="2400" dirty="0" smtClean="0"/>
              <a:t>Both NERC and ERCOT now call Special Protection Schemes (SPS) a Remedial Action Scheme (RAS)</a:t>
            </a:r>
            <a:endParaRPr lang="en-US" sz="2400" dirty="0"/>
          </a:p>
          <a:p>
            <a:endParaRPr lang="en-US" dirty="0" smtClean="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1840107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NERC Standards Subset for this Exercise </a:t>
            </a:r>
            <a:endParaRPr lang="en-US" dirty="0"/>
          </a:p>
        </p:txBody>
      </p:sp>
      <p:sp>
        <p:nvSpPr>
          <p:cNvPr id="3" name="Content Placeholder 2"/>
          <p:cNvSpPr>
            <a:spLocks noGrp="1"/>
          </p:cNvSpPr>
          <p:nvPr>
            <p:ph idx="1"/>
          </p:nvPr>
        </p:nvSpPr>
        <p:spPr>
          <a:xfrm>
            <a:off x="304800" y="914400"/>
            <a:ext cx="8534400" cy="5052221"/>
          </a:xfrm>
        </p:spPr>
        <p:txBody>
          <a:bodyPr/>
          <a:lstStyle/>
          <a:p>
            <a:r>
              <a:rPr lang="en-US" dirty="0" smtClean="0"/>
              <a:t>COM-002-4 – Three-part communications</a:t>
            </a:r>
          </a:p>
          <a:p>
            <a:r>
              <a:rPr lang="en-US" dirty="0" smtClean="0"/>
              <a:t>EOP-004-3 – Event reporting</a:t>
            </a:r>
          </a:p>
          <a:p>
            <a:r>
              <a:rPr lang="en-US" dirty="0" smtClean="0"/>
              <a:t>EOP-011-1 – Implement emergency plans </a:t>
            </a:r>
          </a:p>
          <a:p>
            <a:r>
              <a:rPr lang="en-US" dirty="0" smtClean="0"/>
              <a:t>PRC-001-1.1 – Protection schemes familiarity, status reporting and corrective actions </a:t>
            </a:r>
          </a:p>
          <a:p>
            <a:r>
              <a:rPr lang="en-US" dirty="0" smtClean="0"/>
              <a:t>TOP-001-3 – Operating instructions, monitoring SPS and managing operations within System Operating Limits</a:t>
            </a:r>
          </a:p>
          <a:p>
            <a:r>
              <a:rPr lang="en-US" dirty="0" smtClean="0"/>
              <a:t>TOP-002-4 – Next-day operations planning</a:t>
            </a:r>
          </a:p>
          <a:p>
            <a:r>
              <a:rPr lang="en-US" dirty="0" smtClean="0"/>
              <a:t>VAR-001-4.1 – Transmission </a:t>
            </a:r>
            <a:r>
              <a:rPr lang="en-US" dirty="0"/>
              <a:t>O</a:t>
            </a:r>
            <a:r>
              <a:rPr lang="en-US" dirty="0" smtClean="0"/>
              <a:t>perator voltage control</a:t>
            </a:r>
          </a:p>
          <a:p>
            <a:r>
              <a:rPr lang="en-US" dirty="0" smtClean="0"/>
              <a:t>VAR-002-4 – Generator </a:t>
            </a:r>
            <a:r>
              <a:rPr lang="en-US" dirty="0"/>
              <a:t>O</a:t>
            </a:r>
            <a:r>
              <a:rPr lang="en-US" dirty="0" smtClean="0"/>
              <a:t>perator voltage support</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1773166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986" y="228600"/>
            <a:ext cx="7571014" cy="367010"/>
          </a:xfrm>
        </p:spPr>
        <p:txBody>
          <a:bodyPr/>
          <a:lstStyle/>
          <a:p>
            <a:r>
              <a:rPr lang="en-US" b="1" dirty="0" smtClean="0">
                <a:solidFill>
                  <a:schemeClr val="accent1"/>
                </a:solidFill>
              </a:rPr>
              <a:t>Compliance Review – </a:t>
            </a:r>
            <a:r>
              <a:rPr lang="en-US" dirty="0" smtClean="0"/>
              <a:t>IRAC tool </a:t>
            </a:r>
            <a:r>
              <a:rPr lang="en-US" dirty="0"/>
              <a:t>example</a:t>
            </a:r>
            <a:br>
              <a:rPr lang="en-US" dirty="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dirty="0">
              <a:solidFill>
                <a:prstClr val="black">
                  <a:tint val="75000"/>
                </a:prstClr>
              </a:solidFill>
            </a:endParaRPr>
          </a:p>
        </p:txBody>
      </p:sp>
      <p:graphicFrame>
        <p:nvGraphicFramePr>
          <p:cNvPr id="10" name="Diagram 9"/>
          <p:cNvGraphicFramePr/>
          <p:nvPr>
            <p:extLst/>
          </p:nvPr>
        </p:nvGraphicFramePr>
        <p:xfrm>
          <a:off x="655681" y="914400"/>
          <a:ext cx="7889789" cy="51816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56452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graphicEl>
                                              <a:dgm id="{1DA80A24-88D9-4BF9-A55B-A7985C8B1172}"/>
                                            </p:graphicEl>
                                          </p:spTgt>
                                        </p:tgtEl>
                                        <p:attrNameLst>
                                          <p:attrName>style.visibility</p:attrName>
                                        </p:attrNameLst>
                                      </p:cBhvr>
                                      <p:to>
                                        <p:strVal val="visible"/>
                                      </p:to>
                                    </p:set>
                                    <p:anim calcmode="lin" valueType="num">
                                      <p:cBhvr additive="base">
                                        <p:cTn id="7" dur="500" fill="hold"/>
                                        <p:tgtEl>
                                          <p:spTgt spid="10">
                                            <p:graphicEl>
                                              <a:dgm id="{1DA80A24-88D9-4BF9-A55B-A7985C8B1172}"/>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graphicEl>
                                              <a:dgm id="{1DA80A24-88D9-4BF9-A55B-A7985C8B1172}"/>
                                            </p:graphicEl>
                                          </p:spTgt>
                                        </p:tgtEl>
                                        <p:attrNameLst>
                                          <p:attrName>ppt_y</p:attrName>
                                        </p:attrNameLst>
                                      </p:cBhvr>
                                      <p:tavLst>
                                        <p:tav tm="0">
                                          <p:val>
                                            <p:strVal val="1+#ppt_h/2"/>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
                                            <p:graphicEl>
                                              <a:dgm id="{8A09DD93-19E8-43A9-941C-74C1D1849506}"/>
                                            </p:graphicEl>
                                          </p:spTgt>
                                        </p:tgtEl>
                                        <p:attrNameLst>
                                          <p:attrName>style.visibility</p:attrName>
                                        </p:attrNameLst>
                                      </p:cBhvr>
                                      <p:to>
                                        <p:strVal val="visible"/>
                                      </p:to>
                                    </p:set>
                                    <p:anim calcmode="lin" valueType="num">
                                      <p:cBhvr additive="base">
                                        <p:cTn id="11" dur="500" fill="hold"/>
                                        <p:tgtEl>
                                          <p:spTgt spid="10">
                                            <p:graphicEl>
                                              <a:dgm id="{8A09DD93-19E8-43A9-941C-74C1D1849506}"/>
                                            </p:graphic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
                                            <p:graphicEl>
                                              <a:dgm id="{8A09DD93-19E8-43A9-941C-74C1D1849506}"/>
                                            </p:graphic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graphicEl>
                                              <a:dgm id="{10E2E3ED-A5AB-4706-8C27-C4658F9A972E}"/>
                                            </p:graphicEl>
                                          </p:spTgt>
                                        </p:tgtEl>
                                        <p:attrNameLst>
                                          <p:attrName>style.visibility</p:attrName>
                                        </p:attrNameLst>
                                      </p:cBhvr>
                                      <p:to>
                                        <p:strVal val="visible"/>
                                      </p:to>
                                    </p:set>
                                    <p:anim calcmode="lin" valueType="num">
                                      <p:cBhvr additive="base">
                                        <p:cTn id="17" dur="500" fill="hold"/>
                                        <p:tgtEl>
                                          <p:spTgt spid="10">
                                            <p:graphicEl>
                                              <a:dgm id="{10E2E3ED-A5AB-4706-8C27-C4658F9A972E}"/>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graphicEl>
                                              <a:dgm id="{10E2E3ED-A5AB-4706-8C27-C4658F9A972E}"/>
                                            </p:graphicEl>
                                          </p:spTgt>
                                        </p:tgtEl>
                                        <p:attrNameLst>
                                          <p:attrName>ppt_y</p:attrName>
                                        </p:attrNameLst>
                                      </p:cBhvr>
                                      <p:tavLst>
                                        <p:tav tm="0">
                                          <p:val>
                                            <p:strVal val="1+#ppt_h/2"/>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0">
                                            <p:graphicEl>
                                              <a:dgm id="{BE2470E6-382C-4981-8676-D6F7C6C0226A}"/>
                                            </p:graphicEl>
                                          </p:spTgt>
                                        </p:tgtEl>
                                        <p:attrNameLst>
                                          <p:attrName>style.visibility</p:attrName>
                                        </p:attrNameLst>
                                      </p:cBhvr>
                                      <p:to>
                                        <p:strVal val="visible"/>
                                      </p:to>
                                    </p:set>
                                    <p:anim calcmode="lin" valueType="num">
                                      <p:cBhvr additive="base">
                                        <p:cTn id="21" dur="500" fill="hold"/>
                                        <p:tgtEl>
                                          <p:spTgt spid="10">
                                            <p:graphicEl>
                                              <a:dgm id="{BE2470E6-382C-4981-8676-D6F7C6C0226A}"/>
                                            </p:graphic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0">
                                            <p:graphicEl>
                                              <a:dgm id="{BE2470E6-382C-4981-8676-D6F7C6C0226A}"/>
                                            </p:graphic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0">
                                            <p:graphicEl>
                                              <a:dgm id="{928ADD67-49A4-41EC-96D4-05C8CD609182}"/>
                                            </p:graphicEl>
                                          </p:spTgt>
                                        </p:tgtEl>
                                        <p:attrNameLst>
                                          <p:attrName>style.visibility</p:attrName>
                                        </p:attrNameLst>
                                      </p:cBhvr>
                                      <p:to>
                                        <p:strVal val="visible"/>
                                      </p:to>
                                    </p:set>
                                    <p:anim calcmode="lin" valueType="num">
                                      <p:cBhvr additive="base">
                                        <p:cTn id="27" dur="500" fill="hold"/>
                                        <p:tgtEl>
                                          <p:spTgt spid="10">
                                            <p:graphicEl>
                                              <a:dgm id="{928ADD67-49A4-41EC-96D4-05C8CD609182}"/>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
                                            <p:graphicEl>
                                              <a:dgm id="{928ADD67-49A4-41EC-96D4-05C8CD609182}"/>
                                            </p:graphicEl>
                                          </p:spTgt>
                                        </p:tgtEl>
                                        <p:attrNameLst>
                                          <p:attrName>ppt_y</p:attrName>
                                        </p:attrNameLst>
                                      </p:cBhvr>
                                      <p:tavLst>
                                        <p:tav tm="0">
                                          <p:val>
                                            <p:strVal val="1+#ppt_h/2"/>
                                          </p:val>
                                        </p:tav>
                                        <p:tav tm="100000">
                                          <p:val>
                                            <p:strVal val="#ppt_y"/>
                                          </p:val>
                                        </p:tav>
                                      </p:tavLst>
                                    </p:anim>
                                  </p:childTnLst>
                                </p:cTn>
                              </p:par>
                              <p:par>
                                <p:cTn id="29" presetID="2" presetClass="entr" presetSubtype="8" fill="hold" grpId="0" nodeType="withEffect">
                                  <p:stCondLst>
                                    <p:cond delay="100"/>
                                  </p:stCondLst>
                                  <p:childTnLst>
                                    <p:set>
                                      <p:cBhvr>
                                        <p:cTn id="30" dur="1" fill="hold">
                                          <p:stCondLst>
                                            <p:cond delay="0"/>
                                          </p:stCondLst>
                                        </p:cTn>
                                        <p:tgtEl>
                                          <p:spTgt spid="10">
                                            <p:graphicEl>
                                              <a:dgm id="{76785844-8246-4B1C-A05E-FC18F6853A75}"/>
                                            </p:graphicEl>
                                          </p:spTgt>
                                        </p:tgtEl>
                                        <p:attrNameLst>
                                          <p:attrName>style.visibility</p:attrName>
                                        </p:attrNameLst>
                                      </p:cBhvr>
                                      <p:to>
                                        <p:strVal val="visible"/>
                                      </p:to>
                                    </p:set>
                                    <p:anim calcmode="lin" valueType="num">
                                      <p:cBhvr additive="base">
                                        <p:cTn id="31" dur="400" fill="hold"/>
                                        <p:tgtEl>
                                          <p:spTgt spid="10">
                                            <p:graphicEl>
                                              <a:dgm id="{76785844-8246-4B1C-A05E-FC18F6853A75}"/>
                                            </p:graphicEl>
                                          </p:spTgt>
                                        </p:tgtEl>
                                        <p:attrNameLst>
                                          <p:attrName>ppt_x</p:attrName>
                                        </p:attrNameLst>
                                      </p:cBhvr>
                                      <p:tavLst>
                                        <p:tav tm="0">
                                          <p:val>
                                            <p:strVal val="0-#ppt_w/2"/>
                                          </p:val>
                                        </p:tav>
                                        <p:tav tm="100000">
                                          <p:val>
                                            <p:strVal val="#ppt_x"/>
                                          </p:val>
                                        </p:tav>
                                      </p:tavLst>
                                    </p:anim>
                                    <p:anim calcmode="lin" valueType="num">
                                      <p:cBhvr additive="base">
                                        <p:cTn id="32" dur="400" fill="hold"/>
                                        <p:tgtEl>
                                          <p:spTgt spid="10">
                                            <p:graphicEl>
                                              <a:dgm id="{76785844-8246-4B1C-A05E-FC18F6853A75}"/>
                                            </p:graphic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graphicEl>
                                              <a:dgm id="{47023B98-99B5-49AD-9406-06F2A525D774}"/>
                                            </p:graphicEl>
                                          </p:spTgt>
                                        </p:tgtEl>
                                        <p:attrNameLst>
                                          <p:attrName>style.visibility</p:attrName>
                                        </p:attrNameLst>
                                      </p:cBhvr>
                                      <p:to>
                                        <p:strVal val="visible"/>
                                      </p:to>
                                    </p:set>
                                    <p:anim calcmode="lin" valueType="num">
                                      <p:cBhvr additive="base">
                                        <p:cTn id="37" dur="500" fill="hold"/>
                                        <p:tgtEl>
                                          <p:spTgt spid="10">
                                            <p:graphicEl>
                                              <a:dgm id="{47023B98-99B5-49AD-9406-06F2A525D774}"/>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
                                            <p:graphicEl>
                                              <a:dgm id="{47023B98-99B5-49AD-9406-06F2A525D774}"/>
                                            </p:graphicEl>
                                          </p:spTgt>
                                        </p:tgtEl>
                                        <p:attrNameLst>
                                          <p:attrName>ppt_y</p:attrName>
                                        </p:attrNameLst>
                                      </p:cBhvr>
                                      <p:tavLst>
                                        <p:tav tm="0">
                                          <p:val>
                                            <p:strVal val="1+#ppt_h/2"/>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10">
                                            <p:graphicEl>
                                              <a:dgm id="{08B49138-5D55-4575-99D7-FC0FD9CE577C}"/>
                                            </p:graphicEl>
                                          </p:spTgt>
                                        </p:tgtEl>
                                        <p:attrNameLst>
                                          <p:attrName>style.visibility</p:attrName>
                                        </p:attrNameLst>
                                      </p:cBhvr>
                                      <p:to>
                                        <p:strVal val="visible"/>
                                      </p:to>
                                    </p:set>
                                    <p:anim calcmode="lin" valueType="num">
                                      <p:cBhvr additive="base">
                                        <p:cTn id="41" dur="500" fill="hold"/>
                                        <p:tgtEl>
                                          <p:spTgt spid="10">
                                            <p:graphicEl>
                                              <a:dgm id="{08B49138-5D55-4575-99D7-FC0FD9CE577C}"/>
                                            </p:graphic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10">
                                            <p:graphicEl>
                                              <a:dgm id="{08B49138-5D55-4575-99D7-FC0FD9CE577C}"/>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Exercise Instructions</a:t>
            </a:r>
            <a:endParaRPr lang="en-US" dirty="0"/>
          </a:p>
        </p:txBody>
      </p:sp>
      <p:sp>
        <p:nvSpPr>
          <p:cNvPr id="3" name="Content Placeholder 2"/>
          <p:cNvSpPr>
            <a:spLocks noGrp="1"/>
          </p:cNvSpPr>
          <p:nvPr>
            <p:ph idx="1"/>
          </p:nvPr>
        </p:nvSpPr>
        <p:spPr/>
        <p:txBody>
          <a:bodyPr/>
          <a:lstStyle/>
          <a:p>
            <a:pPr marL="0" indent="0">
              <a:buNone/>
            </a:pPr>
            <a:r>
              <a:rPr lang="en-US" dirty="0" smtClean="0"/>
              <a:t>Form a group with the table behind you.  Write your names and company on the cover sheet for your “IRAC”.  </a:t>
            </a:r>
          </a:p>
          <a:p>
            <a:pPr marL="0" indent="0">
              <a:buNone/>
            </a:pPr>
            <a:endParaRPr lang="en-US" dirty="0"/>
          </a:p>
          <a:p>
            <a:pPr marL="0" indent="0">
              <a:buNone/>
            </a:pPr>
            <a:r>
              <a:rPr lang="en-US" dirty="0" smtClean="0"/>
              <a:t>Each group will be given one of the numbered scenario exercises from the pages that follow to prepare an “IRAC”.  Write that scenario number next to the list of group members.  </a:t>
            </a:r>
          </a:p>
          <a:p>
            <a:pPr marL="0" indent="0">
              <a:buNone/>
            </a:pPr>
            <a:endParaRPr lang="en-US" dirty="0" smtClean="0"/>
          </a:p>
          <a:p>
            <a:pPr marL="0" indent="0">
              <a:buNone/>
            </a:pPr>
            <a:r>
              <a:rPr lang="en-US" dirty="0" smtClean="0"/>
              <a:t>Fill in issues, applicable standards (number and requirement), brief analysis and conclusion.  We will discuss after the break.  Turn in the IRAC with names and scenario number on the way to lunch.</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4932113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Areas to Consider in Scenarios</a:t>
            </a:r>
            <a:endParaRPr lang="en-US" b="1" dirty="0">
              <a:solidFill>
                <a:schemeClr val="accent1"/>
              </a:solidFill>
            </a:endParaRPr>
          </a:p>
        </p:txBody>
      </p:sp>
      <p:sp>
        <p:nvSpPr>
          <p:cNvPr id="3" name="Content Placeholder 2"/>
          <p:cNvSpPr>
            <a:spLocks noGrp="1"/>
          </p:cNvSpPr>
          <p:nvPr>
            <p:ph idx="1"/>
          </p:nvPr>
        </p:nvSpPr>
        <p:spPr>
          <a:xfrm>
            <a:off x="-228600" y="838200"/>
            <a:ext cx="9296400" cy="5486400"/>
          </a:xfrm>
        </p:spPr>
        <p:txBody>
          <a:bodyPr/>
          <a:lstStyle/>
          <a:p>
            <a:pPr lvl="1">
              <a:buFont typeface="Arial" panose="020B0604020202020204" pitchFamily="34" charset="0"/>
              <a:buChar char="•"/>
            </a:pPr>
            <a:r>
              <a:rPr lang="en-US" sz="2200" dirty="0" smtClean="0"/>
              <a:t>Communications: </a:t>
            </a:r>
          </a:p>
          <a:p>
            <a:pPr lvl="2"/>
            <a:r>
              <a:rPr lang="en-US" sz="2000" dirty="0" smtClean="0"/>
              <a:t>Were any Operating Instructions given or received?  </a:t>
            </a:r>
          </a:p>
          <a:p>
            <a:pPr lvl="2"/>
            <a:r>
              <a:rPr lang="en-US" sz="2000" dirty="0" smtClean="0"/>
              <a:t>Was three-part communication used? </a:t>
            </a:r>
          </a:p>
          <a:p>
            <a:pPr lvl="1">
              <a:buFont typeface="Arial" panose="020B0604020202020204" pitchFamily="34" charset="0"/>
              <a:buChar char="•"/>
            </a:pPr>
            <a:r>
              <a:rPr lang="en-US" sz="2200" dirty="0" smtClean="0"/>
              <a:t>Protection systems: </a:t>
            </a:r>
          </a:p>
          <a:p>
            <a:pPr lvl="2"/>
            <a:r>
              <a:rPr lang="en-US" sz="2000" dirty="0" smtClean="0"/>
              <a:t>Were operators familiar with the purpose/limitations of the relays?   </a:t>
            </a:r>
          </a:p>
          <a:p>
            <a:pPr lvl="2"/>
            <a:r>
              <a:rPr lang="en-US" sz="2000" dirty="0" smtClean="0"/>
              <a:t>Were there any known equipment failures?</a:t>
            </a:r>
            <a:endParaRPr lang="en-US" sz="1800" dirty="0" smtClean="0"/>
          </a:p>
          <a:p>
            <a:pPr lvl="1">
              <a:buFont typeface="Arial" panose="020B0604020202020204" pitchFamily="34" charset="0"/>
              <a:buChar char="•"/>
            </a:pPr>
            <a:r>
              <a:rPr lang="en-US" sz="2200" dirty="0" smtClean="0"/>
              <a:t>Security: </a:t>
            </a:r>
          </a:p>
          <a:p>
            <a:pPr lvl="2"/>
            <a:r>
              <a:rPr lang="en-US" sz="2000" dirty="0" smtClean="0"/>
              <a:t>Was the TOP operating in a N-1 state?   </a:t>
            </a:r>
          </a:p>
          <a:p>
            <a:pPr lvl="2"/>
            <a:r>
              <a:rPr lang="en-US" sz="2000" dirty="0" smtClean="0"/>
              <a:t>Was the status of all lines and resources being monitored?  </a:t>
            </a:r>
          </a:p>
          <a:p>
            <a:pPr lvl="2"/>
            <a:r>
              <a:rPr lang="en-US" sz="2000" dirty="0" smtClean="0"/>
              <a:t>Was </a:t>
            </a:r>
            <a:r>
              <a:rPr lang="en-US" sz="2000" dirty="0"/>
              <a:t>the BA </a:t>
            </a:r>
            <a:r>
              <a:rPr lang="en-US" sz="2000" dirty="0" smtClean="0"/>
              <a:t>operating with </a:t>
            </a:r>
            <a:r>
              <a:rPr lang="en-US" sz="2000" dirty="0"/>
              <a:t>sufficient reserves for the </a:t>
            </a:r>
            <a:r>
              <a:rPr lang="en-US" sz="2000" dirty="0" smtClean="0"/>
              <a:t>contingency?  </a:t>
            </a:r>
          </a:p>
          <a:p>
            <a:pPr lvl="2"/>
            <a:r>
              <a:rPr lang="en-US" sz="2000" dirty="0" smtClean="0"/>
              <a:t>Were studies performed?</a:t>
            </a:r>
            <a:endParaRPr lang="en-US" sz="1800" dirty="0" smtClean="0"/>
          </a:p>
          <a:p>
            <a:pPr lvl="1">
              <a:buFont typeface="Arial" panose="020B0604020202020204" pitchFamily="34" charset="0"/>
              <a:buChar char="•"/>
            </a:pPr>
            <a:r>
              <a:rPr lang="en-US" sz="2200" dirty="0" smtClean="0"/>
              <a:t>Status reporting: </a:t>
            </a:r>
          </a:p>
          <a:p>
            <a:pPr lvl="2"/>
            <a:r>
              <a:rPr lang="en-US" sz="2000" dirty="0" smtClean="0"/>
              <a:t>Were the TOP/BA aware of the unit’s status change?</a:t>
            </a:r>
          </a:p>
          <a:p>
            <a:pPr lvl="2"/>
            <a:r>
              <a:rPr lang="en-US" sz="2000" dirty="0" smtClean="0"/>
              <a:t>Is this a NERC-reportable event?</a:t>
            </a:r>
          </a:p>
          <a:p>
            <a:pPr marL="0" indent="0">
              <a:buNone/>
            </a:pPr>
            <a:endParaRPr lang="en-US" sz="2400" dirty="0" smtClean="0"/>
          </a:p>
          <a:p>
            <a:pPr marL="0" indent="0">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357889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D86DAB05736448B84610865FF4D4C" ma:contentTypeVersion="0" ma:contentTypeDescription="Create a new document." ma:contentTypeScope="" ma:versionID="c577c0e826a932311cc4ca8836faae4d">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324D87CB-B162-4C44-9B4D-A32E0449C149}"/>
</file>

<file path=customXml/itemProps2.xml><?xml version="1.0" encoding="utf-8"?>
<ds:datastoreItem xmlns:ds="http://schemas.openxmlformats.org/officeDocument/2006/customXml" ds:itemID="{E4A68982-DD5D-44FD-B77F-4C531465FE54}"/>
</file>

<file path=customXml/itemProps3.xml><?xml version="1.0" encoding="utf-8"?>
<ds:datastoreItem xmlns:ds="http://schemas.openxmlformats.org/officeDocument/2006/customXml" ds:itemID="{C0E9AA12-8AF9-4AA6-90FE-24669859CDF3}"/>
</file>

<file path=docProps/app.xml><?xml version="1.0" encoding="utf-8"?>
<Properties xmlns="http://schemas.openxmlformats.org/officeDocument/2006/extended-properties" xmlns:vt="http://schemas.openxmlformats.org/officeDocument/2006/docPropsVTypes">
  <Template/>
  <TotalTime>8685</TotalTime>
  <Words>2324</Words>
  <Application>Microsoft Office PowerPoint</Application>
  <PresentationFormat>On-screen Show (4:3)</PresentationFormat>
  <Paragraphs>229</Paragraphs>
  <Slides>20</Slides>
  <Notes>19</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20</vt:i4>
      </vt:variant>
    </vt:vector>
  </HeadingPairs>
  <TitlesOfParts>
    <vt:vector size="24" baseType="lpstr">
      <vt:lpstr>Arial</vt:lpstr>
      <vt:lpstr>Calibri</vt:lpstr>
      <vt:lpstr>1_Custom Design</vt:lpstr>
      <vt:lpstr>Office Theme</vt:lpstr>
      <vt:lpstr>PowerPoint Presentation</vt:lpstr>
      <vt:lpstr>Learning Objectives</vt:lpstr>
      <vt:lpstr>Texas RE Event Compliance Process</vt:lpstr>
      <vt:lpstr>Compliance Self-Assessment </vt:lpstr>
      <vt:lpstr>Translating ERCOT to NERC terms</vt:lpstr>
      <vt:lpstr>NERC Standards Subset for this Exercise </vt:lpstr>
      <vt:lpstr>Compliance Review – IRAC tool example </vt:lpstr>
      <vt:lpstr>Group Exercise Instructions</vt:lpstr>
      <vt:lpstr>Areas to Consider in Scenarios</vt:lpstr>
      <vt:lpstr>Scenario 1 – Bus Outage</vt:lpstr>
      <vt:lpstr>Scenario 2 -  EMS Outage</vt:lpstr>
      <vt:lpstr>Scenario 3 - Plant Trip </vt:lpstr>
      <vt:lpstr>Scenario 4 - Icing </vt:lpstr>
      <vt:lpstr>Scenario 5 - Storm Damage </vt:lpstr>
      <vt:lpstr>Scenario 6 - North-Houston </vt:lpstr>
      <vt:lpstr>Scenario 7 - Hurricane</vt:lpstr>
      <vt:lpstr>Scenario 8 -  SPS/RAS</vt:lpstr>
      <vt:lpstr>Scenario 9 - Extreme Cold </vt:lpstr>
      <vt:lpstr>Review</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Henry, Mark</cp:lastModifiedBy>
  <cp:revision>165</cp:revision>
  <cp:lastPrinted>2017-03-10T17:39:15Z</cp:lastPrinted>
  <dcterms:created xsi:type="dcterms:W3CDTF">2016-01-21T15:20:31Z</dcterms:created>
  <dcterms:modified xsi:type="dcterms:W3CDTF">2017-03-10T19:03:31Z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0x010100CBCD86DAB05736448B84610865FF4D4C</vt:lpwstr>
  </property>
</Properties>
</file>