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theme/themeOverride14.xml" ContentType="application/vnd.openxmlformats-officedocument.themeOverride+xml"/>
  <Override PartName="/ppt/notesSlides/notesSlide13.xml" ContentType="application/vnd.openxmlformats-officedocument.presentationml.notesSlide+xml"/>
  <Override PartName="/ppt/theme/themeOverride15.xml" ContentType="application/vnd.openxmlformats-officedocument.themeOverride+xml"/>
  <Override PartName="/ppt/notesSlides/notesSlide14.xml" ContentType="application/vnd.openxmlformats-officedocument.presentationml.notesSlide+xml"/>
  <Override PartName="/ppt/theme/themeOverride16.xml" ContentType="application/vnd.openxmlformats-officedocument.themeOverride+xml"/>
  <Override PartName="/ppt/notesSlides/notesSlide15.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16.xml" ContentType="application/vnd.openxmlformats-officedocument.presentationml.notesSlide+xml"/>
  <Override PartName="/ppt/theme/themeOverride2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13" r:id="rId5"/>
  </p:sldMasterIdLst>
  <p:notesMasterIdLst>
    <p:notesMasterId r:id="rId42"/>
  </p:notesMasterIdLst>
  <p:sldIdLst>
    <p:sldId id="262" r:id="rId6"/>
    <p:sldId id="263" r:id="rId7"/>
    <p:sldId id="264" r:id="rId8"/>
    <p:sldId id="275" r:id="rId9"/>
    <p:sldId id="265" r:id="rId10"/>
    <p:sldId id="276" r:id="rId11"/>
    <p:sldId id="277" r:id="rId12"/>
    <p:sldId id="295" r:id="rId13"/>
    <p:sldId id="267" r:id="rId14"/>
    <p:sldId id="269" r:id="rId15"/>
    <p:sldId id="272" r:id="rId16"/>
    <p:sldId id="296" r:id="rId17"/>
    <p:sldId id="273" r:id="rId18"/>
    <p:sldId id="274" r:id="rId19"/>
    <p:sldId id="278" r:id="rId20"/>
    <p:sldId id="300" r:id="rId21"/>
    <p:sldId id="279" r:id="rId22"/>
    <p:sldId id="280" r:id="rId23"/>
    <p:sldId id="281" r:id="rId24"/>
    <p:sldId id="282" r:id="rId25"/>
    <p:sldId id="283" r:id="rId26"/>
    <p:sldId id="301" r:id="rId27"/>
    <p:sldId id="302" r:id="rId28"/>
    <p:sldId id="308" r:id="rId29"/>
    <p:sldId id="309" r:id="rId30"/>
    <p:sldId id="310" r:id="rId31"/>
    <p:sldId id="307" r:id="rId32"/>
    <p:sldId id="284" r:id="rId33"/>
    <p:sldId id="285" r:id="rId34"/>
    <p:sldId id="286" r:id="rId35"/>
    <p:sldId id="287" r:id="rId36"/>
    <p:sldId id="288" r:id="rId37"/>
    <p:sldId id="289" r:id="rId38"/>
    <p:sldId id="294" r:id="rId39"/>
    <p:sldId id="305" r:id="rId40"/>
    <p:sldId id="30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5" autoAdjust="0"/>
    <p:restoredTop sz="80253" autoAdjust="0"/>
  </p:normalViewPr>
  <p:slideViewPr>
    <p:cSldViewPr snapToGrid="0">
      <p:cViewPr varScale="1">
        <p:scale>
          <a:sx n="87" d="100"/>
          <a:sy n="87"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4DC69-E839-46B0-A174-6F3709BB64E2}" type="datetimeFigureOut">
              <a:rPr lang="en-US" smtClean="0"/>
              <a:t>12/2/2016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6D7E5-1EAA-4EE5-98A8-4606B0DDD8A6}" type="slidenum">
              <a:rPr lang="en-US" smtClean="0"/>
              <a:t>‹#›</a:t>
            </a:fld>
            <a:endParaRPr lang="en-US"/>
          </a:p>
        </p:txBody>
      </p:sp>
    </p:spTree>
    <p:extLst>
      <p:ext uri="{BB962C8B-B14F-4D97-AF65-F5344CB8AC3E}">
        <p14:creationId xmlns:p14="http://schemas.microsoft.com/office/powerpoint/2010/main" val="77347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Electric Generation Mix in ERCOT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Changing Role of Natural Gas Generation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Infrastructure Required to Support Natural Gas Generation Mix</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Black Start Coordination</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2</a:t>
            </a:fld>
            <a:endParaRPr lang="en-US"/>
          </a:p>
        </p:txBody>
      </p:sp>
    </p:spTree>
    <p:extLst>
      <p:ext uri="{BB962C8B-B14F-4D97-AF65-F5344CB8AC3E}">
        <p14:creationId xmlns:p14="http://schemas.microsoft.com/office/powerpoint/2010/main" val="287456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There are at least 7 interstate pipelines serving generators within ERCOT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These pipelines are subject to jurisdiction Federal Energy Regulatory Commission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Terms and conditions of operation are narrowly defined by Statement of Operating Conditions filed with FERC</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13</a:t>
            </a:fld>
            <a:endParaRPr lang="en-US"/>
          </a:p>
        </p:txBody>
      </p:sp>
    </p:spTree>
    <p:extLst>
      <p:ext uri="{BB962C8B-B14F-4D97-AF65-F5344CB8AC3E}">
        <p14:creationId xmlns:p14="http://schemas.microsoft.com/office/powerpoint/2010/main" val="15415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at least 13 intrastate pipelines serving generators within ERCOT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These pipelines are subject to jurisdiction of the Texas Railroad Commission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No FERC jurisdiction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Terms and conditions are more broadly defined by Statement of Operating Conditions filed with the TRRC</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Typically intrastate pipelines have more flexibility in how they are able contract and operate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Texas has more intrastate natural gas pipelines than any other State.  California is second.</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Based on Texas RRC data for 2013</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Intrastate is approximately 138,000 miles with about 33,000 miles of this for transmission from gathering lines or storage facilities to LDC and the remaining 105,000 miles for local distribution.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14</a:t>
            </a:fld>
            <a:endParaRPr lang="en-US"/>
          </a:p>
        </p:txBody>
      </p:sp>
    </p:spTree>
    <p:extLst>
      <p:ext uri="{BB962C8B-B14F-4D97-AF65-F5344CB8AC3E}">
        <p14:creationId xmlns:p14="http://schemas.microsoft.com/office/powerpoint/2010/main" val="94543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regions that report to the EIA on Natural Gas Storage on a weekly basis; East, West and Producing</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3 types of storage; Salt Caverns (Domes), Aquifers and Depleted Reservoirs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US Total Storage Capacity, which is volume of natural gas that can be stored underground, is around 9,031 </a:t>
            </a:r>
            <a:r>
              <a:rPr lang="en-US" sz="1200" kern="1200" dirty="0" err="1" smtClean="0">
                <a:solidFill>
                  <a:schemeClr val="tx1"/>
                </a:solidFill>
                <a:effectLst/>
                <a:latin typeface="+mn-lt"/>
                <a:ea typeface="+mn-ea"/>
                <a:cs typeface="+mn-cs"/>
              </a:rPr>
              <a:t>Bcf</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Working Gas Capacity, which represents the total Storage Capacity minus Base Gas, is around 4,681 </a:t>
            </a:r>
            <a:r>
              <a:rPr lang="en-US" sz="1200" kern="1200" dirty="0" err="1" smtClean="0">
                <a:solidFill>
                  <a:schemeClr val="tx1"/>
                </a:solidFill>
                <a:effectLst/>
                <a:latin typeface="+mn-lt"/>
                <a:ea typeface="+mn-ea"/>
                <a:cs typeface="+mn-cs"/>
              </a:rPr>
              <a:t>Bcf</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Base Gas is permanent gas in storage to maintain adequate pressure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 Texas, there is a Total Storage Capacity of around 850 BCF and a working Gas Capacity of 532 </a:t>
            </a:r>
            <a:r>
              <a:rPr lang="en-US" sz="1200" kern="1200" dirty="0" err="1" smtClean="0">
                <a:solidFill>
                  <a:schemeClr val="tx1"/>
                </a:solidFill>
                <a:effectLst/>
                <a:latin typeface="+mn-lt"/>
                <a:ea typeface="+mn-ea"/>
                <a:cs typeface="+mn-cs"/>
              </a:rPr>
              <a:t>Bcf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15</a:t>
            </a:fld>
            <a:endParaRPr lang="en-US"/>
          </a:p>
        </p:txBody>
      </p:sp>
    </p:spTree>
    <p:extLst>
      <p:ext uri="{BB962C8B-B14F-4D97-AF65-F5344CB8AC3E}">
        <p14:creationId xmlns:p14="http://schemas.microsoft.com/office/powerpoint/2010/main" val="1586115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depleted natural gas or oil fields that are converted from production to storage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Takes advantage of existing wells, gathering systems and pipeline connections.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Most commonly used because of their wide availability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16</a:t>
            </a:fld>
            <a:endParaRPr lang="en-US"/>
          </a:p>
        </p:txBody>
      </p:sp>
    </p:spTree>
    <p:extLst>
      <p:ext uri="{BB962C8B-B14F-4D97-AF65-F5344CB8AC3E}">
        <p14:creationId xmlns:p14="http://schemas.microsoft.com/office/powerpoint/2010/main" val="232092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Majority of these are located on Gulf Coast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Base Gas requirements are relatively low</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They are more costly but ability to have several injection and withdrawal cycles each year reduces the per unit cost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Large as 5,200 ft. in diameter and from 1,500 to 5,900 ft. below the surface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17</a:t>
            </a:fld>
            <a:endParaRPr lang="en-US"/>
          </a:p>
        </p:txBody>
      </p:sp>
    </p:spTree>
    <p:extLst>
      <p:ext uri="{BB962C8B-B14F-4D97-AF65-F5344CB8AC3E}">
        <p14:creationId xmlns:p14="http://schemas.microsoft.com/office/powerpoint/2010/main" val="3214514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 pointer and go through the various steps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18</a:t>
            </a:fld>
            <a:endParaRPr lang="en-US"/>
          </a:p>
        </p:txBody>
      </p:sp>
    </p:spTree>
    <p:extLst>
      <p:ext uri="{BB962C8B-B14F-4D97-AF65-F5344CB8AC3E}">
        <p14:creationId xmlns:p14="http://schemas.microsoft.com/office/powerpoint/2010/main" val="146898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Preparation (</a:t>
            </a:r>
            <a:r>
              <a:rPr lang="en-US" sz="1200" kern="1200" dirty="0" smtClean="0">
                <a:solidFill>
                  <a:schemeClr val="tx1"/>
                </a:solidFill>
                <a:effectLst/>
                <a:latin typeface="+mn-lt"/>
                <a:ea typeface="+mn-ea"/>
                <a:cs typeface="+mn-cs"/>
              </a:rPr>
              <a:t>Fall/Winter, between December 1 and March 31)</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Gas Control - </a:t>
            </a:r>
            <a:r>
              <a:rPr lang="en-US" sz="1200" u="sng" kern="1200" dirty="0" smtClean="0">
                <a:solidFill>
                  <a:schemeClr val="tx1"/>
                </a:solidFill>
                <a:effectLst/>
                <a:latin typeface="+mn-lt"/>
                <a:ea typeface="+mn-ea"/>
                <a:cs typeface="+mn-cs"/>
              </a:rPr>
              <a:t>Gas Control determines the Winter Storm Alert Levels</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Proactively address artic conditions as they are forecast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Automate Imbalance reports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Train night time Controllers to manage interconnect points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Review interconnection contact lists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Categorize meter sites per Texas RRC curtailment priority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Notify Texas RRC and operations of any curtailments.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Volume Management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Monitor deliveries to match approved nominations and available supplies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Monitor shippers to prevent over-pull or under supply situations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Responsible for cutting non-preforming receipt points and reallocation of deliveries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Operations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Check delivery/receipt points for winterization, such as </a:t>
            </a:r>
            <a:endParaRPr lang="en-US" dirty="0" smtClean="0">
              <a:effectLst/>
            </a:endParaRPr>
          </a:p>
          <a:p>
            <a:r>
              <a:rPr lang="en-US" sz="1200" kern="1200" dirty="0" smtClean="0">
                <a:solidFill>
                  <a:schemeClr val="tx1"/>
                </a:solidFill>
                <a:effectLst/>
                <a:latin typeface="+mn-lt"/>
                <a:ea typeface="+mn-ea"/>
                <a:cs typeface="+mn-cs"/>
              </a:rPr>
              <a:t>heat tracing and catalytic heaters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On pipelines check methanol inventory and injection pumps, </a:t>
            </a:r>
            <a:endParaRPr lang="en-US" dirty="0" smtClean="0">
              <a:effectLst/>
            </a:endParaRPr>
          </a:p>
          <a:p>
            <a:r>
              <a:rPr lang="en-US" sz="1200" kern="1200" dirty="0" smtClean="0">
                <a:solidFill>
                  <a:schemeClr val="tx1"/>
                </a:solidFill>
                <a:effectLst/>
                <a:latin typeface="+mn-lt"/>
                <a:ea typeface="+mn-ea"/>
                <a:cs typeface="+mn-cs"/>
              </a:rPr>
              <a:t>system wide, inspect heaters at stations, </a:t>
            </a:r>
            <a:endParaRPr lang="en-US" dirty="0" smtClean="0">
              <a:effectLst/>
            </a:endParaRPr>
          </a:p>
          <a:p>
            <a:r>
              <a:rPr lang="en-US" sz="1200" kern="1200" dirty="0" smtClean="0">
                <a:solidFill>
                  <a:schemeClr val="tx1"/>
                </a:solidFill>
                <a:effectLst/>
                <a:latin typeface="+mn-lt"/>
                <a:ea typeface="+mn-ea"/>
                <a:cs typeface="+mn-cs"/>
              </a:rPr>
              <a:t>install heat tracing at appropriate compressor stations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At storage locations install heat tracing on all cavern heads and water lines.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Maximize operational inventory in all caverns.</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Alert Levels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i="1" kern="1200" dirty="0" smtClean="0">
                <a:solidFill>
                  <a:schemeClr val="tx1"/>
                </a:solidFill>
                <a:effectLst/>
                <a:latin typeface="+mn-lt"/>
                <a:ea typeface="+mn-ea"/>
                <a:cs typeface="+mn-cs"/>
              </a:rPr>
              <a:t>Level 1:  Normal Conditions</a:t>
            </a:r>
            <a:endParaRPr lang="en-US" dirty="0" smtClean="0">
              <a:effectLst/>
            </a:endParaRPr>
          </a:p>
          <a:p>
            <a:r>
              <a:rPr lang="en-US" sz="1200" b="1" i="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i="1" kern="1200" dirty="0" smtClean="0">
                <a:solidFill>
                  <a:schemeClr val="tx1"/>
                </a:solidFill>
                <a:effectLst/>
                <a:latin typeface="+mn-lt"/>
                <a:ea typeface="+mn-ea"/>
                <a:cs typeface="+mn-cs"/>
              </a:rPr>
              <a:t>Level 2:  Artic front 2 days from region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Cancel all maintenance work on equipment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Start and run critical engines to insure reliability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Personnel are put on standby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Prepare to Staff critical stations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i="1" kern="1200" dirty="0" smtClean="0">
                <a:solidFill>
                  <a:schemeClr val="tx1"/>
                </a:solidFill>
                <a:effectLst/>
                <a:latin typeface="+mn-lt"/>
                <a:ea typeface="+mn-ea"/>
                <a:cs typeface="+mn-cs"/>
              </a:rPr>
              <a:t> </a:t>
            </a:r>
            <a:endParaRPr lang="en-US" dirty="0" smtClean="0">
              <a:effectLst/>
            </a:endParaRPr>
          </a:p>
          <a:p>
            <a:r>
              <a:rPr lang="en-US" sz="1200" b="1" i="1" kern="1200" dirty="0" smtClean="0">
                <a:solidFill>
                  <a:schemeClr val="tx1"/>
                </a:solidFill>
                <a:effectLst/>
                <a:latin typeface="+mn-lt"/>
                <a:ea typeface="+mn-ea"/>
                <a:cs typeface="+mn-cs"/>
              </a:rPr>
              <a:t>Level 3:  Severe Winter Weather caused by Artic Conditions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Pre-fill storage, if possible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Pressurize/Pack the lines, and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22</a:t>
            </a:fld>
            <a:endParaRPr lang="en-US"/>
          </a:p>
        </p:txBody>
      </p:sp>
    </p:spTree>
    <p:extLst>
      <p:ext uri="{BB962C8B-B14F-4D97-AF65-F5344CB8AC3E}">
        <p14:creationId xmlns:p14="http://schemas.microsoft.com/office/powerpoint/2010/main" val="36977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During Event:</a:t>
            </a:r>
            <a:r>
              <a:rPr lang="en-US" sz="1200" kern="1200" dirty="0" smtClean="0">
                <a:solidFill>
                  <a:schemeClr val="tx1"/>
                </a:solidFill>
                <a:effectLst/>
                <a:latin typeface="+mn-lt"/>
                <a:ea typeface="+mn-ea"/>
                <a:cs typeface="+mn-cs"/>
              </a:rPr>
              <a:t> (as pipeline conditions dictate, Level 3 situation)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Suspend loans, deferred deliveries and advances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Police interconnect points, shippers and joint owners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Maintain at least a minimum cavern pressure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Remind firm customers of uniform hourly rate provisions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Short deliveries on interstate and intra state pipelines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Curtail end use customers - Notify Texas RRC</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After Event</a:t>
            </a:r>
            <a:r>
              <a:rPr lang="en-US" sz="1200" kern="1200" dirty="0" smtClean="0">
                <a:solidFill>
                  <a:schemeClr val="tx1"/>
                </a:solidFill>
                <a:effectLst/>
                <a:latin typeface="+mn-lt"/>
                <a:ea typeface="+mn-ea"/>
                <a:cs typeface="+mn-cs"/>
              </a:rPr>
              <a:t>: (back to Level 1 – Normal Conditions)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Require payback from under-preforming shippers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Require payback from under preforming interconnect points and joint shippers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Restore line pressure/pack and storage inventory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23</a:t>
            </a:fld>
            <a:endParaRPr lang="en-US"/>
          </a:p>
        </p:txBody>
      </p:sp>
    </p:spTree>
    <p:extLst>
      <p:ext uri="{BB962C8B-B14F-4D97-AF65-F5344CB8AC3E}">
        <p14:creationId xmlns:p14="http://schemas.microsoft.com/office/powerpoint/2010/main" val="2360596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C3A8E0-EAD1-4500-83A5-3083CEE26FFF}" type="slidenum">
              <a:rPr lang="en-US" altLang="en-US">
                <a:solidFill>
                  <a:srgbClr val="000000"/>
                </a:solidFill>
              </a:rPr>
              <a:pPr>
                <a:spcBef>
                  <a:spcPct val="0"/>
                </a:spcBef>
              </a:pPr>
              <a:t>24</a:t>
            </a:fld>
            <a:endParaRPr lang="en-US" altLang="en-US">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2808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166D41-79A9-498C-8EF4-E80A06B04E54}" type="slidenum">
              <a:rPr lang="en-US" altLang="en-US">
                <a:solidFill>
                  <a:srgbClr val="000000"/>
                </a:solidFill>
              </a:rPr>
              <a:pPr>
                <a:spcBef>
                  <a:spcPct val="0"/>
                </a:spcBef>
              </a:pPr>
              <a:t>25</a:t>
            </a:fld>
            <a:endParaRPr lang="en-US" altLang="en-US">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sz="1200" b="1" kern="1200" dirty="0" smtClean="0">
                <a:solidFill>
                  <a:schemeClr val="tx1"/>
                </a:solidFill>
                <a:effectLst/>
                <a:latin typeface="+mn-lt"/>
                <a:ea typeface="+mn-ea"/>
                <a:cs typeface="+mn-cs"/>
              </a:rPr>
              <a:t>Priorities</a:t>
            </a:r>
            <a:r>
              <a:rPr lang="en-US" sz="1200" kern="1200" dirty="0" smtClean="0">
                <a:solidFill>
                  <a:schemeClr val="tx1"/>
                </a:solidFill>
                <a:effectLst/>
                <a:latin typeface="+mn-lt"/>
                <a:ea typeface="+mn-ea"/>
                <a:cs typeface="+mn-cs"/>
              </a:rPr>
              <a:t> – based on Firm Contract Loads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E – (2) defined as a generating station that uses less than 3,000 </a:t>
            </a:r>
            <a:r>
              <a:rPr lang="en-US" sz="1200" kern="1200" dirty="0" err="1" smtClean="0">
                <a:solidFill>
                  <a:schemeClr val="tx1"/>
                </a:solidFill>
                <a:effectLst/>
                <a:latin typeface="+mn-lt"/>
                <a:ea typeface="+mn-ea"/>
                <a:cs typeface="+mn-cs"/>
              </a:rPr>
              <a:t>Mcf</a:t>
            </a:r>
            <a:r>
              <a:rPr lang="en-US" sz="1200" kern="1200" dirty="0" smtClean="0">
                <a:solidFill>
                  <a:schemeClr val="tx1"/>
                </a:solidFill>
                <a:effectLst/>
                <a:latin typeface="+mn-lt"/>
                <a:ea typeface="+mn-ea"/>
                <a:cs typeface="+mn-cs"/>
              </a:rPr>
              <a:t> on an average day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F – defined as small commercial and industrial customers using 20,000kWh or less on an average day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endParaRPr lang="en-US" dirty="0" smtClean="0"/>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2913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from slide.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3</a:t>
            </a:fld>
            <a:endParaRPr lang="en-US"/>
          </a:p>
        </p:txBody>
      </p:sp>
    </p:spTree>
    <p:extLst>
      <p:ext uri="{BB962C8B-B14F-4D97-AF65-F5344CB8AC3E}">
        <p14:creationId xmlns:p14="http://schemas.microsoft.com/office/powerpoint/2010/main" val="171045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78DC55-7A39-4F95-85F4-2AAE0D426CE9}" type="slidenum">
              <a:rPr lang="en-US" altLang="en-US">
                <a:solidFill>
                  <a:srgbClr val="000000"/>
                </a:solidFill>
              </a:rPr>
              <a:pPr>
                <a:spcBef>
                  <a:spcPct val="0"/>
                </a:spcBef>
              </a:pPr>
              <a:t>26</a:t>
            </a:fld>
            <a:endParaRPr lang="en-US" alt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60148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Formed in late 2013 and comprised of:</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ERCOT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Transmission Service Providers (TSPs)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Qualified Scheduling Entities (QSEs)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Resource Entities (REs)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Gas Transmission Operators (GTOs)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Gas Suppliers (GSs)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Address coordination of natural gas supplies during Black Start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Development of Gas Black Start Restoration Plans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Identify critical gas facilities/infrastructure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Identify transmission/distribution suppliers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27</a:t>
            </a:fld>
            <a:endParaRPr lang="en-US"/>
          </a:p>
        </p:txBody>
      </p:sp>
    </p:spTree>
    <p:extLst>
      <p:ext uri="{BB962C8B-B14F-4D97-AF65-F5344CB8AC3E}">
        <p14:creationId xmlns:p14="http://schemas.microsoft.com/office/powerpoint/2010/main" val="1972307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E8A147-22BD-4024-B988-01E784FD2DC3}" type="slidenum">
              <a:rPr lang="en-US" altLang="en-US">
                <a:solidFill>
                  <a:srgbClr val="000000"/>
                </a:solidFill>
              </a:rPr>
              <a:pPr>
                <a:spcBef>
                  <a:spcPct val="0"/>
                </a:spcBef>
              </a:pPr>
              <a:t>28</a:t>
            </a:fld>
            <a:endParaRPr lang="en-US" altLang="en-US">
              <a:solidFill>
                <a:srgbClr val="000000"/>
              </a:solidFill>
            </a:endParaRPr>
          </a:p>
        </p:txBody>
      </p:sp>
    </p:spTree>
    <p:extLst>
      <p:ext uri="{BB962C8B-B14F-4D97-AF65-F5344CB8AC3E}">
        <p14:creationId xmlns:p14="http://schemas.microsoft.com/office/powerpoint/2010/main" val="3248645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40A145-52F6-4E89-8D01-92DBB8F51286}" type="slidenum">
              <a:rPr lang="en-US" altLang="en-US">
                <a:solidFill>
                  <a:srgbClr val="000000"/>
                </a:solidFill>
              </a:rPr>
              <a:pPr>
                <a:spcBef>
                  <a:spcPct val="0"/>
                </a:spcBef>
              </a:pPr>
              <a:t>29</a:t>
            </a:fld>
            <a:endParaRPr lang="en-US" altLang="en-US">
              <a:solidFill>
                <a:srgbClr val="000000"/>
              </a:solidFill>
            </a:endParaRPr>
          </a:p>
        </p:txBody>
      </p:sp>
    </p:spTree>
    <p:extLst>
      <p:ext uri="{BB962C8B-B14F-4D97-AF65-F5344CB8AC3E}">
        <p14:creationId xmlns:p14="http://schemas.microsoft.com/office/powerpoint/2010/main" val="120498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915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F49B65-7BF0-4606-88FB-A1A89B98E3AF}" type="slidenum">
              <a:rPr lang="en-US" altLang="en-US">
                <a:solidFill>
                  <a:srgbClr val="000000"/>
                </a:solidFill>
              </a:rPr>
              <a:pPr>
                <a:spcBef>
                  <a:spcPct val="0"/>
                </a:spcBef>
              </a:pPr>
              <a:t>30</a:t>
            </a:fld>
            <a:endParaRPr lang="en-US" altLang="en-US">
              <a:solidFill>
                <a:srgbClr val="000000"/>
              </a:solidFill>
            </a:endParaRPr>
          </a:p>
        </p:txBody>
      </p:sp>
    </p:spTree>
    <p:extLst>
      <p:ext uri="{BB962C8B-B14F-4D97-AF65-F5344CB8AC3E}">
        <p14:creationId xmlns:p14="http://schemas.microsoft.com/office/powerpoint/2010/main" val="2484179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smtClean="0">
                <a:latin typeface="Times New Roman" panose="02020603050405020304" pitchFamily="18" charset="0"/>
                <a:cs typeface="Times New Roman" panose="02020603050405020304" pitchFamily="18" charset="0"/>
              </a:rPr>
              <a:t>Hour 1 of Black Start scenario</a:t>
            </a:r>
          </a:p>
        </p:txBody>
      </p:sp>
      <p:sp>
        <p:nvSpPr>
          <p:cNvPr id="5018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BDE9DA-D417-4625-8694-21A4F0320E1A}" type="slidenum">
              <a:rPr lang="en-US" altLang="en-US">
                <a:solidFill>
                  <a:srgbClr val="000000"/>
                </a:solidFill>
              </a:rPr>
              <a:pPr>
                <a:spcBef>
                  <a:spcPct val="0"/>
                </a:spcBef>
              </a:pPr>
              <a:t>31</a:t>
            </a:fld>
            <a:endParaRPr lang="en-US" altLang="en-US">
              <a:solidFill>
                <a:srgbClr val="000000"/>
              </a:solidFill>
            </a:endParaRPr>
          </a:p>
        </p:txBody>
      </p:sp>
    </p:spTree>
    <p:extLst>
      <p:ext uri="{BB962C8B-B14F-4D97-AF65-F5344CB8AC3E}">
        <p14:creationId xmlns:p14="http://schemas.microsoft.com/office/powerpoint/2010/main" val="4280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smtClean="0">
                <a:latin typeface="Times New Roman" panose="02020603050405020304" pitchFamily="18" charset="0"/>
                <a:cs typeface="Times New Roman" panose="02020603050405020304" pitchFamily="18" charset="0"/>
              </a:rPr>
              <a:t>Hour 2</a:t>
            </a: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970515-3B8A-4E6A-81F7-FCEBD229076A}" type="slidenum">
              <a:rPr lang="en-US" altLang="en-US">
                <a:solidFill>
                  <a:srgbClr val="000000"/>
                </a:solidFill>
              </a:rPr>
              <a:pPr>
                <a:spcBef>
                  <a:spcPct val="0"/>
                </a:spcBef>
              </a:pPr>
              <a:t>32</a:t>
            </a:fld>
            <a:endParaRPr lang="en-US" altLang="en-US">
              <a:solidFill>
                <a:srgbClr val="000000"/>
              </a:solidFill>
            </a:endParaRPr>
          </a:p>
        </p:txBody>
      </p:sp>
    </p:spTree>
    <p:extLst>
      <p:ext uri="{BB962C8B-B14F-4D97-AF65-F5344CB8AC3E}">
        <p14:creationId xmlns:p14="http://schemas.microsoft.com/office/powerpoint/2010/main" val="2817928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smtClean="0">
                <a:latin typeface="Arial" panose="020B0604020202020204" pitchFamily="34" charset="0"/>
              </a:rPr>
              <a:t>Hour 3 and forward</a:t>
            </a:r>
          </a:p>
        </p:txBody>
      </p:sp>
      <p:sp>
        <p:nvSpPr>
          <p:cNvPr id="5222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214E17-31BA-422F-9548-1E9BC4B44D0E}" type="slidenum">
              <a:rPr lang="en-US" altLang="en-US">
                <a:solidFill>
                  <a:srgbClr val="000000"/>
                </a:solidFill>
              </a:rPr>
              <a:pPr>
                <a:spcBef>
                  <a:spcPct val="0"/>
                </a:spcBef>
              </a:pPr>
              <a:t>33</a:t>
            </a:fld>
            <a:endParaRPr lang="en-US" altLang="en-US">
              <a:solidFill>
                <a:srgbClr val="000000"/>
              </a:solidFill>
            </a:endParaRPr>
          </a:p>
        </p:txBody>
      </p:sp>
    </p:spTree>
    <p:extLst>
      <p:ext uri="{BB962C8B-B14F-4D97-AF65-F5344CB8AC3E}">
        <p14:creationId xmlns:p14="http://schemas.microsoft.com/office/powerpoint/2010/main" val="3546687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475100-C7A7-4158-A7C8-BAAA61AF8167}" type="slidenum">
              <a:rPr lang="en-US" altLang="en-US">
                <a:solidFill>
                  <a:srgbClr val="000000"/>
                </a:solidFill>
              </a:rPr>
              <a:pPr>
                <a:spcBef>
                  <a:spcPct val="0"/>
                </a:spcBef>
              </a:pPr>
              <a:t>34</a:t>
            </a:fld>
            <a:endParaRPr lang="en-US" altLang="en-US">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sz="1200" b="1" i="1" u="sng" kern="1200" dirty="0" smtClean="0">
                <a:solidFill>
                  <a:schemeClr val="tx1"/>
                </a:solidFill>
                <a:effectLst/>
                <a:latin typeface="+mn-lt"/>
                <a:ea typeface="+mn-ea"/>
                <a:cs typeface="+mn-cs"/>
              </a:rPr>
              <a:t>FERC – Natural Gas Section </a:t>
            </a:r>
            <a:r>
              <a:rPr lang="en-US" sz="1200" kern="1200" dirty="0" smtClean="0">
                <a:solidFill>
                  <a:schemeClr val="tx1"/>
                </a:solidFill>
                <a:effectLst/>
                <a:latin typeface="+mn-lt"/>
                <a:ea typeface="+mn-ea"/>
                <a:cs typeface="+mn-cs"/>
              </a:rPr>
              <a:t>(Commission's Responsibilities)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Regulation of pipeline, storage, and liquefied natural gas facility construction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Regulation of natural gas transportation in interstate commerce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Issuance of certificates of public convenience and necessity to prospective companies providing energy services or constructing and operating interstate pipelines and storage facilities.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Regulation of facility abandonment.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Establishment of rates for services.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Regulation of the transportation of natural gas as authorized by the NGPA (Natural Gas Policy Act) and the OCSLA (Outer Continental Shelf Lands Act).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Oversight of the construction and operation of pipeline facilities at U.S. points of entry for the import or export of natural gas.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i="1" u="sng" kern="1200" dirty="0" smtClean="0">
                <a:solidFill>
                  <a:schemeClr val="tx1"/>
                </a:solidFill>
                <a:effectLst/>
                <a:latin typeface="+mn-lt"/>
                <a:ea typeface="+mn-ea"/>
                <a:cs typeface="+mn-cs"/>
              </a:rPr>
              <a:t>U.S Department of Transportation</a:t>
            </a:r>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Pipeline and Hazardous Material safety Administration (PHMSA</a:t>
            </a:r>
            <a:r>
              <a:rPr lang="en-US" sz="1200" i="1"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Office of Pipeline Safety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Carries out a national program to ensure the safe, reliable and environmentally sound operation of the Nation's pipeline transportation system.  </a:t>
            </a:r>
          </a:p>
          <a:p>
            <a:pPr lvl="0"/>
            <a:r>
              <a:rPr lang="en-US" sz="1200" kern="1200" dirty="0" smtClean="0">
                <a:solidFill>
                  <a:schemeClr val="tx1"/>
                </a:solidFill>
                <a:effectLst/>
                <a:latin typeface="+mn-lt"/>
                <a:ea typeface="+mn-ea"/>
                <a:cs typeface="+mn-cs"/>
              </a:rPr>
              <a:t>Supports the operation of, and coordinates with, the United States Coast Guard on the National Response Center.  Also serves as a DOT liaison with the Department of Homeland Security and the Federal Emergency Management Agency on matters involving pipeline safety.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Develops and maintains partnerships with other Federal, state, and local agencies, public interest groups, tribal governments, and the regulated industry and other underground utilities to address threats to pipeline integrity, service, and reliability and to share responsibility for the safety of communities.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Administers Pipeline Safety regulatory programs and establishes the regulatory agenda.  Develops regulatory policy options and initiatives, and researches, analyzes, and documents social, economic, technological, environmental, safety, and security impacts upon existing/proposed regulatory, legislative, or program activities involving pipeline safety.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Oversees pipeline operator implementation of risk management and risk-based programs. Administers a national pipeline inspection and enforcement program.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Provides technical and resource assistance for state pipeline safety programs to ensure oversight of intrastate pipeline systems and educational programs at the local level.</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Supports the development and conduct of pipeline safety training programs for Federal and state regulatory and compliance staff and the pipeline industry.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Serves as focal point for pipeline safety studies and reports by the National Transportation Safety Board, DOT Inspector General, and Government Accountability Office and other oversight and/or stakeholder entities. </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Southwest Region is comprised of Arkansas, Louisiana, New Mexico, Oklahoma and Texas with the regional office being located in Houston.</a:t>
            </a:r>
          </a:p>
          <a:p>
            <a:r>
              <a:rPr lang="en-US" sz="1200" b="1" i="1" kern="1200" dirty="0" smtClean="0">
                <a:solidFill>
                  <a:schemeClr val="tx1"/>
                </a:solidFill>
                <a:effectLst/>
                <a:latin typeface="+mn-lt"/>
                <a:ea typeface="+mn-ea"/>
                <a:cs typeface="+mn-cs"/>
              </a:rPr>
              <a:t>Texas Railroad Commission (RRC)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Railroad Commission of Texas is comprised of five divisions with regulatory authority. The divisions with brief descriptions of authority are as follows:</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SAFETY </a:t>
            </a:r>
            <a:r>
              <a:rPr lang="en-US" sz="1200" kern="1200" dirty="0" smtClean="0">
                <a:solidFill>
                  <a:schemeClr val="tx1"/>
                </a:solidFill>
                <a:effectLst/>
                <a:latin typeface="+mn-lt"/>
                <a:ea typeface="+mn-ea"/>
                <a:cs typeface="+mn-cs"/>
              </a:rPr>
              <a:t>- has safety jurisdiction over intrastate pipeline that transports natural gas, crude oil and refined products; has safety regulatory authority of propane, compressed natural gas and liquefied natural gas.</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GAS SERVICES</a:t>
            </a:r>
            <a:r>
              <a:rPr lang="en-US" sz="1200" kern="1200" dirty="0" smtClean="0">
                <a:solidFill>
                  <a:schemeClr val="tx1"/>
                </a:solidFill>
                <a:effectLst/>
                <a:latin typeface="+mn-lt"/>
                <a:ea typeface="+mn-ea"/>
                <a:cs typeface="+mn-cs"/>
              </a:rPr>
              <a:t> - holds hearings when a city and gas utility cannot agree on a proposed rate change; collects the gas utility tax and assures compliance with other statutory and regulatory requirements for intrastate gas utilities.</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OIL AND GAS</a:t>
            </a:r>
            <a:r>
              <a:rPr lang="en-US" sz="1200" kern="1200" dirty="0" smtClean="0">
                <a:solidFill>
                  <a:schemeClr val="tx1"/>
                </a:solidFill>
                <a:effectLst/>
                <a:latin typeface="+mn-lt"/>
                <a:ea typeface="+mn-ea"/>
                <a:cs typeface="+mn-cs"/>
              </a:rPr>
              <a:t> - regulates the exploration and production of oil and gas, issues permits for various activities associated with exploration and production of oil and gas, regulates the disposal of oil and gas waste to prevent pollution, plugs wells and cleans up oil and gas sites abandoned by the operators to prevent pollution, and oversees the activities of the RRC's nine district offices located across the state.</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ALTERNATIVE FUELS RESEARCH AND EDUCATION</a:t>
            </a:r>
            <a:r>
              <a:rPr lang="en-US" sz="1200" kern="1200" dirty="0" smtClean="0">
                <a:solidFill>
                  <a:schemeClr val="tx1"/>
                </a:solidFill>
                <a:effectLst/>
                <a:latin typeface="+mn-lt"/>
                <a:ea typeface="+mn-ea"/>
                <a:cs typeface="+mn-cs"/>
              </a:rPr>
              <a:t> - charged with researching and educating the public about propane and other environmentally beneficial fuels that can help reduce air pollution and developing marketing, technical training, advertising, and informational programs to increase public awareness about the fuel.</a:t>
            </a:r>
          </a:p>
          <a:p>
            <a:pPr lvl="0"/>
            <a:r>
              <a:rPr lang="en-US" sz="1200" b="1" kern="1200" dirty="0" smtClean="0">
                <a:solidFill>
                  <a:schemeClr val="tx1"/>
                </a:solidFill>
                <a:effectLst/>
                <a:latin typeface="+mn-lt"/>
                <a:ea typeface="+mn-ea"/>
                <a:cs typeface="+mn-cs"/>
              </a:rPr>
              <a:t>SURFACE MINING AND RECLAMATION</a:t>
            </a:r>
            <a:r>
              <a:rPr lang="en-US" sz="1200" kern="1200" dirty="0" smtClean="0">
                <a:solidFill>
                  <a:schemeClr val="tx1"/>
                </a:solidFill>
                <a:effectLst/>
                <a:latin typeface="+mn-lt"/>
                <a:ea typeface="+mn-ea"/>
                <a:cs typeface="+mn-cs"/>
              </a:rPr>
              <a:t> - regulates surface mining for coal and uranium, conducts a program for reclaiming lands that were mined and abandoned before 1975, issues permits to companies for each mining site operated within the state, studies proposed mining sites to determine environmental impact.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Texas Attorney General</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Works with Enforcement Section of the Office of General Counsel of the Texas RRC on legal issues/matters and all lawsuits in which they are a party.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Receives complaints billing complaints on the natural gas industry through the Consumer Protection Division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Texas General Land Office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Oil and Natural Gas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One of the primary responsibilities is to lease the vast land and mineral holdings for energy and mineral development, with the proceeds going to the Permanent School Fund to help pay for public education.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Managing leases for oil and gas development both onshore and offshore is one of its core functions.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Texas Comptroller’s Office</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Collect the Natural Gas Production Tax and Regulatory Fees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 tax imposed on the market value of gas produced and saved in the state by a producer.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Texas Commission on Environmental Quality (TCEQ)</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Environmental Agency of the State and for Oil and Gas Activities regulates in conjunction with MOU with Texas RRC the following;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Air Emissions</a:t>
            </a:r>
          </a:p>
          <a:p>
            <a:pPr lvl="0"/>
            <a:r>
              <a:rPr lang="en-US" sz="1200" kern="1200" dirty="0" smtClean="0">
                <a:solidFill>
                  <a:schemeClr val="tx1"/>
                </a:solidFill>
                <a:effectLst/>
                <a:latin typeface="+mn-lt"/>
                <a:ea typeface="+mn-ea"/>
                <a:cs typeface="+mn-cs"/>
              </a:rPr>
              <a:t>Nuisance Odor Complaints, during drilling and exploration activities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After Drilling and at facilities such as tank batteries and compressor stations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Lead agency in responding to releases of</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Hazardous substances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Refined petroleum products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Abandoned containers of unknown substances that are not leaking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Jurisdiction over</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Waste associated with transportation of crude oil and natural gas by railcar, truck, barge or oil tanker and refined products by pipeline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Waste generated at oil field service facilities that provide equipment, material, or service to the Oil and Gas industry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Texas Public Utility Commission (</a:t>
            </a:r>
            <a:r>
              <a:rPr lang="en-US" sz="1200" b="1" i="1" kern="1200" dirty="0" err="1" smtClean="0">
                <a:solidFill>
                  <a:schemeClr val="tx1"/>
                </a:solidFill>
                <a:effectLst/>
                <a:latin typeface="+mn-lt"/>
                <a:ea typeface="+mn-ea"/>
                <a:cs typeface="+mn-cs"/>
              </a:rPr>
              <a:t>TxPUC</a:t>
            </a:r>
            <a:r>
              <a:rPr lang="en-US" sz="1200" b="1"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Indirectly, on matters related to new electrical infrastructure, such a CCN for transmission line that exceed the 1 mile distance.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82070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Electric Generation Mix in ERCOT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Changing Role of Natural Gas Generation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Infrastructure Required to Support Natural Gas Generation Mix</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Black Start Coordination</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35</a:t>
            </a:fld>
            <a:endParaRPr lang="en-US"/>
          </a:p>
        </p:txBody>
      </p:sp>
    </p:spTree>
    <p:extLst>
      <p:ext uri="{BB962C8B-B14F-4D97-AF65-F5344CB8AC3E}">
        <p14:creationId xmlns:p14="http://schemas.microsoft.com/office/powerpoint/2010/main" val="381487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generation mix has been influenced by many outside factors including environmental regulations, government subsidies to renewable energy sources, EPA emissions regulations and national and global commodity prices.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Nuclear generation faces issues of waste rod disposal and public perception of safety (Chernobyl and Fukushima).  Expansion projects at both Comanche Peak and South Texas Project have been placed on hold.</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Coal Generation is becoming uneconomical due to costs for emissions compliance and low natural gas cost.  </a:t>
            </a:r>
            <a:endParaRPr lang="en-US" dirty="0" smtClean="0">
              <a:effectLst/>
            </a:endParaRPr>
          </a:p>
          <a:p>
            <a:r>
              <a:rPr lang="en-US" sz="1200" kern="1200" dirty="0" smtClean="0">
                <a:solidFill>
                  <a:schemeClr val="tx1"/>
                </a:solidFill>
                <a:effectLst/>
                <a:latin typeface="+mn-lt"/>
                <a:ea typeface="+mn-ea"/>
                <a:cs typeface="+mn-cs"/>
              </a:rPr>
              <a:t>	Cross State Air Pollution Rule (“CSAPR”)</a:t>
            </a:r>
            <a:endParaRPr lang="en-US" dirty="0" smtClean="0">
              <a:effectLst/>
            </a:endParaRPr>
          </a:p>
          <a:p>
            <a:r>
              <a:rPr lang="en-US" sz="1200" kern="1200" dirty="0" smtClean="0">
                <a:solidFill>
                  <a:schemeClr val="tx1"/>
                </a:solidFill>
                <a:effectLst/>
                <a:latin typeface="+mn-lt"/>
                <a:ea typeface="+mn-ea"/>
                <a:cs typeface="+mn-cs"/>
              </a:rPr>
              <a:t>	Regional Haze requirements</a:t>
            </a:r>
            <a:endParaRPr lang="en-US" dirty="0" smtClean="0">
              <a:effectLst/>
            </a:endParaRPr>
          </a:p>
          <a:p>
            <a:r>
              <a:rPr lang="en-US" sz="1200" kern="1200" dirty="0" smtClean="0">
                <a:solidFill>
                  <a:schemeClr val="tx1"/>
                </a:solidFill>
                <a:effectLst/>
                <a:latin typeface="+mn-lt"/>
                <a:ea typeface="+mn-ea"/>
                <a:cs typeface="+mn-cs"/>
              </a:rPr>
              <a:t>	Clean Power Plan</a:t>
            </a:r>
            <a:endParaRPr lang="en-US" dirty="0" smtClean="0">
              <a:effectLst/>
            </a:endParaRPr>
          </a:p>
          <a:p>
            <a:r>
              <a:rPr lang="en-US" sz="1200" kern="1200" dirty="0" smtClean="0">
                <a:solidFill>
                  <a:schemeClr val="tx1"/>
                </a:solidFill>
                <a:effectLst/>
                <a:latin typeface="+mn-lt"/>
                <a:ea typeface="+mn-ea"/>
                <a:cs typeface="+mn-cs"/>
              </a:rPr>
              <a:t>Could cause the retirement of up to 8,700 MW of coal capacity in near future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Government subsidies for wind and solar projects have greatly changed how power is priced and subsequently dispatched. Federal Production Tax Credit of $23/</a:t>
            </a:r>
            <a:r>
              <a:rPr lang="en-US" sz="1200" kern="1200" dirty="0" err="1" smtClean="0">
                <a:solidFill>
                  <a:schemeClr val="tx1"/>
                </a:solidFill>
                <a:effectLst/>
                <a:latin typeface="+mn-lt"/>
                <a:ea typeface="+mn-ea"/>
                <a:cs typeface="+mn-cs"/>
              </a:rPr>
              <a:t>mwh</a:t>
            </a:r>
            <a:r>
              <a:rPr lang="en-US" sz="1200" kern="1200" dirty="0" smtClean="0">
                <a:solidFill>
                  <a:schemeClr val="tx1"/>
                </a:solidFill>
                <a:effectLst/>
                <a:latin typeface="+mn-lt"/>
                <a:ea typeface="+mn-ea"/>
                <a:cs typeface="+mn-cs"/>
              </a:rPr>
              <a:t> continues through 2019.  At 3.4 million Btu per megawatt-hour, that’s $6.76 per million Btu.  (Compare to HSC Gas at $2.67 per MMBtu)  Additionally, many wind projects also receive local and state subsidies.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Due to new technological breakthroughs in horizontal drilling and fracking the US is producing more low cost natural gas.  In November 2016, the U.S. Geological Survey announced the largest continuous oil and gas deposit ever discovered in the U.S.  The </a:t>
            </a:r>
            <a:r>
              <a:rPr lang="en-US" sz="1200" kern="1200" dirty="0" err="1" smtClean="0">
                <a:solidFill>
                  <a:schemeClr val="tx1"/>
                </a:solidFill>
                <a:effectLst/>
                <a:latin typeface="+mn-lt"/>
                <a:ea typeface="+mn-ea"/>
                <a:cs typeface="+mn-cs"/>
              </a:rPr>
              <a:t>Wolfcamp</a:t>
            </a:r>
            <a:r>
              <a:rPr lang="en-US" sz="1200" kern="1200" dirty="0" smtClean="0">
                <a:solidFill>
                  <a:schemeClr val="tx1"/>
                </a:solidFill>
                <a:effectLst/>
                <a:latin typeface="+mn-lt"/>
                <a:ea typeface="+mn-ea"/>
                <a:cs typeface="+mn-cs"/>
              </a:rPr>
              <a:t> shale contains 20 billion barrels of oil and 16 trillion cubic feet of natural gas.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Natural gas generators are becoming more efficient with Heat Rates dipping below 6,000.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Natural gas fleet moving toward more quick start units.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4</a:t>
            </a:fld>
            <a:endParaRPr lang="en-US"/>
          </a:p>
        </p:txBody>
      </p:sp>
    </p:spTree>
    <p:extLst>
      <p:ext uri="{BB962C8B-B14F-4D97-AF65-F5344CB8AC3E}">
        <p14:creationId xmlns:p14="http://schemas.microsoft.com/office/powerpoint/2010/main" val="303484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Wind, solar and gas generation have been increasing since 2006.  </a:t>
            </a:r>
            <a:endParaRPr lang="en-US" dirty="0" smtClean="0">
              <a:effectLst/>
            </a:endParaRPr>
          </a:p>
          <a:p>
            <a:r>
              <a:rPr lang="en-US" sz="1200" kern="1200" dirty="0" smtClean="0">
                <a:solidFill>
                  <a:schemeClr val="tx1"/>
                </a:solidFill>
                <a:effectLst/>
                <a:latin typeface="+mn-lt"/>
                <a:ea typeface="+mn-ea"/>
                <a:cs typeface="+mn-cs"/>
              </a:rPr>
              <a:t>Gas has received greatest increase in the past year.  This increase is mainly due to spike in wind generation, but the decrease in coal is also a factor.</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5</a:t>
            </a:fld>
            <a:endParaRPr lang="en-US"/>
          </a:p>
        </p:txBody>
      </p:sp>
    </p:spTree>
    <p:extLst>
      <p:ext uri="{BB962C8B-B14F-4D97-AF65-F5344CB8AC3E}">
        <p14:creationId xmlns:p14="http://schemas.microsoft.com/office/powerpoint/2010/main" val="303775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Wind and Solar represent 73% of the current Interconnect Agreements.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Gas projects only represent 5,979 MW more than renewables.  Many of the Gas projects will not make it to the construction phase.  Developers have secured air permits, water rights and interconnect agreements, but are still waiting on market signals to make a final financial investment decision at which point they will have to obtain project financing.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8</a:t>
            </a:fld>
            <a:endParaRPr lang="en-US"/>
          </a:p>
        </p:txBody>
      </p:sp>
    </p:spTree>
    <p:extLst>
      <p:ext uri="{BB962C8B-B14F-4D97-AF65-F5344CB8AC3E}">
        <p14:creationId xmlns:p14="http://schemas.microsoft.com/office/powerpoint/2010/main" val="53610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 market moves towards more renewable fueled generation, the role of gas generation will change.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Gas generation will migrate to more peaking services and less baseload generation.  This causes the pipelines to operate less efficiently and will need to build additional infrastructure to accommodate the quick start CTs.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More gas storage, pipeline compression and excess pipeline capacity are required to facilitate the hourly swings in gas consumption.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9</a:t>
            </a:fld>
            <a:endParaRPr lang="en-US"/>
          </a:p>
        </p:txBody>
      </p:sp>
    </p:spTree>
    <p:extLst>
      <p:ext uri="{BB962C8B-B14F-4D97-AF65-F5344CB8AC3E}">
        <p14:creationId xmlns:p14="http://schemas.microsoft.com/office/powerpoint/2010/main" val="145115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 Natural Gas and Oil production continues to increase.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US is now an exporter of energy commodities.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Advances in the use of new technology and techniques in drilling and fracking have made production more predictable.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Map represents more than 2,552 </a:t>
            </a:r>
            <a:r>
              <a:rPr lang="en-US" sz="1200" kern="1200" dirty="0" err="1" smtClean="0">
                <a:solidFill>
                  <a:schemeClr val="tx1"/>
                </a:solidFill>
                <a:effectLst/>
                <a:latin typeface="+mn-lt"/>
                <a:ea typeface="+mn-ea"/>
                <a:cs typeface="+mn-cs"/>
              </a:rPr>
              <a:t>Tcf</a:t>
            </a:r>
            <a:r>
              <a:rPr lang="en-US" sz="1200" kern="1200" dirty="0" smtClean="0">
                <a:solidFill>
                  <a:schemeClr val="tx1"/>
                </a:solidFill>
                <a:effectLst/>
                <a:latin typeface="+mn-lt"/>
                <a:ea typeface="+mn-ea"/>
                <a:cs typeface="+mn-cs"/>
              </a:rPr>
              <a:t> of natural gas resources as of today and over 100 years of available resources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By 2020 projections are the available natural gas resources will just about double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Per the 2016 EIA Annual Energy Outlook Report for US Dry Natural Gas:</a:t>
            </a:r>
            <a:endParaRPr lang="en-US" dirty="0" smtClean="0">
              <a:effectLst/>
            </a:endParaRPr>
          </a:p>
          <a:p>
            <a:r>
              <a:rPr lang="en-US" sz="1200" kern="1200" dirty="0" smtClean="0">
                <a:solidFill>
                  <a:schemeClr val="tx1"/>
                </a:solidFill>
                <a:effectLst/>
                <a:latin typeface="+mn-lt"/>
                <a:ea typeface="+mn-ea"/>
                <a:cs typeface="+mn-cs"/>
              </a:rPr>
              <a:t>2015	Production – 	28 </a:t>
            </a:r>
            <a:r>
              <a:rPr lang="en-US" sz="1200" kern="1200" dirty="0" err="1" smtClean="0">
                <a:solidFill>
                  <a:schemeClr val="tx1"/>
                </a:solidFill>
                <a:effectLst/>
                <a:latin typeface="+mn-lt"/>
                <a:ea typeface="+mn-ea"/>
                <a:cs typeface="+mn-cs"/>
              </a:rPr>
              <a:t>Tcf</a:t>
            </a:r>
            <a:r>
              <a:rPr lang="en-US" sz="1200" kern="1200" dirty="0" smtClean="0">
                <a:solidFill>
                  <a:schemeClr val="tx1"/>
                </a:solidFill>
                <a:effectLst/>
                <a:latin typeface="+mn-lt"/>
                <a:ea typeface="+mn-ea"/>
                <a:cs typeface="+mn-cs"/>
              </a:rPr>
              <a:t>		2040	Production -	42 </a:t>
            </a:r>
            <a:r>
              <a:rPr lang="en-US" sz="1200" kern="1200" dirty="0" err="1" smtClean="0">
                <a:solidFill>
                  <a:schemeClr val="tx1"/>
                </a:solidFill>
                <a:effectLst/>
                <a:latin typeface="+mn-lt"/>
                <a:ea typeface="+mn-ea"/>
                <a:cs typeface="+mn-cs"/>
              </a:rPr>
              <a:t>Tcf</a:t>
            </a:r>
            <a:endParaRPr lang="en-US" dirty="0" smtClean="0">
              <a:effectLst/>
            </a:endParaRPr>
          </a:p>
          <a:p>
            <a:r>
              <a:rPr lang="en-US" sz="1200" kern="1200" dirty="0" smtClean="0">
                <a:solidFill>
                  <a:schemeClr val="tx1"/>
                </a:solidFill>
                <a:effectLst/>
                <a:latin typeface="+mn-lt"/>
                <a:ea typeface="+mn-ea"/>
                <a:cs typeface="+mn-cs"/>
              </a:rPr>
              <a:t>	Imports – 		  3 </a:t>
            </a:r>
            <a:r>
              <a:rPr lang="en-US" sz="1200" kern="1200" dirty="0" err="1" smtClean="0">
                <a:solidFill>
                  <a:schemeClr val="tx1"/>
                </a:solidFill>
                <a:effectLst/>
                <a:latin typeface="+mn-lt"/>
                <a:ea typeface="+mn-ea"/>
                <a:cs typeface="+mn-cs"/>
              </a:rPr>
              <a:t>Tcf</a:t>
            </a:r>
            <a:r>
              <a:rPr lang="en-US" sz="1200" kern="1200" dirty="0" smtClean="0">
                <a:solidFill>
                  <a:schemeClr val="tx1"/>
                </a:solidFill>
                <a:effectLst/>
                <a:latin typeface="+mn-lt"/>
                <a:ea typeface="+mn-ea"/>
                <a:cs typeface="+mn-cs"/>
              </a:rPr>
              <a:t>			Imports -		  2 </a:t>
            </a:r>
            <a:r>
              <a:rPr lang="en-US" sz="1200" kern="1200" dirty="0" err="1" smtClean="0">
                <a:solidFill>
                  <a:schemeClr val="tx1"/>
                </a:solidFill>
                <a:effectLst/>
                <a:latin typeface="+mn-lt"/>
                <a:ea typeface="+mn-ea"/>
                <a:cs typeface="+mn-cs"/>
              </a:rPr>
              <a:t>Tcf</a:t>
            </a:r>
            <a:endParaRPr lang="en-US" dirty="0" smtClean="0">
              <a:effectLst/>
            </a:endParaRPr>
          </a:p>
          <a:p>
            <a:r>
              <a:rPr lang="en-US" sz="1200" kern="1200" dirty="0" smtClean="0">
                <a:solidFill>
                  <a:schemeClr val="tx1"/>
                </a:solidFill>
                <a:effectLst/>
                <a:latin typeface="+mn-lt"/>
                <a:ea typeface="+mn-ea"/>
                <a:cs typeface="+mn-cs"/>
              </a:rPr>
              <a:t>	Exports -		  2 </a:t>
            </a:r>
            <a:r>
              <a:rPr lang="en-US" sz="1200" kern="1200" dirty="0" err="1" smtClean="0">
                <a:solidFill>
                  <a:schemeClr val="tx1"/>
                </a:solidFill>
                <a:effectLst/>
                <a:latin typeface="+mn-lt"/>
                <a:ea typeface="+mn-ea"/>
                <a:cs typeface="+mn-cs"/>
              </a:rPr>
              <a:t>Tcf</a:t>
            </a:r>
            <a:r>
              <a:rPr lang="en-US" sz="1200" kern="1200" dirty="0" smtClean="0">
                <a:solidFill>
                  <a:schemeClr val="tx1"/>
                </a:solidFill>
                <a:effectLst/>
                <a:latin typeface="+mn-lt"/>
                <a:ea typeface="+mn-ea"/>
                <a:cs typeface="+mn-cs"/>
              </a:rPr>
              <a:t>			Exports -		  9 </a:t>
            </a:r>
            <a:r>
              <a:rPr lang="en-US" sz="1200" kern="1200" dirty="0" err="1" smtClean="0">
                <a:solidFill>
                  <a:schemeClr val="tx1"/>
                </a:solidFill>
                <a:effectLst/>
                <a:latin typeface="+mn-lt"/>
                <a:ea typeface="+mn-ea"/>
                <a:cs typeface="+mn-cs"/>
              </a:rPr>
              <a:t>Tcf</a:t>
            </a:r>
            <a:endParaRPr lang="en-US" dirty="0" smtClean="0">
              <a:effectLst/>
            </a:endParaRPr>
          </a:p>
          <a:p>
            <a:r>
              <a:rPr lang="en-US" sz="1200" kern="1200" dirty="0" smtClean="0">
                <a:solidFill>
                  <a:schemeClr val="tx1"/>
                </a:solidFill>
                <a:effectLst/>
                <a:latin typeface="+mn-lt"/>
                <a:ea typeface="+mn-ea"/>
                <a:cs typeface="+mn-cs"/>
              </a:rPr>
              <a:t>	Consumption -	29 </a:t>
            </a:r>
            <a:r>
              <a:rPr lang="en-US" sz="1200" kern="1200" dirty="0" err="1" smtClean="0">
                <a:solidFill>
                  <a:schemeClr val="tx1"/>
                </a:solidFill>
                <a:effectLst/>
                <a:latin typeface="+mn-lt"/>
                <a:ea typeface="+mn-ea"/>
                <a:cs typeface="+mn-cs"/>
              </a:rPr>
              <a:t>Tcf</a:t>
            </a:r>
            <a:r>
              <a:rPr lang="en-US" sz="1200" kern="1200" dirty="0" smtClean="0">
                <a:solidFill>
                  <a:schemeClr val="tx1"/>
                </a:solidFill>
                <a:effectLst/>
                <a:latin typeface="+mn-lt"/>
                <a:ea typeface="+mn-ea"/>
                <a:cs typeface="+mn-cs"/>
              </a:rPr>
              <a:t>			Consumption - 	35 </a:t>
            </a:r>
            <a:r>
              <a:rPr lang="en-US" sz="1200" kern="1200" dirty="0" err="1" smtClean="0">
                <a:solidFill>
                  <a:schemeClr val="tx1"/>
                </a:solidFill>
                <a:effectLst/>
                <a:latin typeface="+mn-lt"/>
                <a:ea typeface="+mn-ea"/>
                <a:cs typeface="+mn-cs"/>
              </a:rPr>
              <a:t>Tcf</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2015	Elec. </a:t>
            </a:r>
            <a:r>
              <a:rPr lang="en-US" sz="1200" kern="1200" dirty="0" err="1" smtClean="0">
                <a:solidFill>
                  <a:schemeClr val="tx1"/>
                </a:solidFill>
                <a:effectLst/>
                <a:latin typeface="+mn-lt"/>
                <a:ea typeface="+mn-ea"/>
                <a:cs typeface="+mn-cs"/>
              </a:rPr>
              <a:t>Cosumption</a:t>
            </a:r>
            <a:r>
              <a:rPr lang="en-US" sz="1200" kern="1200" dirty="0" smtClean="0">
                <a:solidFill>
                  <a:schemeClr val="tx1"/>
                </a:solidFill>
                <a:effectLst/>
                <a:latin typeface="+mn-lt"/>
                <a:ea typeface="+mn-ea"/>
                <a:cs typeface="+mn-cs"/>
              </a:rPr>
              <a:t> – 9.1 </a:t>
            </a:r>
            <a:r>
              <a:rPr lang="en-US" sz="1200" kern="1200" dirty="0" err="1" smtClean="0">
                <a:solidFill>
                  <a:schemeClr val="tx1"/>
                </a:solidFill>
                <a:effectLst/>
                <a:latin typeface="+mn-lt"/>
                <a:ea typeface="+mn-ea"/>
                <a:cs typeface="+mn-cs"/>
              </a:rPr>
              <a:t>Tcf</a:t>
            </a:r>
            <a:r>
              <a:rPr lang="en-US" sz="1200" kern="1200" dirty="0" smtClean="0">
                <a:solidFill>
                  <a:schemeClr val="tx1"/>
                </a:solidFill>
                <a:effectLst/>
                <a:latin typeface="+mn-lt"/>
                <a:ea typeface="+mn-ea"/>
                <a:cs typeface="+mn-cs"/>
              </a:rPr>
              <a:t>		2020 Elec. Consumption – 12 </a:t>
            </a:r>
            <a:r>
              <a:rPr lang="en-US" sz="1200" kern="1200" dirty="0" err="1" smtClean="0">
                <a:solidFill>
                  <a:schemeClr val="tx1"/>
                </a:solidFill>
                <a:effectLst/>
                <a:latin typeface="+mn-lt"/>
                <a:ea typeface="+mn-ea"/>
                <a:cs typeface="+mn-cs"/>
              </a:rPr>
              <a:t>Tcf</a:t>
            </a:r>
            <a:endParaRPr lang="en-US" dirty="0" smtClean="0">
              <a:effectLst/>
            </a:endParaRPr>
          </a:p>
          <a:p>
            <a:r>
              <a:rPr lang="en-US" sz="1200" kern="1200" dirty="0" smtClean="0">
                <a:solidFill>
                  <a:schemeClr val="tx1"/>
                </a:solidFill>
                <a:effectLst/>
                <a:latin typeface="+mn-lt"/>
                <a:ea typeface="+mn-ea"/>
                <a:cs typeface="+mn-cs"/>
              </a:rPr>
              <a:t>In Texas:  Barnett and Eagle Ford plays are the 2 largest in production.  </a:t>
            </a:r>
            <a:r>
              <a:rPr lang="en-US" sz="1200" kern="1200" dirty="0" err="1" smtClean="0">
                <a:solidFill>
                  <a:schemeClr val="tx1"/>
                </a:solidFill>
                <a:effectLst/>
                <a:latin typeface="+mn-lt"/>
                <a:ea typeface="+mn-ea"/>
                <a:cs typeface="+mn-cs"/>
              </a:rPr>
              <a:t>Wolfcamp</a:t>
            </a:r>
            <a:r>
              <a:rPr lang="en-US" sz="1200" kern="1200" dirty="0" smtClean="0">
                <a:solidFill>
                  <a:schemeClr val="tx1"/>
                </a:solidFill>
                <a:effectLst/>
                <a:latin typeface="+mn-lt"/>
                <a:ea typeface="+mn-ea"/>
                <a:cs typeface="+mn-cs"/>
              </a:rPr>
              <a:t> is the next big development prospect.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Per the RRC, as of 2012, 		</a:t>
            </a:r>
            <a:endParaRPr lang="en-US" dirty="0" smtClean="0">
              <a:effectLst/>
            </a:endParaRPr>
          </a:p>
          <a:p>
            <a:r>
              <a:rPr lang="en-US" sz="1200" kern="1200" dirty="0" smtClean="0">
                <a:solidFill>
                  <a:schemeClr val="tx1"/>
                </a:solidFill>
                <a:effectLst/>
                <a:latin typeface="+mn-lt"/>
                <a:ea typeface="+mn-ea"/>
                <a:cs typeface="+mn-cs"/>
              </a:rPr>
              <a:t>900 operating rigs (47% of US total)</a:t>
            </a:r>
            <a:endParaRPr lang="en-US" dirty="0" smtClean="0">
              <a:effectLst/>
            </a:endParaRPr>
          </a:p>
          <a:p>
            <a:r>
              <a:rPr lang="en-US" sz="1200" kern="1200" dirty="0" smtClean="0">
                <a:solidFill>
                  <a:schemeClr val="tx1"/>
                </a:solidFill>
                <a:effectLst/>
                <a:latin typeface="+mn-lt"/>
                <a:ea typeface="+mn-ea"/>
                <a:cs typeface="+mn-cs"/>
              </a:rPr>
              <a:t>		97,000 producing natural gas wells (20% of US total)</a:t>
            </a:r>
            <a:endParaRPr lang="en-US" dirty="0" smtClean="0">
              <a:effectLst/>
            </a:endParaRPr>
          </a:p>
          <a:p>
            <a:r>
              <a:rPr lang="en-US" sz="1200" kern="1200" dirty="0" smtClean="0">
                <a:solidFill>
                  <a:schemeClr val="tx1"/>
                </a:solidFill>
                <a:effectLst/>
                <a:latin typeface="+mn-lt"/>
                <a:ea typeface="+mn-ea"/>
                <a:cs typeface="+mn-cs"/>
              </a:rPr>
              <a:t>		Produced 7.5 </a:t>
            </a:r>
            <a:r>
              <a:rPr lang="en-US" sz="1200" kern="1200" dirty="0" err="1" smtClean="0">
                <a:solidFill>
                  <a:schemeClr val="tx1"/>
                </a:solidFill>
                <a:effectLst/>
                <a:latin typeface="+mn-lt"/>
                <a:ea typeface="+mn-ea"/>
                <a:cs typeface="+mn-cs"/>
              </a:rPr>
              <a:t>Tcf</a:t>
            </a:r>
            <a:r>
              <a:rPr lang="en-US" sz="1200" kern="1200" dirty="0" smtClean="0">
                <a:solidFill>
                  <a:schemeClr val="tx1"/>
                </a:solidFill>
                <a:effectLst/>
                <a:latin typeface="+mn-lt"/>
                <a:ea typeface="+mn-ea"/>
                <a:cs typeface="+mn-cs"/>
              </a:rPr>
              <a:t> of marketed natural gas (30% of US total)</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10</a:t>
            </a:fld>
            <a:endParaRPr lang="en-US"/>
          </a:p>
        </p:txBody>
      </p:sp>
    </p:spTree>
    <p:extLst>
      <p:ext uri="{BB962C8B-B14F-4D97-AF65-F5344CB8AC3E}">
        <p14:creationId xmlns:p14="http://schemas.microsoft.com/office/powerpoint/2010/main" val="259079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Interstate Pipelines</a:t>
            </a:r>
            <a:r>
              <a:rPr lang="en-US" sz="1200" kern="1200" dirty="0" smtClean="0">
                <a:solidFill>
                  <a:schemeClr val="tx1"/>
                </a:solidFill>
                <a:effectLst/>
                <a:latin typeface="+mn-lt"/>
                <a:ea typeface="+mn-ea"/>
                <a:cs typeface="+mn-cs"/>
              </a:rPr>
              <a:t>:  a natural gas pipeline transportation system extending beyond state boundaries and subject to FERC jurisdiction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Intrastate Pipelines</a:t>
            </a:r>
            <a:r>
              <a:rPr lang="en-US" sz="1200" kern="1200" dirty="0" smtClean="0">
                <a:solidFill>
                  <a:schemeClr val="tx1"/>
                </a:solidFill>
                <a:effectLst/>
                <a:latin typeface="+mn-lt"/>
                <a:ea typeface="+mn-ea"/>
                <a:cs typeface="+mn-cs"/>
              </a:rPr>
              <a:t>:  a natural gas pipeline system that is within a state and not subject to FERC jurisdiction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Typically range in size from 16” to 48” in diameter with most Interstate Pipelines being 24” to 36” in diameter</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There are over 240,000 miles of Interstate natural gas pipelines and over 98,000 miles of intrastate pipelines.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Texas has approximately 22,000 miles of Interstate pipelines.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11</a:t>
            </a:fld>
            <a:endParaRPr lang="en-US"/>
          </a:p>
        </p:txBody>
      </p:sp>
    </p:spTree>
    <p:extLst>
      <p:ext uri="{BB962C8B-B14F-4D97-AF65-F5344CB8AC3E}">
        <p14:creationId xmlns:p14="http://schemas.microsoft.com/office/powerpoint/2010/main" val="271825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than 1400 natural gas compressor stations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Comprised of reciprocating and combustion engines or electric motors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Typically 40 to 100 miles apart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40 million horsepower of compression with only 2.5% of that being electric</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Most new stations are electric due to permitting and environmental reason, plus low maintenance and higher efficiencies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Electric compressions is used extensively in the rich gas plays for processing.  A single processing facility may install up to 60 MW of electric compression or more.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C6D7E5-1EAA-4EE5-98A8-4606B0DDD8A6}" type="slidenum">
              <a:rPr lang="en-US" smtClean="0"/>
              <a:t>12</a:t>
            </a:fld>
            <a:endParaRPr lang="en-US"/>
          </a:p>
        </p:txBody>
      </p:sp>
    </p:spTree>
    <p:extLst>
      <p:ext uri="{BB962C8B-B14F-4D97-AF65-F5344CB8AC3E}">
        <p14:creationId xmlns:p14="http://schemas.microsoft.com/office/powerpoint/2010/main" val="108856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57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2" descr="ERCOT_Logo_2c_no_bckgrnd.eps"/>
          <p:cNvPicPr>
            <a:picLocks noChangeAspect="1"/>
          </p:cNvPicPr>
          <p:nvPr userDrawn="1"/>
        </p:nvPicPr>
        <p:blipFill>
          <a:blip r:embed="rId2" cstate="print">
            <a:extLst>
              <a:ext uri="{28A0092B-C50C-407E-A947-70E740481C1C}">
                <a14:useLocalDpi xmlns:a14="http://schemas.microsoft.com/office/drawing/2010/main" val="0"/>
              </a:ext>
            </a:extLst>
          </a:blip>
          <a:srcRect b="36539"/>
          <a:stretch>
            <a:fillRect/>
          </a:stretch>
        </p:blipFill>
        <p:spPr bwMode="auto">
          <a:xfrm>
            <a:off x="3810002" y="6172200"/>
            <a:ext cx="12811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a:xfrm>
            <a:off x="3124200" y="6248400"/>
            <a:ext cx="2895600" cy="484188"/>
          </a:xfrm>
          <a:prstGeom prst="rect">
            <a:avLst/>
          </a:prstGeom>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F145BDB-8430-42F5-806E-BAA5CEB896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344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F9C17DE-75A7-4FAC-8C89-D0F62F3DE3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829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6CE27E9C-B9AB-4550-8355-63C96979F2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776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2980911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385299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pPr lvl="0"/>
            <a:r>
              <a:rPr lang="en-US" smtClean="0"/>
              <a:t>Click to edit Master text styles</a:t>
            </a:r>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pPr lvl="0"/>
            <a:r>
              <a:rPr lang="en-US" smtClean="0"/>
              <a:t>Click to edit Master text styles</a:t>
            </a:r>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16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63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6CE27E9C-B9AB-4550-8355-63C96979F2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8238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974529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0128026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hemeOverride" Target="../theme/themeOverride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1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hemeOverride" Target="../theme/themeOverride1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hemeOverride" Target="../theme/themeOverride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hemeOverride" Target="../theme/themeOverride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hemeOverride" Target="../theme/themeOverride1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hemeOverride" Target="../theme/themeOverride1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hemeOverride" Target="../theme/themeOverride1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hemeOverride" Target="../theme/themeOverride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hemeOverride" Target="../theme/themeOverride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hemeOverride" Target="../theme/themeOverride2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hemeOverride" Target="../theme/themeOverride2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hemeOverride" Target="../theme/themeOverride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416" y="1228261"/>
            <a:ext cx="5430187" cy="3407354"/>
          </a:xfrm>
        </p:spPr>
        <p:txBody>
          <a:bodyPr/>
          <a:lstStyle/>
          <a:p>
            <a:pPr algn="ctr"/>
            <a:r>
              <a:rPr lang="en-US" sz="3600" b="1" dirty="0"/>
              <a:t>Fossil Fuel Generation</a:t>
            </a:r>
            <a:br>
              <a:rPr lang="en-US" sz="3600" b="1" dirty="0"/>
            </a:br>
            <a:r>
              <a:rPr lang="en-US" sz="3600" b="1" dirty="0"/>
              <a:t>&amp;</a:t>
            </a:r>
            <a:br>
              <a:rPr lang="en-US" sz="3600" b="1" dirty="0"/>
            </a:br>
            <a:r>
              <a:rPr lang="en-US" sz="3600" b="1" dirty="0"/>
              <a:t>Natural Gas Pipelines</a:t>
            </a:r>
          </a:p>
        </p:txBody>
      </p:sp>
      <p:sp>
        <p:nvSpPr>
          <p:cNvPr id="3" name="Subtitle 2"/>
          <p:cNvSpPr>
            <a:spLocks noGrp="1"/>
          </p:cNvSpPr>
          <p:nvPr>
            <p:ph type="subTitle" idx="1"/>
          </p:nvPr>
        </p:nvSpPr>
        <p:spPr>
          <a:xfrm>
            <a:off x="3833329" y="4765742"/>
            <a:ext cx="4726460" cy="303512"/>
          </a:xfrm>
        </p:spPr>
        <p:txBody>
          <a:bodyPr/>
          <a:lstStyle/>
          <a:p>
            <a:r>
              <a:rPr lang="en-US" sz="2400" dirty="0" smtClean="0">
                <a:latin typeface="+mj-lt"/>
                <a:ea typeface="+mj-ea"/>
                <a:cs typeface="+mj-cs"/>
              </a:rPr>
              <a:t>Charlie Stone</a:t>
            </a:r>
          </a:p>
          <a:p>
            <a:r>
              <a:rPr lang="en-US" sz="2400" dirty="0" smtClean="0">
                <a:latin typeface="+mj-lt"/>
                <a:ea typeface="+mj-ea"/>
                <a:cs typeface="+mj-cs"/>
              </a:rPr>
              <a:t>Jeff Hardgrave</a:t>
            </a:r>
            <a:endParaRPr lang="en-US" sz="2400" dirty="0">
              <a:latin typeface="+mj-lt"/>
              <a:ea typeface="+mj-ea"/>
              <a:cs typeface="+mj-cs"/>
            </a:endParaRPr>
          </a:p>
        </p:txBody>
      </p:sp>
      <p:sp>
        <p:nvSpPr>
          <p:cNvPr id="4" name="Slide Number Placeholder 3"/>
          <p:cNvSpPr>
            <a:spLocks noGrp="1"/>
          </p:cNvSpPr>
          <p:nvPr>
            <p:ph type="sldNum" sz="quarter" idx="12"/>
          </p:nvPr>
        </p:nvSpPr>
        <p:spPr/>
        <p:txBody>
          <a:bodyPr/>
          <a:lstStyle/>
          <a:p>
            <a:fld id="{1F145BDB-8430-42F5-806E-BAA5CEB8968F}" type="slidenum">
              <a:rPr lang="en-US" altLang="en-US" smtClean="0">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291248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fld id="{9F9C17DE-75A7-4FAC-8C89-D0F62F3DE38E}" type="slidenum">
              <a:rPr lang="en-US" altLang="en-US" smtClean="0">
                <a:solidFill>
                  <a:srgbClr val="000000"/>
                </a:solidFill>
              </a:rPr>
              <a:pPr/>
              <a:t>10</a:t>
            </a:fld>
            <a:endParaRPr lang="en-US" altLang="en-US">
              <a:solidFill>
                <a:srgbClr val="000000"/>
              </a:solidFill>
            </a:endParaRPr>
          </a:p>
        </p:txBody>
      </p:sp>
      <p:pic>
        <p:nvPicPr>
          <p:cNvPr id="10" name="Picture 9"/>
          <p:cNvPicPr>
            <a:picLocks noChangeAspect="1"/>
          </p:cNvPicPr>
          <p:nvPr/>
        </p:nvPicPr>
        <p:blipFill>
          <a:blip r:embed="rId4"/>
          <a:stretch>
            <a:fillRect/>
          </a:stretch>
        </p:blipFill>
        <p:spPr>
          <a:xfrm>
            <a:off x="371493" y="474240"/>
            <a:ext cx="8435717" cy="5712376"/>
          </a:xfrm>
          <a:prstGeom prst="rect">
            <a:avLst/>
          </a:prstGeom>
        </p:spPr>
      </p:pic>
    </p:spTree>
    <p:extLst>
      <p:ext uri="{BB962C8B-B14F-4D97-AF65-F5344CB8AC3E}">
        <p14:creationId xmlns:p14="http://schemas.microsoft.com/office/powerpoint/2010/main" val="6057238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fld id="{9F9C17DE-75A7-4FAC-8C89-D0F62F3DE38E}" type="slidenum">
              <a:rPr lang="en-US" altLang="en-US" smtClean="0">
                <a:solidFill>
                  <a:srgbClr val="000000"/>
                </a:solidFill>
              </a:rPr>
              <a:pPr/>
              <a:t>11</a:t>
            </a:fld>
            <a:endParaRPr lang="en-US" altLang="en-US">
              <a:solidFill>
                <a:srgbClr val="000000"/>
              </a:solidFill>
            </a:endParaRPr>
          </a:p>
        </p:txBody>
      </p:sp>
      <p:pic>
        <p:nvPicPr>
          <p:cNvPr id="7" name="Picture 6"/>
          <p:cNvPicPr>
            <a:picLocks noChangeAspect="1"/>
          </p:cNvPicPr>
          <p:nvPr/>
        </p:nvPicPr>
        <p:blipFill>
          <a:blip r:embed="rId4"/>
          <a:stretch>
            <a:fillRect/>
          </a:stretch>
        </p:blipFill>
        <p:spPr>
          <a:xfrm>
            <a:off x="713111" y="608168"/>
            <a:ext cx="8104548" cy="5637057"/>
          </a:xfrm>
          <a:prstGeom prst="rect">
            <a:avLst/>
          </a:prstGeom>
        </p:spPr>
      </p:pic>
    </p:spTree>
    <p:extLst>
      <p:ext uri="{BB962C8B-B14F-4D97-AF65-F5344CB8AC3E}">
        <p14:creationId xmlns:p14="http://schemas.microsoft.com/office/powerpoint/2010/main" val="19020254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403860" y="3048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chemeClr val="accent1"/>
                </a:solidFill>
                <a:latin typeface="+mj-lt"/>
                <a:ea typeface="+mj-ea"/>
                <a:cs typeface="+mj-cs"/>
              </a:rPr>
              <a:t>U.S. Natural Gas </a:t>
            </a:r>
            <a:r>
              <a:rPr lang="en-US" altLang="en-US" sz="2400" b="1" dirty="0" smtClean="0">
                <a:solidFill>
                  <a:schemeClr val="accent1"/>
                </a:solidFill>
                <a:latin typeface="+mj-lt"/>
                <a:ea typeface="+mj-ea"/>
                <a:cs typeface="+mj-cs"/>
              </a:rPr>
              <a:t>Pipeline Compressor </a:t>
            </a:r>
            <a:r>
              <a:rPr lang="en-US" altLang="en-US" sz="2400" b="1" dirty="0">
                <a:solidFill>
                  <a:schemeClr val="accent1"/>
                </a:solidFill>
                <a:latin typeface="+mj-lt"/>
                <a:ea typeface="+mj-ea"/>
                <a:cs typeface="+mj-cs"/>
              </a:rPr>
              <a:t>Stations</a:t>
            </a:r>
          </a:p>
        </p:txBody>
      </p:sp>
      <p:pic>
        <p:nvPicPr>
          <p:cNvPr id="14339" name="Picture 2" descr="Map of U.S. Natural Gas Pipeline Compressor Stations"/>
          <p:cNvPicPr>
            <a:picLocks noChangeAspect="1" noChangeArrowheads="1"/>
          </p:cNvPicPr>
          <p:nvPr/>
        </p:nvPicPr>
        <p:blipFill>
          <a:blip r:embed="rId4">
            <a:extLst>
              <a:ext uri="{28A0092B-C50C-407E-A947-70E740481C1C}">
                <a14:useLocalDpi xmlns:a14="http://schemas.microsoft.com/office/drawing/2010/main" val="0"/>
              </a:ext>
            </a:extLst>
          </a:blip>
          <a:srcRect t="1447" b="1543"/>
          <a:stretch>
            <a:fillRect/>
          </a:stretch>
        </p:blipFill>
        <p:spPr bwMode="auto">
          <a:xfrm>
            <a:off x="914400" y="12954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578B05-9F42-4114-A638-93C8EEA79F35}" type="slidenum">
              <a:rPr lang="en-US" altLang="en-US" sz="1400"/>
              <a:pPr>
                <a:spcBef>
                  <a:spcPct val="0"/>
                </a:spcBef>
                <a:buFontTx/>
                <a:buNone/>
              </a:pPr>
              <a:t>12</a:t>
            </a:fld>
            <a:endParaRPr lang="en-US" altLang="en-US" sz="1400"/>
          </a:p>
        </p:txBody>
      </p:sp>
    </p:spTree>
    <p:extLst>
      <p:ext uri="{BB962C8B-B14F-4D97-AF65-F5344CB8AC3E}">
        <p14:creationId xmlns:p14="http://schemas.microsoft.com/office/powerpoint/2010/main" val="3416302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1118286" y="221288"/>
            <a:ext cx="7168978" cy="618971"/>
          </a:xfrm>
        </p:spPr>
        <p:txBody>
          <a:bodyPr/>
          <a:lstStyle/>
          <a:p>
            <a:pPr algn="l"/>
            <a:r>
              <a:rPr lang="en-US" sz="2400" b="1" dirty="0">
                <a:solidFill>
                  <a:schemeClr val="accent1"/>
                </a:solidFill>
              </a:rPr>
              <a:t>Interstate Pipelines Serving ERCOT Generators</a:t>
            </a:r>
          </a:p>
        </p:txBody>
      </p:sp>
      <p:sp>
        <p:nvSpPr>
          <p:cNvPr id="4" name="Slide Number Placeholder 3"/>
          <p:cNvSpPr>
            <a:spLocks noGrp="1"/>
          </p:cNvSpPr>
          <p:nvPr>
            <p:ph type="sldNum" sz="quarter" idx="12"/>
          </p:nvPr>
        </p:nvSpPr>
        <p:spPr/>
        <p:txBody>
          <a:bodyPr/>
          <a:lstStyle/>
          <a:p>
            <a:fld id="{9F9C17DE-75A7-4FAC-8C89-D0F62F3DE38E}" type="slidenum">
              <a:rPr lang="en-US" altLang="en-US" smtClean="0">
                <a:solidFill>
                  <a:srgbClr val="000000"/>
                </a:solidFill>
              </a:rPr>
              <a:pPr/>
              <a:t>13</a:t>
            </a:fld>
            <a:endParaRPr lang="en-US" altLang="en-US">
              <a:solidFill>
                <a:srgbClr val="000000"/>
              </a:solidFill>
            </a:endParaRPr>
          </a:p>
        </p:txBody>
      </p:sp>
      <p:pic>
        <p:nvPicPr>
          <p:cNvPr id="8" name="Picture 7"/>
          <p:cNvPicPr>
            <a:picLocks noChangeAspect="1"/>
          </p:cNvPicPr>
          <p:nvPr/>
        </p:nvPicPr>
        <p:blipFill>
          <a:blip r:embed="rId4"/>
          <a:stretch>
            <a:fillRect/>
          </a:stretch>
        </p:blipFill>
        <p:spPr>
          <a:xfrm>
            <a:off x="1164537" y="840259"/>
            <a:ext cx="7076475" cy="5163739"/>
          </a:xfrm>
          <a:prstGeom prst="rect">
            <a:avLst/>
          </a:prstGeom>
        </p:spPr>
      </p:pic>
    </p:spTree>
    <p:extLst>
      <p:ext uri="{BB962C8B-B14F-4D97-AF65-F5344CB8AC3E}">
        <p14:creationId xmlns:p14="http://schemas.microsoft.com/office/powerpoint/2010/main" val="32361503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960120" y="313278"/>
            <a:ext cx="7553067" cy="634041"/>
          </a:xfrm>
        </p:spPr>
        <p:txBody>
          <a:bodyPr/>
          <a:lstStyle/>
          <a:p>
            <a:pPr algn="l"/>
            <a:r>
              <a:rPr lang="en-US" sz="2400" b="1" dirty="0">
                <a:solidFill>
                  <a:schemeClr val="accent1"/>
                </a:solidFill>
              </a:rPr>
              <a:t>Intrastate</a:t>
            </a:r>
            <a:r>
              <a:rPr lang="en-US" sz="2400" dirty="0"/>
              <a:t> </a:t>
            </a:r>
            <a:r>
              <a:rPr lang="en-US" sz="2400" b="1" dirty="0">
                <a:solidFill>
                  <a:schemeClr val="accent1"/>
                </a:solidFill>
              </a:rPr>
              <a:t>Pipelines Serving ERCOT Generators</a:t>
            </a:r>
          </a:p>
        </p:txBody>
      </p:sp>
      <p:sp>
        <p:nvSpPr>
          <p:cNvPr id="4" name="Slide Number Placeholder 3"/>
          <p:cNvSpPr>
            <a:spLocks noGrp="1"/>
          </p:cNvSpPr>
          <p:nvPr>
            <p:ph type="sldNum" sz="quarter" idx="12"/>
          </p:nvPr>
        </p:nvSpPr>
        <p:spPr/>
        <p:txBody>
          <a:bodyPr/>
          <a:lstStyle/>
          <a:p>
            <a:fld id="{9F9C17DE-75A7-4FAC-8C89-D0F62F3DE38E}" type="slidenum">
              <a:rPr lang="en-US" altLang="en-US" smtClean="0">
                <a:solidFill>
                  <a:srgbClr val="000000"/>
                </a:solidFill>
              </a:rPr>
              <a:pPr/>
              <a:t>14</a:t>
            </a:fld>
            <a:endParaRPr lang="en-US" altLang="en-US">
              <a:solidFill>
                <a:srgbClr val="000000"/>
              </a:solidFill>
            </a:endParaRPr>
          </a:p>
        </p:txBody>
      </p:sp>
      <p:pic>
        <p:nvPicPr>
          <p:cNvPr id="6" name="Picture 5"/>
          <p:cNvPicPr>
            <a:picLocks noChangeAspect="1"/>
          </p:cNvPicPr>
          <p:nvPr/>
        </p:nvPicPr>
        <p:blipFill>
          <a:blip r:embed="rId4"/>
          <a:stretch>
            <a:fillRect/>
          </a:stretch>
        </p:blipFill>
        <p:spPr>
          <a:xfrm>
            <a:off x="1031839" y="1030379"/>
            <a:ext cx="7156572" cy="5048727"/>
          </a:xfrm>
          <a:prstGeom prst="rect">
            <a:avLst/>
          </a:prstGeom>
        </p:spPr>
      </p:pic>
    </p:spTree>
    <p:extLst>
      <p:ext uri="{BB962C8B-B14F-4D97-AF65-F5344CB8AC3E}">
        <p14:creationId xmlns:p14="http://schemas.microsoft.com/office/powerpoint/2010/main" val="30425285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1" y="259488"/>
            <a:ext cx="7909766" cy="838410"/>
          </a:xfrm>
        </p:spPr>
        <p:txBody>
          <a:bodyPr/>
          <a:lstStyle/>
          <a:p>
            <a:pPr algn="l"/>
            <a:r>
              <a:rPr lang="en-US" sz="2400" b="1" dirty="0">
                <a:solidFill>
                  <a:schemeClr val="accent1"/>
                </a:solidFill>
              </a:rPr>
              <a:t>U.S. Underground Natural Gas Storage Facilities</a:t>
            </a:r>
          </a:p>
        </p:txBody>
      </p:sp>
      <p:sp>
        <p:nvSpPr>
          <p:cNvPr id="3" name="Slide Number Placeholder 2"/>
          <p:cNvSpPr>
            <a:spLocks noGrp="1"/>
          </p:cNvSpPr>
          <p:nvPr>
            <p:ph type="sldNum" sz="quarter" idx="12"/>
          </p:nvPr>
        </p:nvSpPr>
        <p:spPr/>
        <p:txBody>
          <a:bodyPr/>
          <a:lstStyle/>
          <a:p>
            <a:fld id="{6CE27E9C-B9AB-4550-8355-63C96979F2CA}" type="slidenum">
              <a:rPr lang="en-US" altLang="en-US" smtClean="0">
                <a:solidFill>
                  <a:srgbClr val="000000"/>
                </a:solidFill>
              </a:rPr>
              <a:pPr/>
              <a:t>15</a:t>
            </a:fld>
            <a:endParaRPr lang="en-US" altLang="en-US">
              <a:solidFill>
                <a:srgbClr val="000000"/>
              </a:solidFill>
            </a:endParaRPr>
          </a:p>
        </p:txBody>
      </p:sp>
      <p:pic>
        <p:nvPicPr>
          <p:cNvPr id="4" name="Picture 3"/>
          <p:cNvPicPr>
            <a:picLocks noChangeAspect="1"/>
          </p:cNvPicPr>
          <p:nvPr/>
        </p:nvPicPr>
        <p:blipFill>
          <a:blip r:embed="rId4"/>
          <a:stretch>
            <a:fillRect/>
          </a:stretch>
        </p:blipFill>
        <p:spPr>
          <a:xfrm>
            <a:off x="779064" y="1359821"/>
            <a:ext cx="7978642" cy="4885403"/>
          </a:xfrm>
          <a:prstGeom prst="rect">
            <a:avLst/>
          </a:prstGeom>
        </p:spPr>
      </p:pic>
    </p:spTree>
    <p:extLst>
      <p:ext uri="{BB962C8B-B14F-4D97-AF65-F5344CB8AC3E}">
        <p14:creationId xmlns:p14="http://schemas.microsoft.com/office/powerpoint/2010/main" val="471300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0908"/>
          </a:xfrm>
        </p:spPr>
        <p:txBody>
          <a:bodyPr/>
          <a:lstStyle/>
          <a:p>
            <a:r>
              <a:rPr lang="en-US" sz="2400" b="1" dirty="0">
                <a:solidFill>
                  <a:schemeClr val="accent1"/>
                </a:solidFill>
              </a:rPr>
              <a:t>Gas Storage Facilities Serving ERCOT Generators</a:t>
            </a:r>
          </a:p>
        </p:txBody>
      </p:sp>
      <p:sp>
        <p:nvSpPr>
          <p:cNvPr id="3" name="Slide Number Placeholder 2"/>
          <p:cNvSpPr>
            <a:spLocks noGrp="1"/>
          </p:cNvSpPr>
          <p:nvPr>
            <p:ph type="sldNum" sz="quarter" idx="12"/>
          </p:nvPr>
        </p:nvSpPr>
        <p:spPr/>
        <p:txBody>
          <a:bodyPr/>
          <a:lstStyle/>
          <a:p>
            <a:fld id="{6CE27E9C-B9AB-4550-8355-63C96979F2CA}" type="slidenum">
              <a:rPr lang="en-US" altLang="en-US" smtClean="0">
                <a:solidFill>
                  <a:srgbClr val="000000"/>
                </a:solidFill>
              </a:rPr>
              <a:pPr/>
              <a:t>16</a:t>
            </a:fld>
            <a:endParaRPr lang="en-US" altLang="en-US">
              <a:solidFill>
                <a:srgbClr val="000000"/>
              </a:solidFill>
            </a:endParaRPr>
          </a:p>
        </p:txBody>
      </p:sp>
      <p:pic>
        <p:nvPicPr>
          <p:cNvPr id="4" name="Picture 3"/>
          <p:cNvPicPr>
            <a:picLocks noChangeAspect="1"/>
          </p:cNvPicPr>
          <p:nvPr/>
        </p:nvPicPr>
        <p:blipFill>
          <a:blip r:embed="rId4"/>
          <a:stretch>
            <a:fillRect/>
          </a:stretch>
        </p:blipFill>
        <p:spPr>
          <a:xfrm>
            <a:off x="1568197" y="815546"/>
            <a:ext cx="6007606" cy="5204361"/>
          </a:xfrm>
          <a:prstGeom prst="rect">
            <a:avLst/>
          </a:prstGeom>
        </p:spPr>
      </p:pic>
    </p:spTree>
    <p:extLst>
      <p:ext uri="{BB962C8B-B14F-4D97-AF65-F5344CB8AC3E}">
        <p14:creationId xmlns:p14="http://schemas.microsoft.com/office/powerpoint/2010/main" val="32945626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943" y="229526"/>
            <a:ext cx="6331808" cy="495404"/>
          </a:xfrm>
        </p:spPr>
        <p:txBody>
          <a:bodyPr/>
          <a:lstStyle/>
          <a:p>
            <a:pPr algn="l"/>
            <a:r>
              <a:rPr lang="en-US" sz="2400" b="1" dirty="0">
                <a:solidFill>
                  <a:schemeClr val="accent1"/>
                </a:solidFill>
              </a:rPr>
              <a:t>Depleted Reservoir Storage Well</a:t>
            </a:r>
          </a:p>
        </p:txBody>
      </p:sp>
      <p:sp>
        <p:nvSpPr>
          <p:cNvPr id="3" name="Slide Number Placeholder 2"/>
          <p:cNvSpPr>
            <a:spLocks noGrp="1"/>
          </p:cNvSpPr>
          <p:nvPr>
            <p:ph type="sldNum" sz="quarter" idx="12"/>
          </p:nvPr>
        </p:nvSpPr>
        <p:spPr/>
        <p:txBody>
          <a:bodyPr/>
          <a:lstStyle/>
          <a:p>
            <a:fld id="{6CE27E9C-B9AB-4550-8355-63C96979F2CA}" type="slidenum">
              <a:rPr lang="en-US" altLang="en-US" smtClean="0">
                <a:solidFill>
                  <a:srgbClr val="000000"/>
                </a:solidFill>
              </a:rPr>
              <a:pPr/>
              <a:t>17</a:t>
            </a:fld>
            <a:endParaRPr lang="en-US" altLang="en-US">
              <a:solidFill>
                <a:srgbClr val="000000"/>
              </a:solidFill>
            </a:endParaRPr>
          </a:p>
        </p:txBody>
      </p:sp>
      <p:pic>
        <p:nvPicPr>
          <p:cNvPr id="4" name="Picture 3"/>
          <p:cNvPicPr>
            <a:picLocks noChangeAspect="1"/>
          </p:cNvPicPr>
          <p:nvPr/>
        </p:nvPicPr>
        <p:blipFill>
          <a:blip r:embed="rId4"/>
          <a:stretch>
            <a:fillRect/>
          </a:stretch>
        </p:blipFill>
        <p:spPr>
          <a:xfrm>
            <a:off x="976645" y="1079808"/>
            <a:ext cx="7687924" cy="5165417"/>
          </a:xfrm>
          <a:prstGeom prst="rect">
            <a:avLst/>
          </a:prstGeom>
        </p:spPr>
      </p:pic>
    </p:spTree>
    <p:extLst>
      <p:ext uri="{BB962C8B-B14F-4D97-AF65-F5344CB8AC3E}">
        <p14:creationId xmlns:p14="http://schemas.microsoft.com/office/powerpoint/2010/main" val="4269635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43565" y="367101"/>
            <a:ext cx="6340046" cy="454215"/>
          </a:xfrm>
        </p:spPr>
        <p:txBody>
          <a:bodyPr/>
          <a:lstStyle/>
          <a:p>
            <a:pPr algn="l"/>
            <a:r>
              <a:rPr lang="en-US" sz="2400" b="1" dirty="0">
                <a:solidFill>
                  <a:schemeClr val="accent1"/>
                </a:solidFill>
              </a:rPr>
              <a:t>Salt Cavern Underground Storage</a:t>
            </a:r>
          </a:p>
        </p:txBody>
      </p:sp>
      <p:sp>
        <p:nvSpPr>
          <p:cNvPr id="3" name="Slide Number Placeholder 2"/>
          <p:cNvSpPr>
            <a:spLocks noGrp="1"/>
          </p:cNvSpPr>
          <p:nvPr>
            <p:ph type="sldNum" sz="quarter" idx="12"/>
          </p:nvPr>
        </p:nvSpPr>
        <p:spPr/>
        <p:txBody>
          <a:bodyPr/>
          <a:lstStyle/>
          <a:p>
            <a:fld id="{6CE27E9C-B9AB-4550-8355-63C96979F2CA}" type="slidenum">
              <a:rPr lang="en-US" altLang="en-US" smtClean="0">
                <a:solidFill>
                  <a:srgbClr val="000000"/>
                </a:solidFill>
              </a:rPr>
              <a:pPr/>
              <a:t>18</a:t>
            </a:fld>
            <a:endParaRPr lang="en-US" altLang="en-US">
              <a:solidFill>
                <a:srgbClr val="000000"/>
              </a:solidFill>
            </a:endParaRPr>
          </a:p>
        </p:txBody>
      </p:sp>
      <p:pic>
        <p:nvPicPr>
          <p:cNvPr id="4" name="Picture 3"/>
          <p:cNvPicPr>
            <a:picLocks noChangeAspect="1"/>
          </p:cNvPicPr>
          <p:nvPr/>
        </p:nvPicPr>
        <p:blipFill>
          <a:blip r:embed="rId4"/>
          <a:stretch>
            <a:fillRect/>
          </a:stretch>
        </p:blipFill>
        <p:spPr>
          <a:xfrm>
            <a:off x="1137535" y="1104152"/>
            <a:ext cx="6531892" cy="5029616"/>
          </a:xfrm>
          <a:prstGeom prst="rect">
            <a:avLst/>
          </a:prstGeom>
        </p:spPr>
      </p:pic>
    </p:spTree>
    <p:extLst>
      <p:ext uri="{BB962C8B-B14F-4D97-AF65-F5344CB8AC3E}">
        <p14:creationId xmlns:p14="http://schemas.microsoft.com/office/powerpoint/2010/main" val="1326486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36256" y="450244"/>
            <a:ext cx="6290619" cy="390015"/>
          </a:xfrm>
        </p:spPr>
        <p:txBody>
          <a:bodyPr/>
          <a:lstStyle/>
          <a:p>
            <a:pPr algn="l"/>
            <a:r>
              <a:rPr lang="en-US" sz="2400" b="1" dirty="0">
                <a:solidFill>
                  <a:schemeClr val="accent1"/>
                </a:solidFill>
              </a:rPr>
              <a:t>Natural Gas Transmission Path</a:t>
            </a:r>
          </a:p>
        </p:txBody>
      </p:sp>
      <p:sp>
        <p:nvSpPr>
          <p:cNvPr id="3" name="Slide Number Placeholder 2"/>
          <p:cNvSpPr>
            <a:spLocks noGrp="1"/>
          </p:cNvSpPr>
          <p:nvPr>
            <p:ph type="sldNum" sz="quarter" idx="12"/>
          </p:nvPr>
        </p:nvSpPr>
        <p:spPr/>
        <p:txBody>
          <a:bodyPr/>
          <a:lstStyle/>
          <a:p>
            <a:fld id="{6CE27E9C-B9AB-4550-8355-63C96979F2CA}" type="slidenum">
              <a:rPr lang="en-US" altLang="en-US" smtClean="0">
                <a:solidFill>
                  <a:srgbClr val="000000"/>
                </a:solidFill>
              </a:rPr>
              <a:pPr/>
              <a:t>19</a:t>
            </a:fld>
            <a:endParaRPr lang="en-US" altLang="en-US">
              <a:solidFill>
                <a:srgbClr val="000000"/>
              </a:solidFill>
            </a:endParaRPr>
          </a:p>
        </p:txBody>
      </p:sp>
      <p:pic>
        <p:nvPicPr>
          <p:cNvPr id="4" name="Picture 3"/>
          <p:cNvPicPr>
            <a:picLocks noChangeAspect="1"/>
          </p:cNvPicPr>
          <p:nvPr/>
        </p:nvPicPr>
        <p:blipFill>
          <a:blip r:embed="rId3"/>
          <a:stretch>
            <a:fillRect/>
          </a:stretch>
        </p:blipFill>
        <p:spPr>
          <a:xfrm>
            <a:off x="925204" y="1099490"/>
            <a:ext cx="7383070" cy="4930607"/>
          </a:xfrm>
          <a:prstGeom prst="rect">
            <a:avLst/>
          </a:prstGeom>
        </p:spPr>
      </p:pic>
    </p:spTree>
    <p:extLst>
      <p:ext uri="{BB962C8B-B14F-4D97-AF65-F5344CB8AC3E}">
        <p14:creationId xmlns:p14="http://schemas.microsoft.com/office/powerpoint/2010/main" val="14332389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Objectives</a:t>
            </a:r>
            <a:endParaRPr lang="en-US" sz="3200" dirty="0"/>
          </a:p>
        </p:txBody>
      </p:sp>
      <p:sp>
        <p:nvSpPr>
          <p:cNvPr id="3" name="Content Placeholder 2"/>
          <p:cNvSpPr>
            <a:spLocks noGrp="1"/>
          </p:cNvSpPr>
          <p:nvPr>
            <p:ph idx="1"/>
          </p:nvPr>
        </p:nvSpPr>
        <p:spPr/>
        <p:txBody>
          <a:bodyPr/>
          <a:lstStyle/>
          <a:p>
            <a:pPr lvl="0"/>
            <a:r>
              <a:rPr lang="en-US" sz="2000" dirty="0"/>
              <a:t>Identify the Changing Resource Capacity Mix in </a:t>
            </a:r>
            <a:r>
              <a:rPr lang="en-US" sz="2000" dirty="0" smtClean="0"/>
              <a:t>ERCOT</a:t>
            </a:r>
          </a:p>
          <a:p>
            <a:pPr marL="0" lvl="0" indent="0">
              <a:buNone/>
            </a:pPr>
            <a:endParaRPr lang="en-US" sz="2000" dirty="0"/>
          </a:p>
          <a:p>
            <a:pPr lvl="0"/>
            <a:r>
              <a:rPr lang="en-US" sz="2000" dirty="0" smtClean="0"/>
              <a:t>Recognize the </a:t>
            </a:r>
            <a:r>
              <a:rPr lang="en-US" sz="2000" dirty="0" smtClean="0"/>
              <a:t>Changing Role </a:t>
            </a:r>
            <a:r>
              <a:rPr lang="en-US" sz="2000" dirty="0"/>
              <a:t>of Natural Gas in the Future Capacity </a:t>
            </a:r>
            <a:r>
              <a:rPr lang="en-US" sz="2000" dirty="0" smtClean="0"/>
              <a:t>Mix</a:t>
            </a:r>
          </a:p>
          <a:p>
            <a:pPr marL="0" lvl="0" indent="0">
              <a:buNone/>
            </a:pPr>
            <a:endParaRPr lang="en-US" sz="2000" dirty="0"/>
          </a:p>
          <a:p>
            <a:pPr lvl="0"/>
            <a:r>
              <a:rPr lang="en-US" sz="2000" dirty="0"/>
              <a:t>Identify Infrastructure Required to Support Natural Gas Generation </a:t>
            </a:r>
            <a:endParaRPr lang="en-US" sz="2000" dirty="0" smtClean="0"/>
          </a:p>
          <a:p>
            <a:pPr marL="0" lvl="0" indent="0">
              <a:buNone/>
            </a:pPr>
            <a:endParaRPr lang="en-US" sz="2000" dirty="0"/>
          </a:p>
          <a:p>
            <a:pPr lvl="0"/>
            <a:r>
              <a:rPr lang="en-US" sz="2000" dirty="0"/>
              <a:t>Identify </a:t>
            </a:r>
            <a:r>
              <a:rPr lang="en-US" sz="2000" dirty="0" smtClean="0"/>
              <a:t>Challenges </a:t>
            </a:r>
            <a:r>
              <a:rPr lang="en-US" sz="2000" dirty="0"/>
              <a:t>for the Natural Gas Industry as it </a:t>
            </a:r>
            <a:r>
              <a:rPr lang="en-US" sz="2000" dirty="0" smtClean="0"/>
              <a:t>Relates </a:t>
            </a:r>
            <a:r>
              <a:rPr lang="en-US" sz="2000" dirty="0"/>
              <a:t>to </a:t>
            </a:r>
            <a:r>
              <a:rPr lang="en-US" sz="2000" dirty="0" smtClean="0"/>
              <a:t>System Restoration </a:t>
            </a:r>
            <a:r>
              <a:rPr lang="en-US" sz="2000" dirty="0"/>
              <a:t>from a </a:t>
            </a:r>
            <a:r>
              <a:rPr lang="en-US" sz="2000" dirty="0" smtClean="0"/>
              <a:t>Black Start Event</a:t>
            </a:r>
            <a:endParaRPr lang="en-US" sz="2000" dirty="0"/>
          </a:p>
          <a:p>
            <a:pPr marL="0" indent="0" algn="l">
              <a:buNone/>
            </a:pPr>
            <a:endParaRPr lang="en-US" dirty="0" smtClean="0"/>
          </a:p>
          <a:p>
            <a:endParaRPr lang="en-US" dirty="0" smtClean="0"/>
          </a:p>
        </p:txBody>
      </p:sp>
      <p:sp>
        <p:nvSpPr>
          <p:cNvPr id="4" name="Slide Number Placeholder 3"/>
          <p:cNvSpPr>
            <a:spLocks noGrp="1"/>
          </p:cNvSpPr>
          <p:nvPr>
            <p:ph type="sldNum" sz="quarter" idx="4"/>
          </p:nvPr>
        </p:nvSpPr>
        <p:spPr/>
        <p:txBody>
          <a:bodyPr/>
          <a:lstStyle/>
          <a:p>
            <a:fld id="{9F9C17DE-75A7-4FAC-8C89-D0F62F3DE38E}"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128044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6240" y="331957"/>
            <a:ext cx="7158475" cy="478928"/>
          </a:xfrm>
        </p:spPr>
        <p:txBody>
          <a:bodyPr/>
          <a:lstStyle/>
          <a:p>
            <a:pPr algn="l"/>
            <a:r>
              <a:rPr lang="en-US" sz="2400" b="1" dirty="0">
                <a:solidFill>
                  <a:schemeClr val="accent1"/>
                </a:solidFill>
              </a:rPr>
              <a:t>A Case for Storage - Duck and Armadillo</a:t>
            </a:r>
          </a:p>
        </p:txBody>
      </p:sp>
      <p:sp>
        <p:nvSpPr>
          <p:cNvPr id="3" name="Slide Number Placeholder 2"/>
          <p:cNvSpPr>
            <a:spLocks noGrp="1"/>
          </p:cNvSpPr>
          <p:nvPr>
            <p:ph type="sldNum" sz="quarter" idx="12"/>
          </p:nvPr>
        </p:nvSpPr>
        <p:spPr/>
        <p:txBody>
          <a:bodyPr/>
          <a:lstStyle/>
          <a:p>
            <a:fld id="{6CE27E9C-B9AB-4550-8355-63C96979F2CA}" type="slidenum">
              <a:rPr lang="en-US" altLang="en-US" smtClean="0">
                <a:solidFill>
                  <a:srgbClr val="000000"/>
                </a:solidFill>
              </a:rPr>
              <a:pPr/>
              <a:t>20</a:t>
            </a:fld>
            <a:endParaRPr lang="en-US" altLang="en-US">
              <a:solidFill>
                <a:srgbClr val="000000"/>
              </a:solidFill>
            </a:endParaRPr>
          </a:p>
        </p:txBody>
      </p:sp>
      <p:pic>
        <p:nvPicPr>
          <p:cNvPr id="4" name="Picture 3"/>
          <p:cNvPicPr>
            <a:picLocks noChangeAspect="1"/>
          </p:cNvPicPr>
          <p:nvPr/>
        </p:nvPicPr>
        <p:blipFill>
          <a:blip r:embed="rId3"/>
          <a:stretch>
            <a:fillRect/>
          </a:stretch>
        </p:blipFill>
        <p:spPr>
          <a:xfrm>
            <a:off x="975451" y="918921"/>
            <a:ext cx="6816317" cy="5218268"/>
          </a:xfrm>
          <a:prstGeom prst="rect">
            <a:avLst/>
          </a:prstGeom>
        </p:spPr>
      </p:pic>
    </p:spTree>
    <p:extLst>
      <p:ext uri="{BB962C8B-B14F-4D97-AF65-F5344CB8AC3E}">
        <p14:creationId xmlns:p14="http://schemas.microsoft.com/office/powerpoint/2010/main" val="27931317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2905" y="288800"/>
            <a:ext cx="7778135" cy="421264"/>
          </a:xfrm>
        </p:spPr>
        <p:txBody>
          <a:bodyPr/>
          <a:lstStyle/>
          <a:p>
            <a:pPr algn="l"/>
            <a:r>
              <a:rPr lang="en-US" sz="2400" b="1" dirty="0">
                <a:solidFill>
                  <a:schemeClr val="accent1"/>
                </a:solidFill>
              </a:rPr>
              <a:t>A Case for Storage - Duck and Armadillo (cont.)</a:t>
            </a:r>
          </a:p>
        </p:txBody>
      </p:sp>
      <p:sp>
        <p:nvSpPr>
          <p:cNvPr id="3" name="Slide Number Placeholder 2"/>
          <p:cNvSpPr>
            <a:spLocks noGrp="1"/>
          </p:cNvSpPr>
          <p:nvPr>
            <p:ph type="sldNum" sz="quarter" idx="12"/>
          </p:nvPr>
        </p:nvSpPr>
        <p:spPr/>
        <p:txBody>
          <a:bodyPr/>
          <a:lstStyle/>
          <a:p>
            <a:fld id="{6CE27E9C-B9AB-4550-8355-63C96979F2CA}" type="slidenum">
              <a:rPr lang="en-US" altLang="en-US" smtClean="0">
                <a:solidFill>
                  <a:srgbClr val="000000"/>
                </a:solidFill>
              </a:rPr>
              <a:pPr/>
              <a:t>21</a:t>
            </a:fld>
            <a:endParaRPr lang="en-US" altLang="en-US">
              <a:solidFill>
                <a:srgbClr val="000000"/>
              </a:solidFill>
            </a:endParaRPr>
          </a:p>
        </p:txBody>
      </p:sp>
      <p:pic>
        <p:nvPicPr>
          <p:cNvPr id="4" name="Picture 3"/>
          <p:cNvPicPr>
            <a:picLocks noChangeAspect="1"/>
          </p:cNvPicPr>
          <p:nvPr/>
        </p:nvPicPr>
        <p:blipFill>
          <a:blip r:embed="rId3"/>
          <a:stretch>
            <a:fillRect/>
          </a:stretch>
        </p:blipFill>
        <p:spPr>
          <a:xfrm>
            <a:off x="992485" y="948189"/>
            <a:ext cx="6711711" cy="5058911"/>
          </a:xfrm>
          <a:prstGeom prst="rect">
            <a:avLst/>
          </a:prstGeom>
        </p:spPr>
      </p:pic>
    </p:spTree>
    <p:extLst>
      <p:ext uri="{BB962C8B-B14F-4D97-AF65-F5344CB8AC3E}">
        <p14:creationId xmlns:p14="http://schemas.microsoft.com/office/powerpoint/2010/main" val="39486167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154"/>
            <a:ext cx="7772400" cy="1008188"/>
          </a:xfrm>
        </p:spPr>
        <p:txBody>
          <a:bodyPr/>
          <a:lstStyle/>
          <a:p>
            <a:pPr algn="l"/>
            <a:r>
              <a:rPr lang="en-US" sz="2400" b="1" dirty="0">
                <a:solidFill>
                  <a:schemeClr val="accent1"/>
                </a:solidFill>
              </a:rPr>
              <a:t>Winter Event</a:t>
            </a:r>
          </a:p>
        </p:txBody>
      </p:sp>
      <p:sp>
        <p:nvSpPr>
          <p:cNvPr id="3" name="Content Placeholder 2"/>
          <p:cNvSpPr>
            <a:spLocks noGrp="1"/>
          </p:cNvSpPr>
          <p:nvPr>
            <p:ph type="subTitle" idx="1"/>
          </p:nvPr>
        </p:nvSpPr>
        <p:spPr>
          <a:xfrm>
            <a:off x="891539" y="910281"/>
            <a:ext cx="6503773" cy="4662616"/>
          </a:xfrm>
        </p:spPr>
        <p:txBody>
          <a:bodyPr/>
          <a:lstStyle/>
          <a:p>
            <a:pPr marL="542925" lvl="1" indent="-285750" algn="l">
              <a:buFont typeface="Arial" panose="020B0604020202020204" pitchFamily="34" charset="0"/>
              <a:buChar char="•"/>
            </a:pPr>
            <a:r>
              <a:rPr lang="en-US" sz="2400" dirty="0" smtClean="0">
                <a:solidFill>
                  <a:schemeClr val="tx1"/>
                </a:solidFill>
              </a:rPr>
              <a:t>Preparation</a:t>
            </a:r>
          </a:p>
          <a:p>
            <a:pPr marL="800100" lvl="2" indent="-285750" algn="l">
              <a:buFont typeface="Arial" panose="020B0604020202020204" pitchFamily="34" charset="0"/>
              <a:buChar char="•"/>
            </a:pPr>
            <a:r>
              <a:rPr lang="en-US" sz="2400" dirty="0" smtClean="0">
                <a:solidFill>
                  <a:schemeClr val="tx1"/>
                </a:solidFill>
              </a:rPr>
              <a:t>Gas Control</a:t>
            </a:r>
          </a:p>
          <a:p>
            <a:pPr marL="800100" lvl="2" indent="-285750" algn="l">
              <a:buFont typeface="Arial" panose="020B0604020202020204" pitchFamily="34" charset="0"/>
              <a:buChar char="•"/>
            </a:pPr>
            <a:r>
              <a:rPr lang="en-US" sz="2400" dirty="0" smtClean="0">
                <a:solidFill>
                  <a:schemeClr val="tx1"/>
                </a:solidFill>
              </a:rPr>
              <a:t>Volume Management</a:t>
            </a:r>
          </a:p>
          <a:p>
            <a:pPr marL="800100" lvl="2" indent="-285750" algn="l">
              <a:buFont typeface="Arial" panose="020B0604020202020204" pitchFamily="34" charset="0"/>
              <a:buChar char="•"/>
            </a:pPr>
            <a:r>
              <a:rPr lang="en-US" dirty="0" smtClean="0">
                <a:solidFill>
                  <a:schemeClr val="tx1"/>
                </a:solidFill>
              </a:rPr>
              <a:t>Operations</a:t>
            </a:r>
          </a:p>
          <a:p>
            <a:pPr marL="514350" lvl="2" algn="l"/>
            <a:endParaRPr lang="en-US" sz="2400" dirty="0" smtClean="0">
              <a:solidFill>
                <a:schemeClr val="tx1"/>
              </a:solidFill>
            </a:endParaRPr>
          </a:p>
          <a:p>
            <a:pPr marL="542925" lvl="1" indent="-285750" algn="l">
              <a:buFont typeface="Arial" panose="020B0604020202020204" pitchFamily="34" charset="0"/>
              <a:buChar char="•"/>
            </a:pPr>
            <a:r>
              <a:rPr lang="en-US" sz="2400" dirty="0" smtClean="0">
                <a:solidFill>
                  <a:schemeClr val="tx1"/>
                </a:solidFill>
              </a:rPr>
              <a:t>Alert Levels</a:t>
            </a:r>
          </a:p>
          <a:p>
            <a:pPr marL="800100" lvl="2" indent="-285750" algn="l">
              <a:buFont typeface="Arial" panose="020B0604020202020204" pitchFamily="34" charset="0"/>
              <a:buChar char="•"/>
            </a:pPr>
            <a:r>
              <a:rPr lang="en-US" sz="2400" dirty="0" smtClean="0">
                <a:solidFill>
                  <a:schemeClr val="tx1"/>
                </a:solidFill>
              </a:rPr>
              <a:t>Level 1 – Normal Conditions</a:t>
            </a:r>
          </a:p>
          <a:p>
            <a:pPr marL="800100" lvl="2" indent="-285750" algn="l">
              <a:buFont typeface="Arial" panose="020B0604020202020204" pitchFamily="34" charset="0"/>
              <a:buChar char="•"/>
            </a:pPr>
            <a:r>
              <a:rPr lang="en-US" sz="2400" dirty="0" smtClean="0">
                <a:solidFill>
                  <a:schemeClr val="tx1"/>
                </a:solidFill>
              </a:rPr>
              <a:t>Level 2 – Artic Front 2 days from Region</a:t>
            </a:r>
          </a:p>
          <a:p>
            <a:pPr marL="800100" lvl="2" indent="-285750" algn="l">
              <a:buFont typeface="Arial" panose="020B0604020202020204" pitchFamily="34" charset="0"/>
              <a:buChar char="•"/>
            </a:pPr>
            <a:r>
              <a:rPr lang="en-US" dirty="0" smtClean="0">
                <a:solidFill>
                  <a:schemeClr val="tx1"/>
                </a:solidFill>
              </a:rPr>
              <a:t>Level 3 – Severe Winter Weather caused by Artic conditions</a:t>
            </a:r>
            <a:endParaRPr lang="en-US" sz="2400" dirty="0">
              <a:solidFill>
                <a:schemeClr val="tx1"/>
              </a:solidFill>
            </a:endParaRPr>
          </a:p>
        </p:txBody>
      </p:sp>
      <p:sp>
        <p:nvSpPr>
          <p:cNvPr id="4" name="Slide Number Placeholder 3"/>
          <p:cNvSpPr>
            <a:spLocks noGrp="1"/>
          </p:cNvSpPr>
          <p:nvPr>
            <p:ph type="sldNum" sz="quarter" idx="4"/>
          </p:nvPr>
        </p:nvSpPr>
        <p:spPr/>
        <p:txBody>
          <a:bodyPr/>
          <a:lstStyle/>
          <a:p>
            <a:fld id="{9F9C17DE-75A7-4FAC-8C89-D0F62F3DE38E}" type="slidenum">
              <a:rPr lang="en-US" altLang="en-US" smtClean="0">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40780396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154"/>
            <a:ext cx="7772400" cy="1008188"/>
          </a:xfrm>
        </p:spPr>
        <p:txBody>
          <a:bodyPr/>
          <a:lstStyle/>
          <a:p>
            <a:pPr algn="l"/>
            <a:r>
              <a:rPr lang="en-US" sz="2400" b="1" dirty="0">
                <a:solidFill>
                  <a:schemeClr val="accent1"/>
                </a:solidFill>
              </a:rPr>
              <a:t>Winter Event</a:t>
            </a:r>
          </a:p>
        </p:txBody>
      </p:sp>
      <p:sp>
        <p:nvSpPr>
          <p:cNvPr id="3" name="Content Placeholder 2"/>
          <p:cNvSpPr>
            <a:spLocks noGrp="1"/>
          </p:cNvSpPr>
          <p:nvPr>
            <p:ph type="subTitle" idx="1"/>
          </p:nvPr>
        </p:nvSpPr>
        <p:spPr>
          <a:xfrm>
            <a:off x="952499" y="887421"/>
            <a:ext cx="6503773" cy="4662616"/>
          </a:xfrm>
        </p:spPr>
        <p:txBody>
          <a:bodyPr/>
          <a:lstStyle/>
          <a:p>
            <a:pPr marL="85725" indent="-285750" algn="l">
              <a:buFont typeface="Arial" panose="020B0604020202020204" pitchFamily="34" charset="0"/>
              <a:buChar char="•"/>
            </a:pPr>
            <a:r>
              <a:rPr lang="en-US" sz="2400" dirty="0" smtClean="0">
                <a:solidFill>
                  <a:schemeClr val="tx1"/>
                </a:solidFill>
              </a:rPr>
              <a:t>During Event</a:t>
            </a:r>
          </a:p>
          <a:p>
            <a:pPr algn="l"/>
            <a:endParaRPr lang="en-US" sz="2400" dirty="0" smtClean="0">
              <a:solidFill>
                <a:schemeClr val="tx1"/>
              </a:solidFill>
            </a:endParaRPr>
          </a:p>
          <a:p>
            <a:pPr marL="85725" indent="-285750" algn="l">
              <a:buFont typeface="Arial" panose="020B0604020202020204" pitchFamily="34" charset="0"/>
              <a:buChar char="•"/>
            </a:pPr>
            <a:r>
              <a:rPr lang="en-US" sz="2400" dirty="0" smtClean="0">
                <a:solidFill>
                  <a:schemeClr val="tx1"/>
                </a:solidFill>
              </a:rPr>
              <a:t>After Event</a:t>
            </a:r>
          </a:p>
          <a:p>
            <a:pPr algn="l"/>
            <a:endParaRPr lang="en-US" sz="2400" dirty="0" smtClean="0">
              <a:solidFill>
                <a:schemeClr val="tx1"/>
              </a:solidFill>
            </a:endParaRPr>
          </a:p>
          <a:p>
            <a:pPr marL="85725" indent="-285750" algn="l">
              <a:buFont typeface="Arial" panose="020B0604020202020204" pitchFamily="34" charset="0"/>
              <a:buChar char="•"/>
            </a:pPr>
            <a:r>
              <a:rPr lang="en-US" sz="2400" dirty="0" smtClean="0">
                <a:solidFill>
                  <a:schemeClr val="tx1"/>
                </a:solidFill>
              </a:rPr>
              <a:t>Cold Weather Related Issues</a:t>
            </a:r>
          </a:p>
          <a:p>
            <a:pPr marL="800100" lvl="2" indent="-285750" algn="l">
              <a:buFont typeface="Arial" panose="020B0604020202020204" pitchFamily="34" charset="0"/>
              <a:buChar char="•"/>
            </a:pPr>
            <a:r>
              <a:rPr lang="en-US" dirty="0" smtClean="0">
                <a:solidFill>
                  <a:schemeClr val="tx1"/>
                </a:solidFill>
              </a:rPr>
              <a:t>Electrical Outages</a:t>
            </a:r>
            <a:endParaRPr lang="en-US" sz="2400" dirty="0" smtClean="0">
              <a:solidFill>
                <a:schemeClr val="tx1"/>
              </a:solidFill>
            </a:endParaRPr>
          </a:p>
          <a:p>
            <a:pPr marL="1257300" lvl="3" indent="-285750" algn="l">
              <a:buFont typeface="Arial" panose="020B0604020202020204" pitchFamily="34" charset="0"/>
              <a:buChar char="•"/>
            </a:pPr>
            <a:r>
              <a:rPr lang="en-US" sz="2000" dirty="0" smtClean="0">
                <a:solidFill>
                  <a:schemeClr val="tx1"/>
                </a:solidFill>
              </a:rPr>
              <a:t>Transmission Related</a:t>
            </a:r>
          </a:p>
          <a:p>
            <a:pPr marL="1257300" lvl="3" indent="-285750" algn="l">
              <a:buFont typeface="Arial" panose="020B0604020202020204" pitchFamily="34" charset="0"/>
              <a:buChar char="•"/>
            </a:pPr>
            <a:r>
              <a:rPr lang="en-US" dirty="0" smtClean="0">
                <a:solidFill>
                  <a:schemeClr val="tx1"/>
                </a:solidFill>
              </a:rPr>
              <a:t>Distribution Related</a:t>
            </a:r>
          </a:p>
          <a:p>
            <a:pPr marL="971550" lvl="3" algn="l"/>
            <a:endParaRPr lang="en-US" sz="2000" dirty="0" smtClean="0">
              <a:solidFill>
                <a:schemeClr val="tx1"/>
              </a:solidFill>
            </a:endParaRPr>
          </a:p>
          <a:p>
            <a:pPr marL="800100" lvl="2" indent="-285750" algn="l">
              <a:buFont typeface="Arial" panose="020B0604020202020204" pitchFamily="34" charset="0"/>
              <a:buChar char="•"/>
            </a:pPr>
            <a:r>
              <a:rPr lang="en-US" dirty="0" smtClean="0">
                <a:solidFill>
                  <a:schemeClr val="tx1"/>
                </a:solidFill>
              </a:rPr>
              <a:t>Gas Supply</a:t>
            </a:r>
          </a:p>
          <a:p>
            <a:pPr marL="1257300" lvl="3" indent="-285750" algn="l">
              <a:buFont typeface="Arial" panose="020B0604020202020204" pitchFamily="34" charset="0"/>
              <a:buChar char="•"/>
            </a:pPr>
            <a:r>
              <a:rPr lang="en-US" sz="2000" dirty="0" smtClean="0">
                <a:solidFill>
                  <a:schemeClr val="tx1"/>
                </a:solidFill>
              </a:rPr>
              <a:t>Ice Freeze-Offs</a:t>
            </a:r>
          </a:p>
          <a:p>
            <a:pPr marL="1257300" lvl="3" indent="-285750" algn="l">
              <a:buFont typeface="Arial" panose="020B0604020202020204" pitchFamily="34" charset="0"/>
              <a:buChar char="•"/>
            </a:pPr>
            <a:r>
              <a:rPr lang="en-US" dirty="0" smtClean="0">
                <a:solidFill>
                  <a:schemeClr val="tx1"/>
                </a:solidFill>
              </a:rPr>
              <a:t>Rotating Load Shedding</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9F9C17DE-75A7-4FAC-8C89-D0F62F3DE38E}" type="slidenum">
              <a:rPr lang="en-US" altLang="en-US" smtClean="0">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42399927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64820" y="12954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dirty="0">
                <a:solidFill>
                  <a:schemeClr val="accent1"/>
                </a:solidFill>
                <a:latin typeface="+mj-lt"/>
                <a:ea typeface="+mj-ea"/>
                <a:cs typeface="+mj-cs"/>
              </a:rPr>
              <a:t>Curtailment Program</a:t>
            </a:r>
          </a:p>
        </p:txBody>
      </p:sp>
      <p:sp>
        <p:nvSpPr>
          <p:cNvPr id="4" name="Rectangle 3"/>
          <p:cNvSpPr/>
          <p:nvPr/>
        </p:nvSpPr>
        <p:spPr>
          <a:xfrm>
            <a:off x="833438" y="886875"/>
            <a:ext cx="7772400" cy="5595378"/>
          </a:xfrm>
          <a:prstGeom prst="rect">
            <a:avLst/>
          </a:prstGeom>
        </p:spPr>
        <p:txBody>
          <a:bodyPr>
            <a:spAutoFit/>
          </a:bodyPr>
          <a:lstStyle/>
          <a:p>
            <a:pPr marL="457200" indent="-457200" fontAlgn="base">
              <a:spcBef>
                <a:spcPct val="20000"/>
              </a:spcBef>
              <a:spcAft>
                <a:spcPct val="0"/>
              </a:spcAft>
              <a:buSzPct val="125000"/>
              <a:buFont typeface="Arial" panose="020B0604020202020204" pitchFamily="34" charset="0"/>
              <a:buChar char="•"/>
              <a:defRPr/>
            </a:pPr>
            <a:r>
              <a:rPr lang="en-US" sz="2800" dirty="0" smtClean="0"/>
              <a:t>Priorities</a:t>
            </a:r>
          </a:p>
          <a:p>
            <a:pPr fontAlgn="base">
              <a:spcBef>
                <a:spcPct val="20000"/>
              </a:spcBef>
              <a:spcAft>
                <a:spcPct val="0"/>
              </a:spcAft>
              <a:buClr>
                <a:srgbClr val="333399"/>
              </a:buClr>
              <a:buSzPct val="125000"/>
              <a:defRPr/>
            </a:pPr>
            <a:endParaRPr lang="en-US" sz="2800" dirty="0"/>
          </a:p>
          <a:p>
            <a:pPr marL="800100" lvl="1" indent="-342900" fontAlgn="base">
              <a:spcBef>
                <a:spcPct val="20000"/>
              </a:spcBef>
              <a:spcAft>
                <a:spcPct val="0"/>
              </a:spcAft>
              <a:buSzPct val="125000"/>
              <a:buFont typeface="Arial" panose="020B0604020202020204" pitchFamily="34" charset="0"/>
              <a:buChar char="•"/>
              <a:defRPr/>
            </a:pPr>
            <a:r>
              <a:rPr lang="en-US" sz="2000" dirty="0"/>
              <a:t>A – use in residences, hospitals, schools,  churches, public 	     safety buildings, </a:t>
            </a:r>
            <a:r>
              <a:rPr lang="en-US" sz="2000" dirty="0" smtClean="0"/>
              <a:t>agriculture and other human needs</a:t>
            </a:r>
            <a:endParaRPr lang="en-US" sz="2000" dirty="0"/>
          </a:p>
          <a:p>
            <a:pPr marL="800100" lvl="1" indent="-342900" fontAlgn="base">
              <a:spcBef>
                <a:spcPct val="20000"/>
              </a:spcBef>
              <a:spcAft>
                <a:spcPct val="0"/>
              </a:spcAft>
              <a:buSzPct val="125000"/>
              <a:buFont typeface="Arial" panose="020B0604020202020204" pitchFamily="34" charset="0"/>
              <a:buChar char="•"/>
              <a:defRPr/>
            </a:pPr>
            <a:r>
              <a:rPr lang="en-US" sz="2000" dirty="0"/>
              <a:t>B –  (1) small commercial/industrial customers       	 	      (2) plant protection to prevent danger to personnel and 	           facilities </a:t>
            </a:r>
          </a:p>
          <a:p>
            <a:pPr lvl="1" fontAlgn="base">
              <a:spcBef>
                <a:spcPct val="20000"/>
              </a:spcBef>
              <a:spcAft>
                <a:spcPct val="0"/>
              </a:spcAft>
              <a:buSzPct val="125000"/>
              <a:defRPr/>
            </a:pPr>
            <a:r>
              <a:rPr lang="en-US" sz="2000" dirty="0"/>
              <a:t>	      (3) for human needs at commercial and industrial sites </a:t>
            </a:r>
          </a:p>
          <a:p>
            <a:pPr lvl="1" fontAlgn="base">
              <a:spcBef>
                <a:spcPct val="20000"/>
              </a:spcBef>
              <a:spcAft>
                <a:spcPct val="0"/>
              </a:spcAft>
              <a:buSzPct val="125000"/>
              <a:defRPr/>
            </a:pPr>
            <a:r>
              <a:rPr lang="en-US" sz="2000" dirty="0"/>
              <a:t>	      (4) power generation for start up, safety and flame 		           stabilization</a:t>
            </a:r>
          </a:p>
          <a:p>
            <a:pPr marL="800100" lvl="1" indent="-342900" fontAlgn="base">
              <a:spcBef>
                <a:spcPct val="20000"/>
              </a:spcBef>
              <a:spcAft>
                <a:spcPct val="0"/>
              </a:spcAft>
              <a:buSzPct val="125000"/>
              <a:buFont typeface="Arial" panose="020B0604020202020204" pitchFamily="34" charset="0"/>
              <a:buChar char="•"/>
              <a:defRPr/>
            </a:pPr>
            <a:r>
              <a:rPr lang="en-US" sz="2000" dirty="0"/>
              <a:t>C – medium size commercial customers</a:t>
            </a:r>
          </a:p>
          <a:p>
            <a:pPr marL="800100" lvl="1" indent="-342900" fontAlgn="base">
              <a:spcBef>
                <a:spcPct val="20000"/>
              </a:spcBef>
              <a:spcAft>
                <a:spcPct val="0"/>
              </a:spcAft>
              <a:buSzPct val="125000"/>
              <a:buFont typeface="Arial" panose="020B0604020202020204" pitchFamily="34" charset="0"/>
              <a:buChar char="•"/>
              <a:defRPr/>
            </a:pPr>
            <a:r>
              <a:rPr lang="en-US" sz="2000" dirty="0"/>
              <a:t>D – medium size industrial customers</a:t>
            </a:r>
          </a:p>
          <a:p>
            <a:pPr marL="800100" lvl="1" indent="-342900" fontAlgn="base">
              <a:spcBef>
                <a:spcPct val="20000"/>
              </a:spcBef>
              <a:spcAft>
                <a:spcPct val="0"/>
              </a:spcAft>
              <a:buSzPct val="125000"/>
              <a:buFont typeface="Arial" panose="020B0604020202020204" pitchFamily="34" charset="0"/>
              <a:buChar char="•"/>
              <a:defRPr/>
            </a:pPr>
            <a:r>
              <a:rPr lang="en-US" sz="2000" dirty="0"/>
              <a:t>E – (1) industrial customers for feed stocks</a:t>
            </a:r>
          </a:p>
          <a:p>
            <a:pPr lvl="1" fontAlgn="base">
              <a:spcBef>
                <a:spcPct val="20000"/>
              </a:spcBef>
              <a:spcAft>
                <a:spcPct val="0"/>
              </a:spcAft>
              <a:buClr>
                <a:srgbClr val="333399"/>
              </a:buClr>
              <a:buSzPct val="125000"/>
              <a:defRPr/>
            </a:pPr>
            <a:r>
              <a:rPr lang="en-US" sz="2000" dirty="0"/>
              <a:t>	     (2) small public utility electric generating systems</a:t>
            </a:r>
          </a:p>
          <a:p>
            <a:pPr marL="800100" lvl="1" indent="-342900" fontAlgn="base">
              <a:spcBef>
                <a:spcPct val="20000"/>
              </a:spcBef>
              <a:spcAft>
                <a:spcPct val="0"/>
              </a:spcAft>
              <a:buClr>
                <a:srgbClr val="333399"/>
              </a:buClr>
              <a:buSzPct val="125000"/>
              <a:buFont typeface="Wingdings" pitchFamily="2" charset="2"/>
              <a:buChar char="ü"/>
              <a:defRPr/>
            </a:pPr>
            <a:endParaRPr lang="en-US" sz="2000" dirty="0"/>
          </a:p>
        </p:txBody>
      </p:sp>
      <p:sp>
        <p:nvSpPr>
          <p:cNvPr id="27652"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A4E31B-AB4E-403B-8553-9B05B433091D}" type="slidenum">
              <a:rPr lang="en-US" altLang="en-US" sz="1400">
                <a:solidFill>
                  <a:srgbClr val="000000"/>
                </a:solidFill>
              </a:rPr>
              <a:pPr>
                <a:spcBef>
                  <a:spcPct val="0"/>
                </a:spcBef>
                <a:buFontTx/>
                <a:buNone/>
              </a:pPr>
              <a:t>24</a:t>
            </a:fld>
            <a:endParaRPr lang="en-US" altLang="en-US" sz="1400">
              <a:solidFill>
                <a:srgbClr val="000000"/>
              </a:solidFill>
            </a:endParaRPr>
          </a:p>
        </p:txBody>
      </p:sp>
    </p:spTree>
    <p:extLst>
      <p:ext uri="{BB962C8B-B14F-4D97-AF65-F5344CB8AC3E}">
        <p14:creationId xmlns:p14="http://schemas.microsoft.com/office/powerpoint/2010/main" val="3780989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fade">
                                      <p:cBhvr>
                                        <p:cTn id="4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73225" y="7585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dirty="0">
                <a:solidFill>
                  <a:schemeClr val="accent1"/>
                </a:solidFill>
                <a:latin typeface="+mj-lt"/>
                <a:ea typeface="+mj-ea"/>
                <a:cs typeface="+mj-cs"/>
              </a:rPr>
              <a:t>Curtailment Program</a:t>
            </a:r>
          </a:p>
        </p:txBody>
      </p:sp>
      <p:sp>
        <p:nvSpPr>
          <p:cNvPr id="4" name="Rectangle 3"/>
          <p:cNvSpPr/>
          <p:nvPr/>
        </p:nvSpPr>
        <p:spPr>
          <a:xfrm>
            <a:off x="525625" y="891075"/>
            <a:ext cx="7924800" cy="5780044"/>
          </a:xfrm>
          <a:prstGeom prst="rect">
            <a:avLst/>
          </a:prstGeom>
        </p:spPr>
        <p:txBody>
          <a:bodyPr>
            <a:spAutoFit/>
          </a:bodyPr>
          <a:lstStyle/>
          <a:p>
            <a:pPr marL="457200" indent="-457200" fontAlgn="base">
              <a:spcBef>
                <a:spcPct val="20000"/>
              </a:spcBef>
              <a:spcAft>
                <a:spcPct val="0"/>
              </a:spcAft>
              <a:buSzPct val="125000"/>
              <a:buFont typeface="Arial" panose="020B0604020202020204" pitchFamily="34" charset="0"/>
              <a:buChar char="•"/>
              <a:defRPr/>
            </a:pPr>
            <a:r>
              <a:rPr lang="en-US" sz="2800" dirty="0" smtClean="0"/>
              <a:t>Priorities</a:t>
            </a:r>
          </a:p>
          <a:p>
            <a:pPr marL="457200" indent="-457200" fontAlgn="base">
              <a:spcBef>
                <a:spcPct val="20000"/>
              </a:spcBef>
              <a:spcAft>
                <a:spcPct val="0"/>
              </a:spcAft>
              <a:buSzPct val="125000"/>
              <a:buFont typeface="Arial" panose="020B0604020202020204" pitchFamily="34" charset="0"/>
              <a:buChar char="•"/>
              <a:defRPr/>
            </a:pPr>
            <a:endParaRPr lang="en-US" sz="2800" dirty="0"/>
          </a:p>
          <a:p>
            <a:pPr marL="800100" lvl="1" indent="-342900" fontAlgn="base">
              <a:spcBef>
                <a:spcPct val="20000"/>
              </a:spcBef>
              <a:spcAft>
                <a:spcPct val="0"/>
              </a:spcAft>
              <a:buSzPct val="125000"/>
              <a:buFont typeface="Arial" panose="020B0604020202020204" pitchFamily="34" charset="0"/>
              <a:buChar char="•"/>
              <a:defRPr/>
            </a:pPr>
            <a:r>
              <a:rPr lang="en-US" sz="2000" dirty="0" smtClean="0"/>
              <a:t>F </a:t>
            </a:r>
            <a:r>
              <a:rPr lang="en-US" sz="2000" dirty="0"/>
              <a:t>– power generating plants for electricity to serve customers 	     in A above and small commercial/industrial </a:t>
            </a:r>
            <a:r>
              <a:rPr lang="en-US" sz="2000" dirty="0" smtClean="0"/>
              <a:t>costumers</a:t>
            </a:r>
            <a:endParaRPr lang="en-US" sz="2000" dirty="0"/>
          </a:p>
          <a:p>
            <a:pPr marL="800100" lvl="1" indent="-342900" fontAlgn="base">
              <a:spcBef>
                <a:spcPct val="20000"/>
              </a:spcBef>
              <a:spcAft>
                <a:spcPct val="0"/>
              </a:spcAft>
              <a:buSzPct val="125000"/>
              <a:buFont typeface="Arial" panose="020B0604020202020204" pitchFamily="34" charset="0"/>
              <a:buChar char="•"/>
              <a:defRPr/>
            </a:pPr>
            <a:r>
              <a:rPr lang="en-US" sz="2000" dirty="0"/>
              <a:t>G – </a:t>
            </a:r>
            <a:r>
              <a:rPr lang="en-US" sz="2000" dirty="0" smtClean="0"/>
              <a:t> (</a:t>
            </a:r>
            <a:r>
              <a:rPr lang="en-US" sz="2000" dirty="0"/>
              <a:t>1) medium size commercial customers</a:t>
            </a:r>
          </a:p>
          <a:p>
            <a:pPr lvl="1" fontAlgn="base">
              <a:spcBef>
                <a:spcPct val="20000"/>
              </a:spcBef>
              <a:spcAft>
                <a:spcPct val="0"/>
              </a:spcAft>
              <a:buSzPct val="125000"/>
              <a:defRPr/>
            </a:pPr>
            <a:r>
              <a:rPr lang="en-US" sz="2000" dirty="0"/>
              <a:t>	</a:t>
            </a:r>
            <a:r>
              <a:rPr lang="en-US" sz="2000" dirty="0" smtClean="0"/>
              <a:t>      </a:t>
            </a:r>
            <a:r>
              <a:rPr lang="en-US" sz="2000" dirty="0"/>
              <a:t>(2) small industrial not qualifying in B, C, D or E </a:t>
            </a:r>
            <a:r>
              <a:rPr lang="en-US" sz="2000" dirty="0" smtClean="0"/>
              <a:t>above</a:t>
            </a:r>
          </a:p>
          <a:p>
            <a:pPr marL="800100" lvl="1" indent="-342900" fontAlgn="base">
              <a:spcBef>
                <a:spcPct val="20000"/>
              </a:spcBef>
              <a:spcAft>
                <a:spcPct val="0"/>
              </a:spcAft>
              <a:buSzPct val="125000"/>
              <a:buFont typeface="Arial" panose="020B0604020202020204" pitchFamily="34" charset="0"/>
              <a:buChar char="•"/>
              <a:defRPr/>
            </a:pPr>
            <a:r>
              <a:rPr lang="en-US" sz="2000" dirty="0" smtClean="0"/>
              <a:t>H </a:t>
            </a:r>
            <a:r>
              <a:rPr lang="en-US" sz="2000" dirty="0"/>
              <a:t>– power generating plants for electricity not included in F</a:t>
            </a:r>
          </a:p>
          <a:p>
            <a:pPr lvl="1" fontAlgn="base">
              <a:spcBef>
                <a:spcPct val="20000"/>
              </a:spcBef>
              <a:spcAft>
                <a:spcPct val="0"/>
              </a:spcAft>
              <a:buSzPct val="125000"/>
              <a:defRPr/>
            </a:pPr>
            <a:r>
              <a:rPr lang="en-US" sz="2000" dirty="0"/>
              <a:t>	     and B (4) </a:t>
            </a:r>
            <a:r>
              <a:rPr lang="en-US" sz="2000" dirty="0" smtClean="0"/>
              <a:t>above</a:t>
            </a:r>
            <a:endParaRPr lang="en-US" sz="2000" dirty="0"/>
          </a:p>
          <a:p>
            <a:pPr marL="800100" lvl="1" indent="-342900" fontAlgn="base">
              <a:spcBef>
                <a:spcPct val="20000"/>
              </a:spcBef>
              <a:spcAft>
                <a:spcPct val="0"/>
              </a:spcAft>
              <a:buSzPct val="125000"/>
              <a:buFont typeface="Arial" panose="020B0604020202020204" pitchFamily="34" charset="0"/>
              <a:buChar char="•"/>
              <a:defRPr/>
            </a:pPr>
            <a:r>
              <a:rPr lang="en-US" sz="2000" dirty="0"/>
              <a:t>I  – (1) large users with no alternative fuels</a:t>
            </a:r>
          </a:p>
          <a:p>
            <a:pPr lvl="1" fontAlgn="base">
              <a:spcBef>
                <a:spcPct val="20000"/>
              </a:spcBef>
              <a:spcAft>
                <a:spcPct val="0"/>
              </a:spcAft>
              <a:buSzPct val="125000"/>
              <a:defRPr/>
            </a:pPr>
            <a:r>
              <a:rPr lang="en-US" sz="2000" dirty="0"/>
              <a:t>	     (2) Feedstock as defined in E above with greater</a:t>
            </a:r>
          </a:p>
          <a:p>
            <a:pPr lvl="1" fontAlgn="base">
              <a:spcBef>
                <a:spcPct val="20000"/>
              </a:spcBef>
              <a:spcAft>
                <a:spcPct val="0"/>
              </a:spcAft>
              <a:buSzPct val="125000"/>
              <a:defRPr/>
            </a:pPr>
            <a:r>
              <a:rPr lang="en-US" sz="2000" dirty="0"/>
              <a:t>	          </a:t>
            </a:r>
            <a:r>
              <a:rPr lang="en-US" sz="2000" dirty="0" smtClean="0"/>
              <a:t>consumption</a:t>
            </a:r>
            <a:endParaRPr lang="en-US" sz="2000" dirty="0"/>
          </a:p>
          <a:p>
            <a:pPr marL="800100" lvl="1" indent="-342900" fontAlgn="base">
              <a:spcBef>
                <a:spcPct val="20000"/>
              </a:spcBef>
              <a:spcAft>
                <a:spcPct val="0"/>
              </a:spcAft>
              <a:buSzPct val="125000"/>
              <a:buFont typeface="Arial" panose="020B0604020202020204" pitchFamily="34" charset="0"/>
              <a:buChar char="•"/>
              <a:defRPr/>
            </a:pPr>
            <a:r>
              <a:rPr lang="en-US" sz="2000" dirty="0"/>
              <a:t>J – boiler fuel and other indirect flame applications not</a:t>
            </a:r>
          </a:p>
          <a:p>
            <a:pPr lvl="2" fontAlgn="base">
              <a:spcBef>
                <a:spcPct val="20000"/>
              </a:spcBef>
              <a:spcAft>
                <a:spcPct val="0"/>
              </a:spcAft>
              <a:buSzPct val="125000"/>
              <a:defRPr/>
            </a:pPr>
            <a:r>
              <a:rPr lang="en-US" sz="2000" dirty="0"/>
              <a:t>     qualifying under a preceding priority</a:t>
            </a:r>
          </a:p>
          <a:p>
            <a:pPr marL="800100" lvl="1" indent="-342900" fontAlgn="base">
              <a:spcBef>
                <a:spcPct val="20000"/>
              </a:spcBef>
              <a:spcAft>
                <a:spcPct val="0"/>
              </a:spcAft>
              <a:buClr>
                <a:srgbClr val="333399"/>
              </a:buClr>
              <a:buSzPct val="125000"/>
              <a:buFont typeface="Wingdings" pitchFamily="2" charset="2"/>
              <a:buChar char="ü"/>
              <a:defRPr/>
            </a:pPr>
            <a:endParaRPr lang="en-US" sz="2000" dirty="0"/>
          </a:p>
          <a:p>
            <a:pPr lvl="1" fontAlgn="base">
              <a:spcBef>
                <a:spcPct val="20000"/>
              </a:spcBef>
              <a:spcAft>
                <a:spcPct val="0"/>
              </a:spcAft>
              <a:buClr>
                <a:srgbClr val="333399"/>
              </a:buClr>
              <a:buSzPct val="125000"/>
              <a:defRPr/>
            </a:pPr>
            <a:endParaRPr lang="en-US" sz="2000" dirty="0"/>
          </a:p>
        </p:txBody>
      </p:sp>
      <p:sp>
        <p:nvSpPr>
          <p:cNvPr id="28676"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647563-0E06-44DC-89E0-7C366421EE98}" type="slidenum">
              <a:rPr lang="en-US" altLang="en-US" sz="1400">
                <a:solidFill>
                  <a:srgbClr val="000000"/>
                </a:solidFill>
              </a:rPr>
              <a:pPr>
                <a:spcBef>
                  <a:spcPct val="0"/>
                </a:spcBef>
                <a:buFontTx/>
                <a:buNone/>
              </a:pPr>
              <a:t>25</a:t>
            </a:fld>
            <a:endParaRPr lang="en-US" altLang="en-US" sz="1400">
              <a:solidFill>
                <a:srgbClr val="000000"/>
              </a:solidFill>
            </a:endParaRPr>
          </a:p>
        </p:txBody>
      </p:sp>
    </p:spTree>
    <p:extLst>
      <p:ext uri="{BB962C8B-B14F-4D97-AF65-F5344CB8AC3E}">
        <p14:creationId xmlns:p14="http://schemas.microsoft.com/office/powerpoint/2010/main" val="1168791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49580" y="9144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dirty="0">
                <a:solidFill>
                  <a:schemeClr val="accent1"/>
                </a:solidFill>
                <a:latin typeface="+mj-lt"/>
                <a:ea typeface="+mj-ea"/>
                <a:cs typeface="+mj-cs"/>
              </a:rPr>
              <a:t>Curtailment Program</a:t>
            </a:r>
          </a:p>
        </p:txBody>
      </p:sp>
      <p:sp>
        <p:nvSpPr>
          <p:cNvPr id="4" name="Rectangle 3"/>
          <p:cNvSpPr/>
          <p:nvPr/>
        </p:nvSpPr>
        <p:spPr>
          <a:xfrm>
            <a:off x="838200" y="1143000"/>
            <a:ext cx="7620000" cy="3564053"/>
          </a:xfrm>
          <a:prstGeom prst="rect">
            <a:avLst/>
          </a:prstGeom>
        </p:spPr>
        <p:txBody>
          <a:bodyPr>
            <a:spAutoFit/>
          </a:bodyPr>
          <a:lstStyle/>
          <a:p>
            <a:pPr marL="457200" indent="-457200" fontAlgn="base">
              <a:spcBef>
                <a:spcPct val="20000"/>
              </a:spcBef>
              <a:spcAft>
                <a:spcPct val="0"/>
              </a:spcAft>
              <a:buSzPct val="125000"/>
              <a:buFont typeface="Arial" panose="020B0604020202020204" pitchFamily="34" charset="0"/>
              <a:buChar char="•"/>
              <a:defRPr/>
            </a:pPr>
            <a:r>
              <a:rPr lang="en-US" sz="2800" dirty="0" smtClean="0"/>
              <a:t>Priorities</a:t>
            </a:r>
          </a:p>
          <a:p>
            <a:pPr fontAlgn="base">
              <a:spcBef>
                <a:spcPct val="20000"/>
              </a:spcBef>
              <a:spcAft>
                <a:spcPct val="0"/>
              </a:spcAft>
              <a:buClr>
                <a:srgbClr val="333399"/>
              </a:buClr>
              <a:buSzPct val="125000"/>
              <a:defRPr/>
            </a:pPr>
            <a:endParaRPr lang="en-US" sz="2800" dirty="0"/>
          </a:p>
          <a:p>
            <a:pPr marL="800100" lvl="1" indent="-342900" fontAlgn="base">
              <a:spcBef>
                <a:spcPct val="20000"/>
              </a:spcBef>
              <a:spcAft>
                <a:spcPct val="0"/>
              </a:spcAft>
              <a:buSzPct val="125000"/>
              <a:buFont typeface="Arial" panose="020B0604020202020204" pitchFamily="34" charset="0"/>
              <a:buChar char="•"/>
              <a:defRPr/>
            </a:pPr>
            <a:r>
              <a:rPr lang="en-US" sz="2000" dirty="0"/>
              <a:t>K – Interruptible sales – Railroad Commission requires</a:t>
            </a:r>
          </a:p>
          <a:p>
            <a:pPr lvl="1" fontAlgn="base">
              <a:spcBef>
                <a:spcPct val="20000"/>
              </a:spcBef>
              <a:spcAft>
                <a:spcPct val="0"/>
              </a:spcAft>
              <a:buClr>
                <a:srgbClr val="333399"/>
              </a:buClr>
              <a:buSzPct val="125000"/>
              <a:defRPr/>
            </a:pPr>
            <a:r>
              <a:rPr lang="en-US" sz="2000" dirty="0"/>
              <a:t>	     interruptible sales interrupted prior to curtailment of</a:t>
            </a:r>
          </a:p>
          <a:p>
            <a:pPr lvl="1" fontAlgn="base">
              <a:spcBef>
                <a:spcPct val="20000"/>
              </a:spcBef>
              <a:spcAft>
                <a:spcPct val="0"/>
              </a:spcAft>
              <a:buClr>
                <a:srgbClr val="333399"/>
              </a:buClr>
              <a:buSzPct val="125000"/>
              <a:defRPr/>
            </a:pPr>
            <a:r>
              <a:rPr lang="en-US" sz="2000" dirty="0"/>
              <a:t>	     A through J above</a:t>
            </a:r>
            <a:r>
              <a:rPr lang="en-US" sz="2000" dirty="0" smtClean="0"/>
              <a:t>.</a:t>
            </a:r>
          </a:p>
          <a:p>
            <a:pPr lvl="1" fontAlgn="base">
              <a:spcBef>
                <a:spcPct val="20000"/>
              </a:spcBef>
              <a:spcAft>
                <a:spcPct val="0"/>
              </a:spcAft>
              <a:buClr>
                <a:srgbClr val="333399"/>
              </a:buClr>
              <a:buSzPct val="125000"/>
              <a:defRPr/>
            </a:pPr>
            <a:endParaRPr lang="en-US" sz="2000" dirty="0"/>
          </a:p>
          <a:p>
            <a:pPr marL="800100" lvl="1" indent="-342900" fontAlgn="base">
              <a:spcBef>
                <a:spcPct val="20000"/>
              </a:spcBef>
              <a:spcAft>
                <a:spcPct val="0"/>
              </a:spcAft>
              <a:buSzPct val="125000"/>
              <a:buFont typeface="Arial" panose="020B0604020202020204" pitchFamily="34" charset="0"/>
              <a:buChar char="•"/>
              <a:defRPr/>
            </a:pPr>
            <a:r>
              <a:rPr lang="en-US" sz="2000" dirty="0"/>
              <a:t>L – Interstate sales – these are to be interrupted prior to 		     beginning curtailment of A through K above and as</a:t>
            </a:r>
          </a:p>
          <a:p>
            <a:pPr lvl="1" fontAlgn="base">
              <a:spcBef>
                <a:spcPct val="20000"/>
              </a:spcBef>
              <a:spcAft>
                <a:spcPct val="0"/>
              </a:spcAft>
              <a:buClr>
                <a:srgbClr val="333399"/>
              </a:buClr>
              <a:buSzPct val="125000"/>
              <a:defRPr/>
            </a:pPr>
            <a:r>
              <a:rPr lang="en-US" sz="2000" dirty="0"/>
              <a:t>	     required by law.</a:t>
            </a:r>
          </a:p>
        </p:txBody>
      </p:sp>
      <p:sp>
        <p:nvSpPr>
          <p:cNvPr id="29700"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3C127A-C7BC-4A86-9439-D61DB1FE639C}" type="slidenum">
              <a:rPr lang="en-US" altLang="en-US" sz="1400">
                <a:solidFill>
                  <a:srgbClr val="000000"/>
                </a:solidFill>
              </a:rPr>
              <a:pPr>
                <a:spcBef>
                  <a:spcPct val="0"/>
                </a:spcBef>
                <a:buFontTx/>
                <a:buNone/>
              </a:pPr>
              <a:t>26</a:t>
            </a:fld>
            <a:endParaRPr lang="en-US" altLang="en-US" sz="1400">
              <a:solidFill>
                <a:srgbClr val="000000"/>
              </a:solidFill>
            </a:endParaRPr>
          </a:p>
        </p:txBody>
      </p:sp>
    </p:spTree>
    <p:extLst>
      <p:ext uri="{BB962C8B-B14F-4D97-AF65-F5344CB8AC3E}">
        <p14:creationId xmlns:p14="http://schemas.microsoft.com/office/powerpoint/2010/main" val="944835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303815"/>
            <a:ext cx="8252460" cy="1008188"/>
          </a:xfrm>
        </p:spPr>
        <p:txBody>
          <a:bodyPr/>
          <a:lstStyle/>
          <a:p>
            <a:pPr algn="l"/>
            <a:r>
              <a:rPr lang="en-US" sz="2400" b="1" dirty="0">
                <a:solidFill>
                  <a:schemeClr val="accent1"/>
                </a:solidFill>
              </a:rPr>
              <a:t>Black </a:t>
            </a:r>
            <a:r>
              <a:rPr lang="en-US" sz="2400" b="1" dirty="0" smtClean="0">
                <a:solidFill>
                  <a:schemeClr val="accent1"/>
                </a:solidFill>
              </a:rPr>
              <a:t>Start Gas Coordination Group</a:t>
            </a:r>
            <a:endParaRPr lang="en-US" sz="2400" b="1" dirty="0">
              <a:solidFill>
                <a:schemeClr val="accent1"/>
              </a:solidFill>
            </a:endParaRPr>
          </a:p>
        </p:txBody>
      </p:sp>
      <p:sp>
        <p:nvSpPr>
          <p:cNvPr id="3" name="Content Placeholder 2"/>
          <p:cNvSpPr>
            <a:spLocks noGrp="1"/>
          </p:cNvSpPr>
          <p:nvPr>
            <p:ph type="subTitle" idx="1"/>
          </p:nvPr>
        </p:nvSpPr>
        <p:spPr>
          <a:xfrm>
            <a:off x="685800" y="910281"/>
            <a:ext cx="7601465" cy="4662616"/>
          </a:xfrm>
        </p:spPr>
        <p:txBody>
          <a:bodyPr/>
          <a:lstStyle/>
          <a:p>
            <a:pPr algn="l"/>
            <a:endParaRPr lang="en-US" sz="2400" dirty="0" smtClean="0">
              <a:solidFill>
                <a:schemeClr val="tx1"/>
              </a:solidFill>
            </a:endParaRPr>
          </a:p>
          <a:p>
            <a:pPr marL="542925" lvl="1" indent="-285750" algn="l">
              <a:buFont typeface="Arial" panose="020B0604020202020204" pitchFamily="34" charset="0"/>
              <a:buChar char="•"/>
            </a:pPr>
            <a:r>
              <a:rPr lang="en-US" sz="2000" dirty="0" smtClean="0">
                <a:solidFill>
                  <a:schemeClr val="tx1"/>
                </a:solidFill>
              </a:rPr>
              <a:t>Formed in Late 2013 and comprised of</a:t>
            </a:r>
          </a:p>
          <a:p>
            <a:pPr marL="1000125" lvl="2" indent="-285750" algn="l">
              <a:buFont typeface="Arial" panose="020B0604020202020204" pitchFamily="34" charset="0"/>
              <a:buChar char="•"/>
            </a:pPr>
            <a:r>
              <a:rPr lang="en-US" sz="1600" dirty="0" smtClean="0">
                <a:solidFill>
                  <a:schemeClr val="tx1"/>
                </a:solidFill>
              </a:rPr>
              <a:t>ERCOT</a:t>
            </a:r>
          </a:p>
          <a:p>
            <a:pPr marL="1000125" lvl="2" indent="-285750" algn="l">
              <a:buFont typeface="Arial" panose="020B0604020202020204" pitchFamily="34" charset="0"/>
              <a:buChar char="•"/>
            </a:pPr>
            <a:r>
              <a:rPr lang="en-US" sz="1600" dirty="0" smtClean="0">
                <a:solidFill>
                  <a:schemeClr val="tx1"/>
                </a:solidFill>
              </a:rPr>
              <a:t>Transmission Service Providers (TSPs)</a:t>
            </a:r>
          </a:p>
          <a:p>
            <a:pPr marL="1000125" lvl="2" indent="-285750" algn="l">
              <a:buFont typeface="Arial" panose="020B0604020202020204" pitchFamily="34" charset="0"/>
              <a:buChar char="•"/>
            </a:pPr>
            <a:r>
              <a:rPr lang="en-US" sz="1600" dirty="0" smtClean="0">
                <a:solidFill>
                  <a:schemeClr val="tx1"/>
                </a:solidFill>
              </a:rPr>
              <a:t>Qualified Scheduling Entities (QSEs)</a:t>
            </a:r>
          </a:p>
          <a:p>
            <a:pPr marL="1000125" lvl="2" indent="-285750" algn="l">
              <a:buFont typeface="Arial" panose="020B0604020202020204" pitchFamily="34" charset="0"/>
              <a:buChar char="•"/>
            </a:pPr>
            <a:r>
              <a:rPr lang="en-US" sz="1600" dirty="0" smtClean="0">
                <a:solidFill>
                  <a:schemeClr val="tx1"/>
                </a:solidFill>
              </a:rPr>
              <a:t>Resource Entities (Res)</a:t>
            </a:r>
          </a:p>
          <a:p>
            <a:pPr marL="1000125" lvl="2" indent="-285750" algn="l">
              <a:buFont typeface="Arial" panose="020B0604020202020204" pitchFamily="34" charset="0"/>
              <a:buChar char="•"/>
            </a:pPr>
            <a:r>
              <a:rPr lang="en-US" sz="1600" dirty="0" smtClean="0">
                <a:solidFill>
                  <a:schemeClr val="tx1"/>
                </a:solidFill>
              </a:rPr>
              <a:t>Gas Transmission Operators (GTOs)</a:t>
            </a:r>
          </a:p>
          <a:p>
            <a:pPr marL="1000125" lvl="2" indent="-285750" algn="l">
              <a:buFont typeface="Arial" panose="020B0604020202020204" pitchFamily="34" charset="0"/>
              <a:buChar char="•"/>
            </a:pPr>
            <a:r>
              <a:rPr lang="en-US" sz="1600" dirty="0" smtClean="0">
                <a:solidFill>
                  <a:schemeClr val="tx1"/>
                </a:solidFill>
              </a:rPr>
              <a:t>Gas Suppliers (GS)</a:t>
            </a:r>
          </a:p>
          <a:p>
            <a:pPr marL="714375" lvl="2" algn="l"/>
            <a:endParaRPr lang="en-US" sz="1600" dirty="0" smtClean="0">
              <a:solidFill>
                <a:schemeClr val="tx1"/>
              </a:solidFill>
            </a:endParaRPr>
          </a:p>
          <a:p>
            <a:pPr marL="542925" lvl="1" indent="-285750" algn="l">
              <a:buFont typeface="Arial" panose="020B0604020202020204" pitchFamily="34" charset="0"/>
              <a:buChar char="•"/>
            </a:pPr>
            <a:r>
              <a:rPr lang="en-US" sz="2000" dirty="0" smtClean="0">
                <a:solidFill>
                  <a:schemeClr val="tx1"/>
                </a:solidFill>
              </a:rPr>
              <a:t>Address coordination of gas supply during Black Start</a:t>
            </a:r>
          </a:p>
          <a:p>
            <a:pPr marL="257175" lvl="1" algn="l"/>
            <a:endParaRPr lang="en-US" sz="2000" dirty="0" smtClean="0">
              <a:solidFill>
                <a:schemeClr val="tx1"/>
              </a:solidFill>
            </a:endParaRPr>
          </a:p>
          <a:p>
            <a:pPr marL="542925" lvl="1" indent="-285750" algn="l">
              <a:buFont typeface="Arial" panose="020B0604020202020204" pitchFamily="34" charset="0"/>
              <a:buChar char="•"/>
            </a:pPr>
            <a:r>
              <a:rPr lang="en-US" sz="2000" dirty="0" smtClean="0">
                <a:solidFill>
                  <a:schemeClr val="tx1"/>
                </a:solidFill>
              </a:rPr>
              <a:t>Development of Gas Black Start Restoration Plans</a:t>
            </a:r>
          </a:p>
          <a:p>
            <a:pPr marL="1000125" lvl="2" indent="-285750" algn="l">
              <a:buFont typeface="Arial" panose="020B0604020202020204" pitchFamily="34" charset="0"/>
              <a:buChar char="•"/>
            </a:pPr>
            <a:r>
              <a:rPr lang="en-US" sz="1600" dirty="0" smtClean="0">
                <a:solidFill>
                  <a:schemeClr val="tx1"/>
                </a:solidFill>
              </a:rPr>
              <a:t>Identify critical gas facilities and infrastructure</a:t>
            </a:r>
          </a:p>
          <a:p>
            <a:pPr marL="1000125" lvl="2" indent="-285750" algn="l">
              <a:buFont typeface="Arial" panose="020B0604020202020204" pitchFamily="34" charset="0"/>
              <a:buChar char="•"/>
            </a:pPr>
            <a:r>
              <a:rPr lang="en-US" sz="1600" dirty="0" smtClean="0">
                <a:solidFill>
                  <a:schemeClr val="tx1"/>
                </a:solidFill>
              </a:rPr>
              <a:t>Identify transmission/distribution suppliers</a:t>
            </a:r>
            <a:endParaRPr lang="en-US" sz="1600" dirty="0">
              <a:solidFill>
                <a:schemeClr val="tx1"/>
              </a:solidFill>
            </a:endParaRPr>
          </a:p>
        </p:txBody>
      </p:sp>
      <p:sp>
        <p:nvSpPr>
          <p:cNvPr id="4" name="Slide Number Placeholder 3"/>
          <p:cNvSpPr>
            <a:spLocks noGrp="1"/>
          </p:cNvSpPr>
          <p:nvPr>
            <p:ph type="sldNum" sz="quarter" idx="4"/>
          </p:nvPr>
        </p:nvSpPr>
        <p:spPr/>
        <p:txBody>
          <a:bodyPr/>
          <a:lstStyle/>
          <a:p>
            <a:fld id="{9F9C17DE-75A7-4FAC-8C89-D0F62F3DE38E}" type="slidenum">
              <a:rPr lang="en-US" altLang="en-US" smtClean="0">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val="183428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p:cNvCxnSpPr/>
          <p:nvPr/>
        </p:nvCxnSpPr>
        <p:spPr>
          <a:xfrm flipV="1">
            <a:off x="838200" y="5181600"/>
            <a:ext cx="1066800" cy="914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Flowchart: Summing Junction 7"/>
          <p:cNvSpPr/>
          <p:nvPr/>
        </p:nvSpPr>
        <p:spPr>
          <a:xfrm>
            <a:off x="1797050" y="5092700"/>
            <a:ext cx="215900" cy="177800"/>
          </a:xfrm>
          <a:prstGeom prst="flowChartSummingJunc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9" name="Straight Connector 8"/>
          <p:cNvCxnSpPr>
            <a:stCxn id="8" idx="7"/>
          </p:cNvCxnSpPr>
          <p:nvPr/>
        </p:nvCxnSpPr>
        <p:spPr>
          <a:xfrm flipV="1">
            <a:off x="1981200" y="4267200"/>
            <a:ext cx="1038225" cy="850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lowchart: Summing Junction 9"/>
          <p:cNvSpPr/>
          <p:nvPr/>
        </p:nvSpPr>
        <p:spPr>
          <a:xfrm>
            <a:off x="2944813" y="4178300"/>
            <a:ext cx="215900" cy="177800"/>
          </a:xfrm>
          <a:prstGeom prst="flowChartSummingJunc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 name="Plaque 12"/>
          <p:cNvSpPr/>
          <p:nvPr/>
        </p:nvSpPr>
        <p:spPr>
          <a:xfrm>
            <a:off x="4495800" y="3581400"/>
            <a:ext cx="271463" cy="260350"/>
          </a:xfrm>
          <a:prstGeom prst="plaqu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endParaRPr>
          </a:p>
        </p:txBody>
      </p:sp>
      <p:sp>
        <p:nvSpPr>
          <p:cNvPr id="14" name="Plaque 13"/>
          <p:cNvSpPr/>
          <p:nvPr/>
        </p:nvSpPr>
        <p:spPr>
          <a:xfrm>
            <a:off x="5943600" y="492125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6" name="Plaque 15"/>
          <p:cNvSpPr/>
          <p:nvPr/>
        </p:nvSpPr>
        <p:spPr>
          <a:xfrm>
            <a:off x="3324225" y="243840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7" name="Flowchart: Summing Junction 16"/>
          <p:cNvSpPr/>
          <p:nvPr/>
        </p:nvSpPr>
        <p:spPr>
          <a:xfrm>
            <a:off x="6400800" y="3590925"/>
            <a:ext cx="215900" cy="177800"/>
          </a:xfrm>
          <a:prstGeom prst="flowChartSummingJunction">
            <a:avLst/>
          </a:prstGeom>
          <a:solidFill>
            <a:srgbClr val="180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8" name="Can 17"/>
          <p:cNvSpPr/>
          <p:nvPr/>
        </p:nvSpPr>
        <p:spPr>
          <a:xfrm>
            <a:off x="8153400" y="4038600"/>
            <a:ext cx="381000" cy="242888"/>
          </a:xfrm>
          <a:prstGeom prst="can">
            <a:avLst/>
          </a:prstGeom>
          <a:solidFill>
            <a:srgbClr val="180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9" name="Straight Connector 18"/>
          <p:cNvCxnSpPr>
            <a:endCxn id="13" idx="1"/>
          </p:cNvCxnSpPr>
          <p:nvPr/>
        </p:nvCxnSpPr>
        <p:spPr>
          <a:xfrm flipV="1">
            <a:off x="3060700" y="3711575"/>
            <a:ext cx="1435100" cy="56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6"/>
          </p:cNvCxnSpPr>
          <p:nvPr/>
        </p:nvCxnSpPr>
        <p:spPr>
          <a:xfrm>
            <a:off x="6616700" y="3679825"/>
            <a:ext cx="1657350" cy="4826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3"/>
            <a:endCxn id="14" idx="0"/>
          </p:cNvCxnSpPr>
          <p:nvPr/>
        </p:nvCxnSpPr>
        <p:spPr>
          <a:xfrm>
            <a:off x="4767263" y="3711575"/>
            <a:ext cx="1312862" cy="12096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3525837" y="2633663"/>
            <a:ext cx="2352675" cy="2482850"/>
          </a:xfrm>
          <a:prstGeom prst="bentConnector2">
            <a:avLst/>
          </a:prstGeom>
          <a:ln w="15875">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3"/>
            <a:endCxn id="17" idx="2"/>
          </p:cNvCxnSpPr>
          <p:nvPr/>
        </p:nvCxnSpPr>
        <p:spPr>
          <a:xfrm flipV="1">
            <a:off x="4767263" y="3679825"/>
            <a:ext cx="1633537" cy="3175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a:off x="3427413" y="2709863"/>
            <a:ext cx="2547937" cy="2365375"/>
          </a:xfrm>
          <a:prstGeom prst="bentConnector3">
            <a:avLst>
              <a:gd name="adj1" fmla="val 523"/>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6080125" y="3844925"/>
            <a:ext cx="506413" cy="1076325"/>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43200" y="1752600"/>
            <a:ext cx="717550" cy="6858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14" idx="0"/>
          </p:cNvCxnSpPr>
          <p:nvPr/>
        </p:nvCxnSpPr>
        <p:spPr>
          <a:xfrm flipH="1">
            <a:off x="6080125" y="1752600"/>
            <a:ext cx="165100" cy="316865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18" idx="2"/>
          </p:cNvCxnSpPr>
          <p:nvPr/>
        </p:nvCxnSpPr>
        <p:spPr>
          <a:xfrm>
            <a:off x="6586538" y="3844925"/>
            <a:ext cx="1566862" cy="315913"/>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23900" y="5092700"/>
            <a:ext cx="723900" cy="469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077913" y="5891213"/>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292225" y="5726113"/>
            <a:ext cx="457200" cy="3286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23900" y="5456238"/>
            <a:ext cx="457200" cy="3286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Lightning Bolt 91"/>
          <p:cNvSpPr/>
          <p:nvPr/>
        </p:nvSpPr>
        <p:spPr>
          <a:xfrm flipH="1">
            <a:off x="2587625" y="1355725"/>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3" name="Lightning Bolt 92"/>
          <p:cNvSpPr/>
          <p:nvPr/>
        </p:nvSpPr>
        <p:spPr>
          <a:xfrm>
            <a:off x="6049963" y="1400175"/>
            <a:ext cx="330200" cy="4572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0507" name="TextBox 93"/>
          <p:cNvSpPr txBox="1">
            <a:spLocks noChangeArrowheads="1"/>
          </p:cNvSpPr>
          <p:nvPr/>
        </p:nvSpPr>
        <p:spPr bwMode="auto">
          <a:xfrm>
            <a:off x="1612900" y="1370013"/>
            <a:ext cx="1063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Power Plant</a:t>
            </a:r>
          </a:p>
        </p:txBody>
      </p:sp>
      <p:sp>
        <p:nvSpPr>
          <p:cNvPr id="20508" name="TextBox 95"/>
          <p:cNvSpPr txBox="1">
            <a:spLocks noChangeArrowheads="1"/>
          </p:cNvSpPr>
          <p:nvPr/>
        </p:nvSpPr>
        <p:spPr bwMode="auto">
          <a:xfrm>
            <a:off x="1577975" y="3927475"/>
            <a:ext cx="155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a:t>
            </a:r>
          </a:p>
        </p:txBody>
      </p:sp>
      <p:sp>
        <p:nvSpPr>
          <p:cNvPr id="20509" name="TextBox 96"/>
          <p:cNvSpPr txBox="1">
            <a:spLocks noChangeArrowheads="1"/>
          </p:cNvSpPr>
          <p:nvPr/>
        </p:nvSpPr>
        <p:spPr bwMode="auto">
          <a:xfrm>
            <a:off x="1779588" y="5257800"/>
            <a:ext cx="1557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a:t>
            </a:r>
          </a:p>
        </p:txBody>
      </p:sp>
      <p:sp>
        <p:nvSpPr>
          <p:cNvPr id="20510" name="TextBox 97"/>
          <p:cNvSpPr txBox="1">
            <a:spLocks noChangeArrowheads="1"/>
          </p:cNvSpPr>
          <p:nvPr/>
        </p:nvSpPr>
        <p:spPr bwMode="auto">
          <a:xfrm>
            <a:off x="6505575" y="3333750"/>
            <a:ext cx="1555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a:t>
            </a:r>
          </a:p>
        </p:txBody>
      </p:sp>
      <p:sp>
        <p:nvSpPr>
          <p:cNvPr id="20511" name="TextBox 98"/>
          <p:cNvSpPr txBox="1">
            <a:spLocks noChangeArrowheads="1"/>
          </p:cNvSpPr>
          <p:nvPr/>
        </p:nvSpPr>
        <p:spPr bwMode="auto">
          <a:xfrm>
            <a:off x="306388" y="469265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Gathering Field</a:t>
            </a:r>
          </a:p>
        </p:txBody>
      </p:sp>
      <p:sp>
        <p:nvSpPr>
          <p:cNvPr id="20512" name="TextBox 99"/>
          <p:cNvSpPr txBox="1">
            <a:spLocks noChangeArrowheads="1"/>
          </p:cNvSpPr>
          <p:nvPr/>
        </p:nvSpPr>
        <p:spPr bwMode="auto">
          <a:xfrm>
            <a:off x="6861175" y="4322763"/>
            <a:ext cx="1736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Underground Storage</a:t>
            </a:r>
          </a:p>
        </p:txBody>
      </p:sp>
      <p:sp>
        <p:nvSpPr>
          <p:cNvPr id="20513" name="TextBox 100"/>
          <p:cNvSpPr txBox="1">
            <a:spLocks noChangeArrowheads="1"/>
          </p:cNvSpPr>
          <p:nvPr/>
        </p:nvSpPr>
        <p:spPr bwMode="auto">
          <a:xfrm>
            <a:off x="5300663" y="5283200"/>
            <a:ext cx="1557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sp>
        <p:nvSpPr>
          <p:cNvPr id="20514" name="TextBox 102"/>
          <p:cNvSpPr txBox="1">
            <a:spLocks noChangeArrowheads="1"/>
          </p:cNvSpPr>
          <p:nvPr/>
        </p:nvSpPr>
        <p:spPr bwMode="auto">
          <a:xfrm>
            <a:off x="1787525" y="2411413"/>
            <a:ext cx="155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sp>
        <p:nvSpPr>
          <p:cNvPr id="20515" name="TextBox 103"/>
          <p:cNvSpPr txBox="1">
            <a:spLocks noChangeArrowheads="1"/>
          </p:cNvSpPr>
          <p:nvPr/>
        </p:nvSpPr>
        <p:spPr bwMode="auto">
          <a:xfrm>
            <a:off x="3924300" y="3276600"/>
            <a:ext cx="155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cxnSp>
        <p:nvCxnSpPr>
          <p:cNvPr id="40" name="Straight Connector 39"/>
          <p:cNvCxnSpPr/>
          <p:nvPr/>
        </p:nvCxnSpPr>
        <p:spPr>
          <a:xfrm flipH="1">
            <a:off x="3101975" y="1622425"/>
            <a:ext cx="1317625" cy="4699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sp>
        <p:nvSpPr>
          <p:cNvPr id="48" name="Lightning Bolt 47"/>
          <p:cNvSpPr/>
          <p:nvPr/>
        </p:nvSpPr>
        <p:spPr>
          <a:xfrm flipH="1">
            <a:off x="4259263" y="1363663"/>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0518" name="TextBox 93"/>
          <p:cNvSpPr txBox="1">
            <a:spLocks noChangeArrowheads="1"/>
          </p:cNvSpPr>
          <p:nvPr/>
        </p:nvSpPr>
        <p:spPr bwMode="auto">
          <a:xfrm>
            <a:off x="4341813" y="1901825"/>
            <a:ext cx="1063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Power Plant</a:t>
            </a:r>
          </a:p>
        </p:txBody>
      </p:sp>
      <p:sp>
        <p:nvSpPr>
          <p:cNvPr id="20519" name="TextBox 93"/>
          <p:cNvSpPr txBox="1">
            <a:spLocks noChangeArrowheads="1"/>
          </p:cNvSpPr>
          <p:nvPr/>
        </p:nvSpPr>
        <p:spPr bwMode="auto">
          <a:xfrm>
            <a:off x="6400800" y="1476375"/>
            <a:ext cx="1065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Power Plant</a:t>
            </a:r>
          </a:p>
        </p:txBody>
      </p:sp>
      <p:cxnSp>
        <p:nvCxnSpPr>
          <p:cNvPr id="49" name="Straight Connector 48"/>
          <p:cNvCxnSpPr/>
          <p:nvPr/>
        </p:nvCxnSpPr>
        <p:spPr>
          <a:xfrm flipH="1">
            <a:off x="677863" y="5257800"/>
            <a:ext cx="274637" cy="25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521" name="Rectangle 1"/>
          <p:cNvSpPr>
            <a:spLocks noChangeArrowheads="1"/>
          </p:cNvSpPr>
          <p:nvPr/>
        </p:nvSpPr>
        <p:spPr bwMode="auto">
          <a:xfrm>
            <a:off x="2743200" y="304800"/>
            <a:ext cx="368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smtClean="0">
                <a:solidFill>
                  <a:srgbClr val="333399"/>
                </a:solidFill>
              </a:rPr>
              <a:t>Black Start</a:t>
            </a:r>
          </a:p>
        </p:txBody>
      </p:sp>
      <p:sp>
        <p:nvSpPr>
          <p:cNvPr id="20522" name="TextBox 1"/>
          <p:cNvSpPr txBox="1">
            <a:spLocks noChangeArrowheads="1"/>
          </p:cNvSpPr>
          <p:nvPr/>
        </p:nvSpPr>
        <p:spPr bwMode="auto">
          <a:xfrm>
            <a:off x="6473825" y="750888"/>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smtClean="0">
                <a:solidFill>
                  <a:srgbClr val="000000"/>
                </a:solidFill>
                <a:latin typeface="Times New Roman" panose="02020603050405020304" pitchFamily="18" charset="0"/>
                <a:cs typeface="Times New Roman" panose="02020603050405020304" pitchFamily="18" charset="0"/>
              </a:rPr>
              <a:t>Normal Conditions</a:t>
            </a:r>
          </a:p>
        </p:txBody>
      </p:sp>
      <p:sp>
        <p:nvSpPr>
          <p:cNvPr id="20523"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7368CC-8800-4E4F-9877-0E6C6185FD18}" type="slidenum">
              <a:rPr lang="en-US" altLang="en-US" sz="1400">
                <a:solidFill>
                  <a:srgbClr val="000000"/>
                </a:solidFill>
              </a:rPr>
              <a:pPr>
                <a:spcBef>
                  <a:spcPct val="0"/>
                </a:spcBef>
                <a:buFontTx/>
                <a:buNone/>
              </a:pPr>
              <a:t>28</a:t>
            </a:fld>
            <a:endParaRPr lang="en-US" altLang="en-US" sz="1400">
              <a:solidFill>
                <a:srgbClr val="000000"/>
              </a:solidFill>
            </a:endParaRPr>
          </a:p>
        </p:txBody>
      </p:sp>
    </p:spTree>
    <p:extLst>
      <p:ext uri="{BB962C8B-B14F-4D97-AF65-F5344CB8AC3E}">
        <p14:creationId xmlns:p14="http://schemas.microsoft.com/office/powerpoint/2010/main" val="7870582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p:cNvCxnSpPr/>
          <p:nvPr/>
        </p:nvCxnSpPr>
        <p:spPr>
          <a:xfrm flipV="1">
            <a:off x="838200" y="5181600"/>
            <a:ext cx="1066800" cy="914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Flowchart: Summing Junction 7"/>
          <p:cNvSpPr/>
          <p:nvPr/>
        </p:nvSpPr>
        <p:spPr>
          <a:xfrm>
            <a:off x="1797050" y="5092700"/>
            <a:ext cx="215900" cy="177800"/>
          </a:xfrm>
          <a:prstGeom prst="flowChartSummingJunc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9" name="Straight Connector 8"/>
          <p:cNvCxnSpPr>
            <a:stCxn id="8" idx="7"/>
          </p:cNvCxnSpPr>
          <p:nvPr/>
        </p:nvCxnSpPr>
        <p:spPr>
          <a:xfrm flipV="1">
            <a:off x="1981200" y="4267200"/>
            <a:ext cx="1038225" cy="850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lowchart: Summing Junction 9"/>
          <p:cNvSpPr/>
          <p:nvPr/>
        </p:nvSpPr>
        <p:spPr>
          <a:xfrm>
            <a:off x="2944813" y="4178300"/>
            <a:ext cx="215900" cy="177800"/>
          </a:xfrm>
          <a:prstGeom prst="flowChartSummingJunc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 name="Plaque 12"/>
          <p:cNvSpPr/>
          <p:nvPr/>
        </p:nvSpPr>
        <p:spPr>
          <a:xfrm>
            <a:off x="4495800" y="3581400"/>
            <a:ext cx="271463" cy="260350"/>
          </a:xfrm>
          <a:prstGeom prst="plaqu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endParaRPr>
          </a:p>
        </p:txBody>
      </p:sp>
      <p:sp>
        <p:nvSpPr>
          <p:cNvPr id="14" name="Plaque 13"/>
          <p:cNvSpPr/>
          <p:nvPr/>
        </p:nvSpPr>
        <p:spPr>
          <a:xfrm>
            <a:off x="5943600" y="492125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6" name="Plaque 15"/>
          <p:cNvSpPr/>
          <p:nvPr/>
        </p:nvSpPr>
        <p:spPr>
          <a:xfrm>
            <a:off x="3324225" y="243840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7" name="Flowchart: Summing Junction 16"/>
          <p:cNvSpPr/>
          <p:nvPr/>
        </p:nvSpPr>
        <p:spPr>
          <a:xfrm>
            <a:off x="6400800" y="3590925"/>
            <a:ext cx="215900" cy="177800"/>
          </a:xfrm>
          <a:prstGeom prst="flowChartSummingJunction">
            <a:avLst/>
          </a:prstGeom>
          <a:solidFill>
            <a:srgbClr val="180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8" name="Can 17"/>
          <p:cNvSpPr/>
          <p:nvPr/>
        </p:nvSpPr>
        <p:spPr>
          <a:xfrm>
            <a:off x="8153400" y="4038600"/>
            <a:ext cx="381000" cy="242888"/>
          </a:xfrm>
          <a:prstGeom prst="can">
            <a:avLst/>
          </a:prstGeom>
          <a:solidFill>
            <a:srgbClr val="180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9" name="Straight Connector 18"/>
          <p:cNvCxnSpPr>
            <a:endCxn id="13" idx="1"/>
          </p:cNvCxnSpPr>
          <p:nvPr/>
        </p:nvCxnSpPr>
        <p:spPr>
          <a:xfrm flipV="1">
            <a:off x="3060700" y="3711575"/>
            <a:ext cx="1435100" cy="56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6"/>
          </p:cNvCxnSpPr>
          <p:nvPr/>
        </p:nvCxnSpPr>
        <p:spPr>
          <a:xfrm>
            <a:off x="6616700" y="3679825"/>
            <a:ext cx="1657350" cy="4826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3"/>
            <a:endCxn id="14" idx="0"/>
          </p:cNvCxnSpPr>
          <p:nvPr/>
        </p:nvCxnSpPr>
        <p:spPr>
          <a:xfrm>
            <a:off x="4767263" y="3711575"/>
            <a:ext cx="1312862" cy="12096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3525837" y="2633663"/>
            <a:ext cx="2352675" cy="2482850"/>
          </a:xfrm>
          <a:prstGeom prst="bentConnector2">
            <a:avLst/>
          </a:prstGeom>
          <a:ln w="15875">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3"/>
            <a:endCxn id="17" idx="2"/>
          </p:cNvCxnSpPr>
          <p:nvPr/>
        </p:nvCxnSpPr>
        <p:spPr>
          <a:xfrm flipV="1">
            <a:off x="4767263" y="3679825"/>
            <a:ext cx="1633537" cy="3175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a:off x="3427413" y="2709863"/>
            <a:ext cx="2547937" cy="2365375"/>
          </a:xfrm>
          <a:prstGeom prst="bentConnector3">
            <a:avLst>
              <a:gd name="adj1" fmla="val 523"/>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6080125" y="3844925"/>
            <a:ext cx="506413" cy="1076325"/>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43200" y="1752600"/>
            <a:ext cx="717550" cy="6858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93" idx="5"/>
            <a:endCxn id="14" idx="0"/>
          </p:cNvCxnSpPr>
          <p:nvPr/>
        </p:nvCxnSpPr>
        <p:spPr>
          <a:xfrm flipH="1">
            <a:off x="6080125" y="1647825"/>
            <a:ext cx="241300" cy="3273425"/>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18" idx="2"/>
          </p:cNvCxnSpPr>
          <p:nvPr/>
        </p:nvCxnSpPr>
        <p:spPr>
          <a:xfrm>
            <a:off x="6586538" y="3844925"/>
            <a:ext cx="1566862" cy="315913"/>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077913" y="5891213"/>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292225" y="5726113"/>
            <a:ext cx="457200" cy="3286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23900" y="5456238"/>
            <a:ext cx="457200" cy="3286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Lightning Bolt 91"/>
          <p:cNvSpPr/>
          <p:nvPr/>
        </p:nvSpPr>
        <p:spPr>
          <a:xfrm flipH="1">
            <a:off x="2587625" y="1355725"/>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3" name="Lightning Bolt 92"/>
          <p:cNvSpPr/>
          <p:nvPr/>
        </p:nvSpPr>
        <p:spPr>
          <a:xfrm>
            <a:off x="6065838" y="1393825"/>
            <a:ext cx="331787" cy="4572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1530" name="TextBox 93"/>
          <p:cNvSpPr txBox="1">
            <a:spLocks noChangeArrowheads="1"/>
          </p:cNvSpPr>
          <p:nvPr/>
        </p:nvSpPr>
        <p:spPr bwMode="auto">
          <a:xfrm>
            <a:off x="1636713" y="1490663"/>
            <a:ext cx="1065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                     Unit-1</a:t>
            </a:r>
          </a:p>
        </p:txBody>
      </p:sp>
      <p:sp>
        <p:nvSpPr>
          <p:cNvPr id="21531" name="TextBox 95"/>
          <p:cNvSpPr txBox="1">
            <a:spLocks noChangeArrowheads="1"/>
          </p:cNvSpPr>
          <p:nvPr/>
        </p:nvSpPr>
        <p:spPr bwMode="auto">
          <a:xfrm>
            <a:off x="1577975" y="3927475"/>
            <a:ext cx="155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a:t>
            </a:r>
          </a:p>
        </p:txBody>
      </p:sp>
      <p:sp>
        <p:nvSpPr>
          <p:cNvPr id="21532" name="TextBox 96"/>
          <p:cNvSpPr txBox="1">
            <a:spLocks noChangeArrowheads="1"/>
          </p:cNvSpPr>
          <p:nvPr/>
        </p:nvSpPr>
        <p:spPr bwMode="auto">
          <a:xfrm>
            <a:off x="1779588" y="5257800"/>
            <a:ext cx="1557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a:t>
            </a:r>
          </a:p>
        </p:txBody>
      </p:sp>
      <p:sp>
        <p:nvSpPr>
          <p:cNvPr id="21533" name="TextBox 97"/>
          <p:cNvSpPr txBox="1">
            <a:spLocks noChangeArrowheads="1"/>
          </p:cNvSpPr>
          <p:nvPr/>
        </p:nvSpPr>
        <p:spPr bwMode="auto">
          <a:xfrm>
            <a:off x="6505575" y="3333750"/>
            <a:ext cx="1555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a:t>
            </a:r>
          </a:p>
        </p:txBody>
      </p:sp>
      <p:sp>
        <p:nvSpPr>
          <p:cNvPr id="21534" name="TextBox 98"/>
          <p:cNvSpPr txBox="1">
            <a:spLocks noChangeArrowheads="1"/>
          </p:cNvSpPr>
          <p:nvPr/>
        </p:nvSpPr>
        <p:spPr bwMode="auto">
          <a:xfrm>
            <a:off x="306388" y="469265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Gathering Field</a:t>
            </a:r>
          </a:p>
        </p:txBody>
      </p:sp>
      <p:sp>
        <p:nvSpPr>
          <p:cNvPr id="21535" name="TextBox 99"/>
          <p:cNvSpPr txBox="1">
            <a:spLocks noChangeArrowheads="1"/>
          </p:cNvSpPr>
          <p:nvPr/>
        </p:nvSpPr>
        <p:spPr bwMode="auto">
          <a:xfrm>
            <a:off x="6861175" y="4322763"/>
            <a:ext cx="1736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Underground Storage</a:t>
            </a:r>
          </a:p>
        </p:txBody>
      </p:sp>
      <p:sp>
        <p:nvSpPr>
          <p:cNvPr id="21536" name="TextBox 100"/>
          <p:cNvSpPr txBox="1">
            <a:spLocks noChangeArrowheads="1"/>
          </p:cNvSpPr>
          <p:nvPr/>
        </p:nvSpPr>
        <p:spPr bwMode="auto">
          <a:xfrm>
            <a:off x="5300663" y="5283200"/>
            <a:ext cx="1557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sp>
        <p:nvSpPr>
          <p:cNvPr id="21537" name="TextBox 102"/>
          <p:cNvSpPr txBox="1">
            <a:spLocks noChangeArrowheads="1"/>
          </p:cNvSpPr>
          <p:nvPr/>
        </p:nvSpPr>
        <p:spPr bwMode="auto">
          <a:xfrm>
            <a:off x="1787525" y="2411413"/>
            <a:ext cx="155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sp>
        <p:nvSpPr>
          <p:cNvPr id="21538" name="TextBox 103"/>
          <p:cNvSpPr txBox="1">
            <a:spLocks noChangeArrowheads="1"/>
          </p:cNvSpPr>
          <p:nvPr/>
        </p:nvSpPr>
        <p:spPr bwMode="auto">
          <a:xfrm>
            <a:off x="3924300" y="3276600"/>
            <a:ext cx="155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sp>
        <p:nvSpPr>
          <p:cNvPr id="21539" name="TextBox 93"/>
          <p:cNvSpPr txBox="1">
            <a:spLocks noChangeArrowheads="1"/>
          </p:cNvSpPr>
          <p:nvPr/>
        </p:nvSpPr>
        <p:spPr bwMode="auto">
          <a:xfrm>
            <a:off x="6557963" y="1570038"/>
            <a:ext cx="104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a:t>
            </a:r>
          </a:p>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Unit-3</a:t>
            </a:r>
          </a:p>
        </p:txBody>
      </p:sp>
      <p:cxnSp>
        <p:nvCxnSpPr>
          <p:cNvPr id="46" name="Straight Connector 45"/>
          <p:cNvCxnSpPr/>
          <p:nvPr/>
        </p:nvCxnSpPr>
        <p:spPr>
          <a:xfrm flipH="1">
            <a:off x="3101975" y="1622425"/>
            <a:ext cx="1317625" cy="4699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sp>
        <p:nvSpPr>
          <p:cNvPr id="49" name="Lightning Bolt 48"/>
          <p:cNvSpPr/>
          <p:nvPr/>
        </p:nvSpPr>
        <p:spPr>
          <a:xfrm flipH="1">
            <a:off x="4259263" y="1363663"/>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1542" name="TextBox 93"/>
          <p:cNvSpPr txBox="1">
            <a:spLocks noChangeArrowheads="1"/>
          </p:cNvSpPr>
          <p:nvPr/>
        </p:nvSpPr>
        <p:spPr bwMode="auto">
          <a:xfrm>
            <a:off x="4559300" y="1649413"/>
            <a:ext cx="104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 Unit-2</a:t>
            </a:r>
          </a:p>
        </p:txBody>
      </p:sp>
      <p:cxnSp>
        <p:nvCxnSpPr>
          <p:cNvPr id="51" name="Straight Connector 50"/>
          <p:cNvCxnSpPr/>
          <p:nvPr/>
        </p:nvCxnSpPr>
        <p:spPr>
          <a:xfrm>
            <a:off x="723900" y="5092700"/>
            <a:ext cx="723900" cy="469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77863" y="5257800"/>
            <a:ext cx="274637" cy="25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545" name="Rectangle 40"/>
          <p:cNvSpPr>
            <a:spLocks noChangeArrowheads="1"/>
          </p:cNvSpPr>
          <p:nvPr/>
        </p:nvSpPr>
        <p:spPr bwMode="auto">
          <a:xfrm>
            <a:off x="2743200" y="304800"/>
            <a:ext cx="368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smtClean="0">
                <a:solidFill>
                  <a:srgbClr val="333399"/>
                </a:solidFill>
              </a:rPr>
              <a:t>Black Start</a:t>
            </a:r>
          </a:p>
        </p:txBody>
      </p:sp>
      <p:sp>
        <p:nvSpPr>
          <p:cNvPr id="21546" name="TextBox 41"/>
          <p:cNvSpPr txBox="1">
            <a:spLocks noChangeArrowheads="1"/>
          </p:cNvSpPr>
          <p:nvPr/>
        </p:nvSpPr>
        <p:spPr bwMode="auto">
          <a:xfrm>
            <a:off x="7370763" y="750888"/>
            <a:ext cx="1046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smtClean="0">
                <a:solidFill>
                  <a:srgbClr val="000000"/>
                </a:solidFill>
                <a:latin typeface="Times New Roman" panose="02020603050405020304" pitchFamily="18" charset="0"/>
                <a:cs typeface="Times New Roman" panose="02020603050405020304" pitchFamily="18" charset="0"/>
              </a:rPr>
              <a:t>1</a:t>
            </a:r>
            <a:r>
              <a:rPr lang="en-US" altLang="en-US" sz="1800" baseline="30000" smtClean="0">
                <a:solidFill>
                  <a:srgbClr val="000000"/>
                </a:solidFill>
                <a:latin typeface="Times New Roman" panose="02020603050405020304" pitchFamily="18" charset="0"/>
                <a:cs typeface="Times New Roman" panose="02020603050405020304" pitchFamily="18" charset="0"/>
              </a:rPr>
              <a:t>st</a:t>
            </a:r>
            <a:r>
              <a:rPr lang="en-US" altLang="en-US" sz="1800" smtClean="0">
                <a:solidFill>
                  <a:srgbClr val="000000"/>
                </a:solidFill>
                <a:latin typeface="Times New Roman" panose="02020603050405020304" pitchFamily="18" charset="0"/>
                <a:cs typeface="Times New Roman" panose="02020603050405020304" pitchFamily="18" charset="0"/>
              </a:rPr>
              <a:t> Hour</a:t>
            </a:r>
          </a:p>
        </p:txBody>
      </p:sp>
      <p:sp>
        <p:nvSpPr>
          <p:cNvPr id="21547"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AB73D0-871E-4276-A67D-B34B5FD0BF3A}" type="slidenum">
              <a:rPr lang="en-US" altLang="en-US" sz="1400">
                <a:solidFill>
                  <a:srgbClr val="000000"/>
                </a:solidFill>
              </a:rPr>
              <a:pPr>
                <a:spcBef>
                  <a:spcPct val="0"/>
                </a:spcBef>
                <a:buFontTx/>
                <a:buNone/>
              </a:pPr>
              <a:t>29</a:t>
            </a:fld>
            <a:endParaRPr lang="en-US" altLang="en-US" sz="1400">
              <a:solidFill>
                <a:srgbClr val="000000"/>
              </a:solidFill>
            </a:endParaRPr>
          </a:p>
        </p:txBody>
      </p:sp>
    </p:spTree>
    <p:extLst>
      <p:ext uri="{BB962C8B-B14F-4D97-AF65-F5344CB8AC3E}">
        <p14:creationId xmlns:p14="http://schemas.microsoft.com/office/powerpoint/2010/main" val="10925547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 y="257556"/>
            <a:ext cx="7772400" cy="1470025"/>
          </a:xfrm>
        </p:spPr>
        <p:txBody>
          <a:bodyPr/>
          <a:lstStyle/>
          <a:p>
            <a:pPr algn="l"/>
            <a:r>
              <a:rPr lang="en-US" sz="3200" b="1" dirty="0">
                <a:solidFill>
                  <a:schemeClr val="accent1"/>
                </a:solidFill>
              </a:rPr>
              <a:t>Generation Mix</a:t>
            </a:r>
          </a:p>
        </p:txBody>
      </p:sp>
      <p:sp>
        <p:nvSpPr>
          <p:cNvPr id="3" name="Content Placeholder 2"/>
          <p:cNvSpPr>
            <a:spLocks noGrp="1"/>
          </p:cNvSpPr>
          <p:nvPr>
            <p:ph type="subTitle" idx="1"/>
          </p:nvPr>
        </p:nvSpPr>
        <p:spPr>
          <a:xfrm>
            <a:off x="736392" y="1160208"/>
            <a:ext cx="8064708" cy="4827869"/>
          </a:xfrm>
        </p:spPr>
        <p:txBody>
          <a:bodyPr/>
          <a:lstStyle/>
          <a:p>
            <a:pPr marL="342900" indent="-342900" algn="l">
              <a:buFont typeface="Arial" panose="020B0604020202020204" pitchFamily="34" charset="0"/>
              <a:buChar char="•"/>
            </a:pPr>
            <a:r>
              <a:rPr lang="en-US" sz="2400" dirty="0" smtClean="0">
                <a:solidFill>
                  <a:schemeClr val="tx1"/>
                </a:solidFill>
              </a:rPr>
              <a:t>Substantial changes to electric generation mix</a:t>
            </a:r>
          </a:p>
          <a:p>
            <a:pPr algn="l"/>
            <a:r>
              <a:rPr lang="en-US" sz="2400" dirty="0" smtClean="0">
                <a:solidFill>
                  <a:schemeClr val="tx1"/>
                </a:solidFill>
              </a:rPr>
              <a:t>	</a:t>
            </a:r>
          </a:p>
          <a:p>
            <a:pPr marL="342900" indent="-342900" algn="l">
              <a:buFont typeface="Arial" panose="020B0604020202020204" pitchFamily="34" charset="0"/>
              <a:buChar char="•"/>
            </a:pPr>
            <a:r>
              <a:rPr lang="en-US" sz="2400" dirty="0" smtClean="0">
                <a:solidFill>
                  <a:schemeClr val="tx1"/>
                </a:solidFill>
              </a:rPr>
              <a:t>Changes due to regulatory requirements</a:t>
            </a:r>
          </a:p>
          <a:p>
            <a:pPr algn="l"/>
            <a:endParaRPr lang="en-US" sz="2400" dirty="0" smtClean="0">
              <a:solidFill>
                <a:schemeClr val="tx1"/>
              </a:solidFill>
            </a:endParaRPr>
          </a:p>
          <a:p>
            <a:pPr marL="342900" indent="-342900" algn="l">
              <a:buFont typeface="Arial" panose="020B0604020202020204" pitchFamily="34" charset="0"/>
              <a:buChar char="•"/>
            </a:pPr>
            <a:r>
              <a:rPr lang="en-US" sz="2400" dirty="0" smtClean="0">
                <a:solidFill>
                  <a:schemeClr val="tx1"/>
                </a:solidFill>
              </a:rPr>
              <a:t>Environmental concerns</a:t>
            </a:r>
          </a:p>
          <a:p>
            <a:pPr algn="l"/>
            <a:endParaRPr lang="en-US" sz="2400" dirty="0" smtClean="0">
              <a:solidFill>
                <a:schemeClr val="tx1"/>
              </a:solidFill>
            </a:endParaRPr>
          </a:p>
          <a:p>
            <a:pPr marL="342900" indent="-342900" algn="l">
              <a:buFont typeface="Arial" panose="020B0604020202020204" pitchFamily="34" charset="0"/>
              <a:buChar char="•"/>
            </a:pPr>
            <a:r>
              <a:rPr lang="en-US" sz="2400" dirty="0" smtClean="0">
                <a:solidFill>
                  <a:schemeClr val="tx1"/>
                </a:solidFill>
              </a:rPr>
              <a:t>Industry innovation and efficiencies</a:t>
            </a:r>
          </a:p>
          <a:p>
            <a:pPr algn="l"/>
            <a:endParaRPr lang="en-US" sz="2400" dirty="0" smtClean="0">
              <a:solidFill>
                <a:schemeClr val="tx1"/>
              </a:solidFill>
            </a:endParaRPr>
          </a:p>
          <a:p>
            <a:pPr marL="342900" indent="-342900" algn="l">
              <a:buFont typeface="Arial" panose="020B0604020202020204" pitchFamily="34" charset="0"/>
              <a:buChar char="•"/>
            </a:pPr>
            <a:r>
              <a:rPr lang="en-US" sz="2400" dirty="0" smtClean="0">
                <a:solidFill>
                  <a:schemeClr val="tx1"/>
                </a:solidFill>
              </a:rPr>
              <a:t>Changes in global commodity prices</a:t>
            </a:r>
          </a:p>
          <a:p>
            <a:pPr algn="l"/>
            <a:endParaRPr lang="en-US" sz="2400" dirty="0" smtClean="0">
              <a:solidFill>
                <a:schemeClr val="tx1"/>
              </a:solidFill>
            </a:endParaRPr>
          </a:p>
          <a:p>
            <a:pPr marL="342900" indent="-342900" algn="l">
              <a:buFont typeface="Arial" panose="020B0604020202020204" pitchFamily="34" charset="0"/>
              <a:buChar char="•"/>
            </a:pPr>
            <a:r>
              <a:rPr lang="en-US" sz="2400" dirty="0" smtClean="0">
                <a:solidFill>
                  <a:schemeClr val="tx1"/>
                </a:solidFill>
              </a:rPr>
              <a:t>Demand growth</a:t>
            </a:r>
            <a:endParaRPr lang="en-US" sz="2400" dirty="0">
              <a:solidFill>
                <a:schemeClr val="tx1"/>
              </a:solidFill>
            </a:endParaRPr>
          </a:p>
        </p:txBody>
      </p:sp>
      <p:sp>
        <p:nvSpPr>
          <p:cNvPr id="4" name="Slide Number Placeholder 3"/>
          <p:cNvSpPr>
            <a:spLocks noGrp="1"/>
          </p:cNvSpPr>
          <p:nvPr>
            <p:ph type="sldNum" sz="quarter" idx="4"/>
          </p:nvPr>
        </p:nvSpPr>
        <p:spPr/>
        <p:txBody>
          <a:bodyPr/>
          <a:lstStyle/>
          <a:p>
            <a:fld id="{9F9C17DE-75A7-4FAC-8C89-D0F62F3DE38E}"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12338160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Plaque 13"/>
          <p:cNvSpPr/>
          <p:nvPr/>
        </p:nvSpPr>
        <p:spPr>
          <a:xfrm>
            <a:off x="5943600" y="492125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6" name="Plaque 15"/>
          <p:cNvSpPr/>
          <p:nvPr/>
        </p:nvSpPr>
        <p:spPr>
          <a:xfrm>
            <a:off x="3324225" y="243840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8" name="Can 17"/>
          <p:cNvSpPr/>
          <p:nvPr/>
        </p:nvSpPr>
        <p:spPr>
          <a:xfrm>
            <a:off x="8153400" y="4038600"/>
            <a:ext cx="381000" cy="242888"/>
          </a:xfrm>
          <a:prstGeom prst="can">
            <a:avLst/>
          </a:prstGeom>
          <a:solidFill>
            <a:srgbClr val="180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27" name="Elbow Connector 26"/>
          <p:cNvCxnSpPr/>
          <p:nvPr/>
        </p:nvCxnSpPr>
        <p:spPr>
          <a:xfrm rot="16200000" flipH="1">
            <a:off x="3525837" y="2633663"/>
            <a:ext cx="2352675" cy="2482850"/>
          </a:xfrm>
          <a:prstGeom prst="bentConnector2">
            <a:avLst/>
          </a:prstGeom>
          <a:ln w="15875">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6080125" y="3844925"/>
            <a:ext cx="506413" cy="1076325"/>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43200" y="1752600"/>
            <a:ext cx="717550" cy="6858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18" idx="2"/>
          </p:cNvCxnSpPr>
          <p:nvPr/>
        </p:nvCxnSpPr>
        <p:spPr>
          <a:xfrm>
            <a:off x="6586538" y="3844925"/>
            <a:ext cx="1566862" cy="315913"/>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sp>
        <p:nvSpPr>
          <p:cNvPr id="92" name="Lightning Bolt 91"/>
          <p:cNvSpPr/>
          <p:nvPr/>
        </p:nvSpPr>
        <p:spPr>
          <a:xfrm flipH="1">
            <a:off x="2587625" y="1355725"/>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2538" name="TextBox 93"/>
          <p:cNvSpPr txBox="1">
            <a:spLocks noChangeArrowheads="1"/>
          </p:cNvSpPr>
          <p:nvPr/>
        </p:nvSpPr>
        <p:spPr bwMode="auto">
          <a:xfrm>
            <a:off x="1590675" y="1511300"/>
            <a:ext cx="1065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 Unit-1</a:t>
            </a:r>
          </a:p>
        </p:txBody>
      </p:sp>
      <p:sp>
        <p:nvSpPr>
          <p:cNvPr id="22539" name="TextBox 99"/>
          <p:cNvSpPr txBox="1">
            <a:spLocks noChangeArrowheads="1"/>
          </p:cNvSpPr>
          <p:nvPr/>
        </p:nvSpPr>
        <p:spPr bwMode="auto">
          <a:xfrm>
            <a:off x="6934200" y="4322763"/>
            <a:ext cx="167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Underground Storage on back-up Generator</a:t>
            </a:r>
          </a:p>
        </p:txBody>
      </p:sp>
      <p:sp>
        <p:nvSpPr>
          <p:cNvPr id="22540" name="TextBox 100"/>
          <p:cNvSpPr txBox="1">
            <a:spLocks noChangeArrowheads="1"/>
          </p:cNvSpPr>
          <p:nvPr/>
        </p:nvSpPr>
        <p:spPr bwMode="auto">
          <a:xfrm>
            <a:off x="4684713" y="5283200"/>
            <a:ext cx="1592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Compressors on back-up Generator</a:t>
            </a:r>
          </a:p>
        </p:txBody>
      </p:sp>
      <p:sp>
        <p:nvSpPr>
          <p:cNvPr id="15" name="Cloud 14"/>
          <p:cNvSpPr/>
          <p:nvPr/>
        </p:nvSpPr>
        <p:spPr>
          <a:xfrm>
            <a:off x="609600" y="1066800"/>
            <a:ext cx="4092575" cy="2935288"/>
          </a:xfrm>
          <a:prstGeom prst="cloud">
            <a:avLst/>
          </a:prstGeom>
          <a:noFill/>
          <a:ln>
            <a:solidFill>
              <a:srgbClr val="180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5" name="Cloud 54"/>
          <p:cNvSpPr/>
          <p:nvPr/>
        </p:nvSpPr>
        <p:spPr>
          <a:xfrm>
            <a:off x="3644900" y="4002088"/>
            <a:ext cx="3308350" cy="2322512"/>
          </a:xfrm>
          <a:prstGeom prst="cloud">
            <a:avLst/>
          </a:prstGeom>
          <a:noFill/>
          <a:ln>
            <a:solidFill>
              <a:srgbClr val="BF01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6" name="Cloud 55"/>
          <p:cNvSpPr/>
          <p:nvPr/>
        </p:nvSpPr>
        <p:spPr>
          <a:xfrm>
            <a:off x="6861175" y="2025650"/>
            <a:ext cx="2125663" cy="3487738"/>
          </a:xfrm>
          <a:prstGeom prst="cloud">
            <a:avLst/>
          </a:prstGeom>
          <a:noFill/>
          <a:ln>
            <a:solidFill>
              <a:srgbClr val="1081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8" name="TextBox 93"/>
          <p:cNvSpPr txBox="1">
            <a:spLocks noChangeArrowheads="1"/>
          </p:cNvSpPr>
          <p:nvPr/>
        </p:nvSpPr>
        <p:spPr bwMode="auto">
          <a:xfrm>
            <a:off x="1400175" y="2473325"/>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smtClean="0">
                <a:solidFill>
                  <a:srgbClr val="1802BE"/>
                </a:solidFill>
                <a:latin typeface="Times New Roman" panose="02020603050405020304" pitchFamily="18" charset="0"/>
                <a:cs typeface="Times New Roman" panose="02020603050405020304" pitchFamily="18" charset="0"/>
              </a:rPr>
              <a:t>Island #1 – TO #1</a:t>
            </a:r>
          </a:p>
        </p:txBody>
      </p:sp>
      <p:sp>
        <p:nvSpPr>
          <p:cNvPr id="59" name="TextBox 93"/>
          <p:cNvSpPr txBox="1">
            <a:spLocks noChangeArrowheads="1"/>
          </p:cNvSpPr>
          <p:nvPr/>
        </p:nvSpPr>
        <p:spPr bwMode="auto">
          <a:xfrm>
            <a:off x="4267200" y="4600575"/>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smtClean="0">
                <a:solidFill>
                  <a:srgbClr val="BF010F"/>
                </a:solidFill>
                <a:latin typeface="Times New Roman" panose="02020603050405020304" pitchFamily="18" charset="0"/>
                <a:cs typeface="Times New Roman" panose="02020603050405020304" pitchFamily="18" charset="0"/>
              </a:rPr>
              <a:t>Island #2 – TO #2</a:t>
            </a:r>
          </a:p>
        </p:txBody>
      </p:sp>
      <p:sp>
        <p:nvSpPr>
          <p:cNvPr id="61" name="TextBox 93"/>
          <p:cNvSpPr txBox="1">
            <a:spLocks noChangeArrowheads="1"/>
          </p:cNvSpPr>
          <p:nvPr/>
        </p:nvSpPr>
        <p:spPr bwMode="auto">
          <a:xfrm>
            <a:off x="7162800" y="3125788"/>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smtClean="0">
                <a:solidFill>
                  <a:srgbClr val="108101"/>
                </a:solidFill>
                <a:latin typeface="Times New Roman" panose="02020603050405020304" pitchFamily="18" charset="0"/>
                <a:cs typeface="Times New Roman" panose="02020603050405020304" pitchFamily="18" charset="0"/>
              </a:rPr>
              <a:t>Island #3 – TO #3</a:t>
            </a:r>
          </a:p>
        </p:txBody>
      </p:sp>
      <p:sp>
        <p:nvSpPr>
          <p:cNvPr id="22547" name="Rectangle 18"/>
          <p:cNvSpPr>
            <a:spLocks noChangeArrowheads="1"/>
          </p:cNvSpPr>
          <p:nvPr/>
        </p:nvSpPr>
        <p:spPr bwMode="auto">
          <a:xfrm>
            <a:off x="2743200" y="304800"/>
            <a:ext cx="368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smtClean="0">
                <a:solidFill>
                  <a:srgbClr val="333399"/>
                </a:solidFill>
              </a:rPr>
              <a:t>Black Start</a:t>
            </a:r>
          </a:p>
        </p:txBody>
      </p:sp>
      <p:sp>
        <p:nvSpPr>
          <p:cNvPr id="22548" name="TextBox 19"/>
          <p:cNvSpPr txBox="1">
            <a:spLocks noChangeArrowheads="1"/>
          </p:cNvSpPr>
          <p:nvPr/>
        </p:nvSpPr>
        <p:spPr bwMode="auto">
          <a:xfrm>
            <a:off x="6276975" y="750888"/>
            <a:ext cx="213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smtClean="0">
                <a:solidFill>
                  <a:srgbClr val="000000"/>
                </a:solidFill>
                <a:latin typeface="Times New Roman" panose="02020603050405020304" pitchFamily="18" charset="0"/>
                <a:cs typeface="Times New Roman" panose="02020603050405020304" pitchFamily="18" charset="0"/>
              </a:rPr>
              <a:t>Beginning of Hour 1</a:t>
            </a:r>
          </a:p>
        </p:txBody>
      </p:sp>
      <p:sp>
        <p:nvSpPr>
          <p:cNvPr id="22549"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53F27A-7546-41EF-BE37-200FA9354FBB}" type="slidenum">
              <a:rPr lang="en-US" altLang="en-US" sz="1400">
                <a:solidFill>
                  <a:srgbClr val="000000"/>
                </a:solidFill>
              </a:rPr>
              <a:pPr>
                <a:spcBef>
                  <a:spcPct val="0"/>
                </a:spcBef>
                <a:buFontTx/>
                <a:buNone/>
              </a:pPr>
              <a:t>30</a:t>
            </a:fld>
            <a:endParaRPr lang="en-US" altLang="en-US" sz="1400">
              <a:solidFill>
                <a:srgbClr val="000000"/>
              </a:solidFill>
            </a:endParaRPr>
          </a:p>
        </p:txBody>
      </p:sp>
    </p:spTree>
    <p:extLst>
      <p:ext uri="{BB962C8B-B14F-4D97-AF65-F5344CB8AC3E}">
        <p14:creationId xmlns:p14="http://schemas.microsoft.com/office/powerpoint/2010/main" val="22916998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Plaque 13"/>
          <p:cNvSpPr/>
          <p:nvPr/>
        </p:nvSpPr>
        <p:spPr>
          <a:xfrm>
            <a:off x="5943600" y="492125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6" name="Plaque 15"/>
          <p:cNvSpPr/>
          <p:nvPr/>
        </p:nvSpPr>
        <p:spPr>
          <a:xfrm>
            <a:off x="3324225" y="243840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8" name="Can 17"/>
          <p:cNvSpPr/>
          <p:nvPr/>
        </p:nvSpPr>
        <p:spPr>
          <a:xfrm>
            <a:off x="8153400" y="4038600"/>
            <a:ext cx="381000" cy="242888"/>
          </a:xfrm>
          <a:prstGeom prst="can">
            <a:avLst/>
          </a:prstGeom>
          <a:solidFill>
            <a:srgbClr val="180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27" name="Elbow Connector 26"/>
          <p:cNvCxnSpPr/>
          <p:nvPr/>
        </p:nvCxnSpPr>
        <p:spPr>
          <a:xfrm rot="16200000" flipH="1">
            <a:off x="3525837" y="2633663"/>
            <a:ext cx="2352675" cy="2482850"/>
          </a:xfrm>
          <a:prstGeom prst="bentConnector2">
            <a:avLst/>
          </a:prstGeom>
          <a:ln w="15875">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6080125" y="3844925"/>
            <a:ext cx="506413" cy="1076325"/>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43200" y="1752600"/>
            <a:ext cx="717550" cy="6858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18" idx="2"/>
          </p:cNvCxnSpPr>
          <p:nvPr/>
        </p:nvCxnSpPr>
        <p:spPr>
          <a:xfrm>
            <a:off x="6586538" y="3844925"/>
            <a:ext cx="1566862" cy="315913"/>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sp>
        <p:nvSpPr>
          <p:cNvPr id="92" name="Lightning Bolt 91"/>
          <p:cNvSpPr/>
          <p:nvPr/>
        </p:nvSpPr>
        <p:spPr>
          <a:xfrm flipH="1">
            <a:off x="2587625" y="1355725"/>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3562" name="TextBox 93"/>
          <p:cNvSpPr txBox="1">
            <a:spLocks noChangeArrowheads="1"/>
          </p:cNvSpPr>
          <p:nvPr/>
        </p:nvSpPr>
        <p:spPr bwMode="auto">
          <a:xfrm>
            <a:off x="1620838" y="1563688"/>
            <a:ext cx="99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 Unit-1</a:t>
            </a:r>
          </a:p>
        </p:txBody>
      </p:sp>
      <p:sp>
        <p:nvSpPr>
          <p:cNvPr id="23563" name="TextBox 99"/>
          <p:cNvSpPr txBox="1">
            <a:spLocks noChangeArrowheads="1"/>
          </p:cNvSpPr>
          <p:nvPr/>
        </p:nvSpPr>
        <p:spPr bwMode="auto">
          <a:xfrm>
            <a:off x="6861175" y="4322763"/>
            <a:ext cx="173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Underground Storage</a:t>
            </a:r>
          </a:p>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Energized</a:t>
            </a:r>
          </a:p>
        </p:txBody>
      </p:sp>
      <p:sp>
        <p:nvSpPr>
          <p:cNvPr id="23564" name="TextBox 100"/>
          <p:cNvSpPr txBox="1">
            <a:spLocks noChangeArrowheads="1"/>
          </p:cNvSpPr>
          <p:nvPr/>
        </p:nvSpPr>
        <p:spPr bwMode="auto">
          <a:xfrm>
            <a:off x="4386263" y="5211763"/>
            <a:ext cx="1557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 Energized</a:t>
            </a:r>
          </a:p>
        </p:txBody>
      </p:sp>
      <p:sp>
        <p:nvSpPr>
          <p:cNvPr id="23565" name="TextBox 102"/>
          <p:cNvSpPr txBox="1">
            <a:spLocks noChangeArrowheads="1"/>
          </p:cNvSpPr>
          <p:nvPr/>
        </p:nvSpPr>
        <p:spPr bwMode="auto">
          <a:xfrm>
            <a:off x="1666875" y="2535238"/>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Energized</a:t>
            </a:r>
          </a:p>
        </p:txBody>
      </p:sp>
      <p:sp>
        <p:nvSpPr>
          <p:cNvPr id="43" name="Cloud 42"/>
          <p:cNvSpPr/>
          <p:nvPr/>
        </p:nvSpPr>
        <p:spPr>
          <a:xfrm>
            <a:off x="609600" y="1143000"/>
            <a:ext cx="5105400" cy="2859088"/>
          </a:xfrm>
          <a:prstGeom prst="cloud">
            <a:avLst/>
          </a:prstGeom>
          <a:noFill/>
          <a:ln>
            <a:solidFill>
              <a:srgbClr val="180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3567" name="TextBox 93"/>
          <p:cNvSpPr txBox="1">
            <a:spLocks noChangeArrowheads="1"/>
          </p:cNvSpPr>
          <p:nvPr/>
        </p:nvSpPr>
        <p:spPr bwMode="auto">
          <a:xfrm>
            <a:off x="3536950" y="1717675"/>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smtClean="0">
                <a:solidFill>
                  <a:srgbClr val="1802BE"/>
                </a:solidFill>
                <a:latin typeface="Times New Roman" panose="02020603050405020304" pitchFamily="18" charset="0"/>
                <a:cs typeface="Times New Roman" panose="02020603050405020304" pitchFamily="18" charset="0"/>
              </a:rPr>
              <a:t>Island #1 – TO #1</a:t>
            </a:r>
          </a:p>
        </p:txBody>
      </p:sp>
      <p:sp>
        <p:nvSpPr>
          <p:cNvPr id="45" name="Cloud 44"/>
          <p:cNvSpPr/>
          <p:nvPr/>
        </p:nvSpPr>
        <p:spPr>
          <a:xfrm>
            <a:off x="3549650" y="3983038"/>
            <a:ext cx="3036888" cy="2265362"/>
          </a:xfrm>
          <a:prstGeom prst="cloud">
            <a:avLst/>
          </a:prstGeom>
          <a:noFill/>
          <a:ln>
            <a:solidFill>
              <a:srgbClr val="BF01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9" name="Cloud 48"/>
          <p:cNvSpPr/>
          <p:nvPr/>
        </p:nvSpPr>
        <p:spPr>
          <a:xfrm>
            <a:off x="6705600" y="2025650"/>
            <a:ext cx="2281238" cy="3487738"/>
          </a:xfrm>
          <a:prstGeom prst="cloud">
            <a:avLst/>
          </a:prstGeom>
          <a:noFill/>
          <a:ln>
            <a:solidFill>
              <a:srgbClr val="1081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3570" name="TextBox 93"/>
          <p:cNvSpPr txBox="1">
            <a:spLocks noChangeArrowheads="1"/>
          </p:cNvSpPr>
          <p:nvPr/>
        </p:nvSpPr>
        <p:spPr bwMode="auto">
          <a:xfrm>
            <a:off x="4267200" y="4600575"/>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smtClean="0">
                <a:solidFill>
                  <a:srgbClr val="BF010F"/>
                </a:solidFill>
                <a:latin typeface="Times New Roman" panose="02020603050405020304" pitchFamily="18" charset="0"/>
                <a:cs typeface="Times New Roman" panose="02020603050405020304" pitchFamily="18" charset="0"/>
              </a:rPr>
              <a:t>Island #2 – TO #2</a:t>
            </a:r>
          </a:p>
        </p:txBody>
      </p:sp>
      <p:sp>
        <p:nvSpPr>
          <p:cNvPr id="23571" name="TextBox 93"/>
          <p:cNvSpPr txBox="1">
            <a:spLocks noChangeArrowheads="1"/>
          </p:cNvSpPr>
          <p:nvPr/>
        </p:nvSpPr>
        <p:spPr bwMode="auto">
          <a:xfrm>
            <a:off x="7162800" y="3125788"/>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smtClean="0">
                <a:solidFill>
                  <a:srgbClr val="108101"/>
                </a:solidFill>
                <a:latin typeface="Times New Roman" panose="02020603050405020304" pitchFamily="18" charset="0"/>
                <a:cs typeface="Times New Roman" panose="02020603050405020304" pitchFamily="18" charset="0"/>
              </a:rPr>
              <a:t>Island #3 – TO #3</a:t>
            </a:r>
          </a:p>
        </p:txBody>
      </p:sp>
      <p:sp>
        <p:nvSpPr>
          <p:cNvPr id="23572" name="Rectangle 19"/>
          <p:cNvSpPr>
            <a:spLocks noChangeArrowheads="1"/>
          </p:cNvSpPr>
          <p:nvPr/>
        </p:nvSpPr>
        <p:spPr bwMode="auto">
          <a:xfrm>
            <a:off x="2743200" y="304800"/>
            <a:ext cx="368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smtClean="0">
                <a:solidFill>
                  <a:srgbClr val="333399"/>
                </a:solidFill>
              </a:rPr>
              <a:t>Black Start</a:t>
            </a:r>
          </a:p>
        </p:txBody>
      </p:sp>
      <p:sp>
        <p:nvSpPr>
          <p:cNvPr id="23573" name="TextBox 20"/>
          <p:cNvSpPr txBox="1">
            <a:spLocks noChangeArrowheads="1"/>
          </p:cNvSpPr>
          <p:nvPr/>
        </p:nvSpPr>
        <p:spPr bwMode="auto">
          <a:xfrm>
            <a:off x="6586538" y="750888"/>
            <a:ext cx="187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smtClean="0">
                <a:solidFill>
                  <a:srgbClr val="000000"/>
                </a:solidFill>
                <a:latin typeface="Times New Roman" panose="02020603050405020304" pitchFamily="18" charset="0"/>
                <a:cs typeface="Times New Roman" panose="02020603050405020304" pitchFamily="18" charset="0"/>
              </a:rPr>
              <a:t>By End of Hour 1</a:t>
            </a:r>
          </a:p>
        </p:txBody>
      </p:sp>
      <p:sp>
        <p:nvSpPr>
          <p:cNvPr id="23574"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009FF6-1801-446E-ABA1-3FE263333856}" type="slidenum">
              <a:rPr lang="en-US" altLang="en-US" sz="1400">
                <a:solidFill>
                  <a:srgbClr val="000000"/>
                </a:solidFill>
              </a:rPr>
              <a:pPr>
                <a:spcBef>
                  <a:spcPct val="0"/>
                </a:spcBef>
                <a:buFontTx/>
                <a:buNone/>
              </a:pPr>
              <a:t>31</a:t>
            </a:fld>
            <a:endParaRPr lang="en-US" altLang="en-US" sz="1400">
              <a:solidFill>
                <a:srgbClr val="000000"/>
              </a:solidFill>
            </a:endParaRPr>
          </a:p>
        </p:txBody>
      </p:sp>
    </p:spTree>
    <p:extLst>
      <p:ext uri="{BB962C8B-B14F-4D97-AF65-F5344CB8AC3E}">
        <p14:creationId xmlns:p14="http://schemas.microsoft.com/office/powerpoint/2010/main" val="1268506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p:cNvCxnSpPr/>
          <p:nvPr/>
        </p:nvCxnSpPr>
        <p:spPr>
          <a:xfrm flipV="1">
            <a:off x="838200" y="5181600"/>
            <a:ext cx="1066800" cy="914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Flowchart: Summing Junction 7"/>
          <p:cNvSpPr/>
          <p:nvPr/>
        </p:nvSpPr>
        <p:spPr>
          <a:xfrm>
            <a:off x="1797050" y="5092700"/>
            <a:ext cx="215900" cy="177800"/>
          </a:xfrm>
          <a:prstGeom prst="flowChartSummingJunc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9" name="Straight Connector 8"/>
          <p:cNvCxnSpPr>
            <a:stCxn id="8" idx="7"/>
          </p:cNvCxnSpPr>
          <p:nvPr/>
        </p:nvCxnSpPr>
        <p:spPr>
          <a:xfrm flipV="1">
            <a:off x="1981200" y="4267200"/>
            <a:ext cx="1038225" cy="850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lowchart: Summing Junction 9"/>
          <p:cNvSpPr/>
          <p:nvPr/>
        </p:nvSpPr>
        <p:spPr>
          <a:xfrm>
            <a:off x="2944813" y="4178300"/>
            <a:ext cx="215900" cy="177800"/>
          </a:xfrm>
          <a:prstGeom prst="flowChartSummingJunc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 name="Plaque 12"/>
          <p:cNvSpPr/>
          <p:nvPr/>
        </p:nvSpPr>
        <p:spPr>
          <a:xfrm>
            <a:off x="4495800" y="3581400"/>
            <a:ext cx="271463" cy="260350"/>
          </a:xfrm>
          <a:prstGeom prst="plaqu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endParaRPr>
          </a:p>
        </p:txBody>
      </p:sp>
      <p:sp>
        <p:nvSpPr>
          <p:cNvPr id="14" name="Plaque 13"/>
          <p:cNvSpPr/>
          <p:nvPr/>
        </p:nvSpPr>
        <p:spPr>
          <a:xfrm>
            <a:off x="5943600" y="492125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6" name="Plaque 15"/>
          <p:cNvSpPr/>
          <p:nvPr/>
        </p:nvSpPr>
        <p:spPr>
          <a:xfrm>
            <a:off x="3324225" y="243840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7" name="Flowchart: Summing Junction 16"/>
          <p:cNvSpPr/>
          <p:nvPr/>
        </p:nvSpPr>
        <p:spPr>
          <a:xfrm>
            <a:off x="6400800" y="3590925"/>
            <a:ext cx="215900" cy="177800"/>
          </a:xfrm>
          <a:prstGeom prst="flowChartSummingJunction">
            <a:avLst/>
          </a:prstGeom>
          <a:solidFill>
            <a:srgbClr val="180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8" name="Can 17"/>
          <p:cNvSpPr/>
          <p:nvPr/>
        </p:nvSpPr>
        <p:spPr>
          <a:xfrm>
            <a:off x="8153400" y="4038600"/>
            <a:ext cx="381000" cy="242888"/>
          </a:xfrm>
          <a:prstGeom prst="can">
            <a:avLst/>
          </a:prstGeom>
          <a:solidFill>
            <a:srgbClr val="180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9" name="Straight Connector 18"/>
          <p:cNvCxnSpPr>
            <a:endCxn id="13" idx="1"/>
          </p:cNvCxnSpPr>
          <p:nvPr/>
        </p:nvCxnSpPr>
        <p:spPr>
          <a:xfrm flipV="1">
            <a:off x="3060700" y="3711575"/>
            <a:ext cx="1435100" cy="56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6"/>
          </p:cNvCxnSpPr>
          <p:nvPr/>
        </p:nvCxnSpPr>
        <p:spPr>
          <a:xfrm>
            <a:off x="6616700" y="3679825"/>
            <a:ext cx="1657350" cy="4826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3"/>
            <a:endCxn id="14" idx="0"/>
          </p:cNvCxnSpPr>
          <p:nvPr/>
        </p:nvCxnSpPr>
        <p:spPr>
          <a:xfrm>
            <a:off x="4767263" y="3711575"/>
            <a:ext cx="1312862" cy="12096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3525837" y="2633663"/>
            <a:ext cx="2352675" cy="2482850"/>
          </a:xfrm>
          <a:prstGeom prst="bentConnector2">
            <a:avLst/>
          </a:prstGeom>
          <a:ln w="15875">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3"/>
            <a:endCxn id="17" idx="2"/>
          </p:cNvCxnSpPr>
          <p:nvPr/>
        </p:nvCxnSpPr>
        <p:spPr>
          <a:xfrm flipV="1">
            <a:off x="4767263" y="3679825"/>
            <a:ext cx="1633537" cy="3175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a:off x="3427413" y="2709863"/>
            <a:ext cx="2547937" cy="2365375"/>
          </a:xfrm>
          <a:prstGeom prst="bentConnector3">
            <a:avLst>
              <a:gd name="adj1" fmla="val 523"/>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6080125" y="3844925"/>
            <a:ext cx="506413" cy="1076325"/>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43200" y="1752600"/>
            <a:ext cx="717550" cy="6858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14" idx="0"/>
          </p:cNvCxnSpPr>
          <p:nvPr/>
        </p:nvCxnSpPr>
        <p:spPr>
          <a:xfrm flipH="1">
            <a:off x="6080125" y="1524000"/>
            <a:ext cx="92075" cy="339725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18" idx="2"/>
          </p:cNvCxnSpPr>
          <p:nvPr/>
        </p:nvCxnSpPr>
        <p:spPr>
          <a:xfrm>
            <a:off x="6586538" y="3844925"/>
            <a:ext cx="1566862" cy="315913"/>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077913" y="5891213"/>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292225" y="5726113"/>
            <a:ext cx="457200" cy="3286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23900" y="5456238"/>
            <a:ext cx="457200" cy="3286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Lightning Bolt 91"/>
          <p:cNvSpPr/>
          <p:nvPr/>
        </p:nvSpPr>
        <p:spPr>
          <a:xfrm flipH="1">
            <a:off x="2587625" y="1355725"/>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3" name="Lightning Bolt 92"/>
          <p:cNvSpPr/>
          <p:nvPr/>
        </p:nvSpPr>
        <p:spPr>
          <a:xfrm>
            <a:off x="5913438" y="1104900"/>
            <a:ext cx="331787" cy="4572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602" name="TextBox 93"/>
          <p:cNvSpPr txBox="1">
            <a:spLocks noChangeArrowheads="1"/>
          </p:cNvSpPr>
          <p:nvPr/>
        </p:nvSpPr>
        <p:spPr bwMode="auto">
          <a:xfrm>
            <a:off x="1604963" y="1403350"/>
            <a:ext cx="99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 Unit-1</a:t>
            </a:r>
          </a:p>
        </p:txBody>
      </p:sp>
      <p:sp>
        <p:nvSpPr>
          <p:cNvPr id="95" name="TextBox 94"/>
          <p:cNvSpPr txBox="1">
            <a:spLocks noChangeArrowheads="1"/>
          </p:cNvSpPr>
          <p:nvPr/>
        </p:nvSpPr>
        <p:spPr bwMode="auto">
          <a:xfrm>
            <a:off x="5027613" y="1216025"/>
            <a:ext cx="103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 Unit-3</a:t>
            </a:r>
          </a:p>
        </p:txBody>
      </p:sp>
      <p:sp>
        <p:nvSpPr>
          <p:cNvPr id="96" name="TextBox 95"/>
          <p:cNvSpPr txBox="1">
            <a:spLocks noChangeArrowheads="1"/>
          </p:cNvSpPr>
          <p:nvPr/>
        </p:nvSpPr>
        <p:spPr bwMode="auto">
          <a:xfrm>
            <a:off x="1973263" y="3865563"/>
            <a:ext cx="1557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 Energized</a:t>
            </a:r>
          </a:p>
        </p:txBody>
      </p:sp>
      <p:sp>
        <p:nvSpPr>
          <p:cNvPr id="97" name="TextBox 96"/>
          <p:cNvSpPr txBox="1">
            <a:spLocks noChangeArrowheads="1"/>
          </p:cNvSpPr>
          <p:nvPr/>
        </p:nvSpPr>
        <p:spPr bwMode="auto">
          <a:xfrm>
            <a:off x="2138363" y="5145088"/>
            <a:ext cx="1557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 Energized</a:t>
            </a:r>
          </a:p>
        </p:txBody>
      </p:sp>
      <p:sp>
        <p:nvSpPr>
          <p:cNvPr id="98" name="TextBox 97"/>
          <p:cNvSpPr txBox="1">
            <a:spLocks noChangeArrowheads="1"/>
          </p:cNvSpPr>
          <p:nvPr/>
        </p:nvSpPr>
        <p:spPr bwMode="auto">
          <a:xfrm>
            <a:off x="5207000" y="3252788"/>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 Energized</a:t>
            </a:r>
          </a:p>
        </p:txBody>
      </p:sp>
      <p:sp>
        <p:nvSpPr>
          <p:cNvPr id="99" name="TextBox 98"/>
          <p:cNvSpPr txBox="1">
            <a:spLocks noChangeArrowheads="1"/>
          </p:cNvSpPr>
          <p:nvPr/>
        </p:nvSpPr>
        <p:spPr bwMode="auto">
          <a:xfrm>
            <a:off x="228600" y="474980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Gathering Field</a:t>
            </a:r>
          </a:p>
        </p:txBody>
      </p:sp>
      <p:sp>
        <p:nvSpPr>
          <p:cNvPr id="24608" name="TextBox 99"/>
          <p:cNvSpPr txBox="1">
            <a:spLocks noChangeArrowheads="1"/>
          </p:cNvSpPr>
          <p:nvPr/>
        </p:nvSpPr>
        <p:spPr bwMode="auto">
          <a:xfrm>
            <a:off x="7283450" y="4322763"/>
            <a:ext cx="1082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Underground</a:t>
            </a:r>
          </a:p>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Storage</a:t>
            </a:r>
          </a:p>
        </p:txBody>
      </p:sp>
      <p:sp>
        <p:nvSpPr>
          <p:cNvPr id="24609" name="TextBox 100"/>
          <p:cNvSpPr txBox="1">
            <a:spLocks noChangeArrowheads="1"/>
          </p:cNvSpPr>
          <p:nvPr/>
        </p:nvSpPr>
        <p:spPr bwMode="auto">
          <a:xfrm>
            <a:off x="4546600" y="5237163"/>
            <a:ext cx="155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sp>
        <p:nvSpPr>
          <p:cNvPr id="24610" name="TextBox 102"/>
          <p:cNvSpPr txBox="1">
            <a:spLocks noChangeArrowheads="1"/>
          </p:cNvSpPr>
          <p:nvPr/>
        </p:nvSpPr>
        <p:spPr bwMode="auto">
          <a:xfrm>
            <a:off x="1787525" y="2411413"/>
            <a:ext cx="155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sp>
        <p:nvSpPr>
          <p:cNvPr id="104" name="TextBox 103"/>
          <p:cNvSpPr txBox="1">
            <a:spLocks noChangeArrowheads="1"/>
          </p:cNvSpPr>
          <p:nvPr/>
        </p:nvSpPr>
        <p:spPr bwMode="auto">
          <a:xfrm>
            <a:off x="3638550" y="3990975"/>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 Energized</a:t>
            </a:r>
          </a:p>
        </p:txBody>
      </p:sp>
      <p:cxnSp>
        <p:nvCxnSpPr>
          <p:cNvPr id="40" name="Straight Connector 39"/>
          <p:cNvCxnSpPr/>
          <p:nvPr/>
        </p:nvCxnSpPr>
        <p:spPr>
          <a:xfrm flipH="1">
            <a:off x="3101975" y="1330325"/>
            <a:ext cx="1165225" cy="7620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sp>
        <p:nvSpPr>
          <p:cNvPr id="46" name="TextBox 93"/>
          <p:cNvSpPr txBox="1">
            <a:spLocks noChangeArrowheads="1"/>
          </p:cNvSpPr>
          <p:nvPr/>
        </p:nvSpPr>
        <p:spPr bwMode="auto">
          <a:xfrm>
            <a:off x="3810000" y="1627188"/>
            <a:ext cx="99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 Unit-2</a:t>
            </a:r>
          </a:p>
        </p:txBody>
      </p:sp>
      <p:sp>
        <p:nvSpPr>
          <p:cNvPr id="48" name="Lightning Bolt 47"/>
          <p:cNvSpPr/>
          <p:nvPr/>
        </p:nvSpPr>
        <p:spPr>
          <a:xfrm flipH="1">
            <a:off x="4130675" y="1033463"/>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3" name="Cloud 42"/>
          <p:cNvSpPr/>
          <p:nvPr/>
        </p:nvSpPr>
        <p:spPr>
          <a:xfrm>
            <a:off x="7162800" y="2025650"/>
            <a:ext cx="1824038" cy="3487738"/>
          </a:xfrm>
          <a:prstGeom prst="cloud">
            <a:avLst/>
          </a:prstGeom>
          <a:noFill/>
          <a:ln>
            <a:solidFill>
              <a:srgbClr val="1081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616" name="TextBox 93"/>
          <p:cNvSpPr txBox="1">
            <a:spLocks noChangeArrowheads="1"/>
          </p:cNvSpPr>
          <p:nvPr/>
        </p:nvSpPr>
        <p:spPr bwMode="auto">
          <a:xfrm>
            <a:off x="7372350" y="2828925"/>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smtClean="0">
                <a:solidFill>
                  <a:srgbClr val="108101"/>
                </a:solidFill>
                <a:latin typeface="Times New Roman" panose="02020603050405020304" pitchFamily="18" charset="0"/>
                <a:cs typeface="Times New Roman" panose="02020603050405020304" pitchFamily="18" charset="0"/>
              </a:rPr>
              <a:t>Island #3 – TO #3</a:t>
            </a:r>
          </a:p>
        </p:txBody>
      </p:sp>
      <p:sp>
        <p:nvSpPr>
          <p:cNvPr id="45" name="Cloud 44"/>
          <p:cNvSpPr/>
          <p:nvPr/>
        </p:nvSpPr>
        <p:spPr>
          <a:xfrm>
            <a:off x="1371600" y="3136900"/>
            <a:ext cx="5791200" cy="3035300"/>
          </a:xfrm>
          <a:prstGeom prst="cloud">
            <a:avLst/>
          </a:prstGeom>
          <a:noFill/>
          <a:ln>
            <a:solidFill>
              <a:srgbClr val="BF01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618" name="TextBox 93"/>
          <p:cNvSpPr txBox="1">
            <a:spLocks noChangeArrowheads="1"/>
          </p:cNvSpPr>
          <p:nvPr/>
        </p:nvSpPr>
        <p:spPr bwMode="auto">
          <a:xfrm>
            <a:off x="3778250" y="4600575"/>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smtClean="0">
                <a:solidFill>
                  <a:srgbClr val="BF010F"/>
                </a:solidFill>
                <a:latin typeface="Times New Roman" panose="02020603050405020304" pitchFamily="18" charset="0"/>
                <a:cs typeface="Times New Roman" panose="02020603050405020304" pitchFamily="18" charset="0"/>
              </a:rPr>
              <a:t>Island #2 – TO #2</a:t>
            </a:r>
          </a:p>
        </p:txBody>
      </p:sp>
      <p:sp>
        <p:nvSpPr>
          <p:cNvPr id="50" name="Cloud 49"/>
          <p:cNvSpPr/>
          <p:nvPr/>
        </p:nvSpPr>
        <p:spPr>
          <a:xfrm>
            <a:off x="609600" y="914400"/>
            <a:ext cx="6400800" cy="2222500"/>
          </a:xfrm>
          <a:prstGeom prst="cloud">
            <a:avLst/>
          </a:prstGeom>
          <a:noFill/>
          <a:ln>
            <a:solidFill>
              <a:srgbClr val="180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620" name="TextBox 93"/>
          <p:cNvSpPr txBox="1">
            <a:spLocks noChangeArrowheads="1"/>
          </p:cNvSpPr>
          <p:nvPr/>
        </p:nvSpPr>
        <p:spPr bwMode="auto">
          <a:xfrm>
            <a:off x="3838575" y="2284413"/>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smtClean="0">
                <a:solidFill>
                  <a:srgbClr val="1802BE"/>
                </a:solidFill>
                <a:latin typeface="Times New Roman" panose="02020603050405020304" pitchFamily="18" charset="0"/>
                <a:cs typeface="Times New Roman" panose="02020603050405020304" pitchFamily="18" charset="0"/>
              </a:rPr>
              <a:t>Island #1 – TO #1</a:t>
            </a:r>
          </a:p>
        </p:txBody>
      </p:sp>
      <p:cxnSp>
        <p:nvCxnSpPr>
          <p:cNvPr id="52" name="Straight Connector 51"/>
          <p:cNvCxnSpPr/>
          <p:nvPr/>
        </p:nvCxnSpPr>
        <p:spPr>
          <a:xfrm>
            <a:off x="723900" y="5092700"/>
            <a:ext cx="723900" cy="469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77863" y="5257800"/>
            <a:ext cx="274637" cy="25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623" name="Rectangle 48"/>
          <p:cNvSpPr>
            <a:spLocks noChangeArrowheads="1"/>
          </p:cNvSpPr>
          <p:nvPr/>
        </p:nvSpPr>
        <p:spPr bwMode="auto">
          <a:xfrm>
            <a:off x="2751138" y="307975"/>
            <a:ext cx="368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smtClean="0">
                <a:solidFill>
                  <a:srgbClr val="333399"/>
                </a:solidFill>
              </a:rPr>
              <a:t>Black Start</a:t>
            </a:r>
          </a:p>
        </p:txBody>
      </p:sp>
      <p:sp>
        <p:nvSpPr>
          <p:cNvPr id="24624" name="TextBox 48"/>
          <p:cNvSpPr txBox="1">
            <a:spLocks noChangeArrowheads="1"/>
          </p:cNvSpPr>
          <p:nvPr/>
        </p:nvSpPr>
        <p:spPr bwMode="auto">
          <a:xfrm>
            <a:off x="7429500" y="750888"/>
            <a:ext cx="858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smtClean="0">
                <a:solidFill>
                  <a:srgbClr val="000000"/>
                </a:solidFill>
                <a:latin typeface="Times New Roman" panose="02020603050405020304" pitchFamily="18" charset="0"/>
                <a:cs typeface="Times New Roman" panose="02020603050405020304" pitchFamily="18" charset="0"/>
              </a:rPr>
              <a:t>Hour 2</a:t>
            </a:r>
          </a:p>
        </p:txBody>
      </p:sp>
      <p:sp>
        <p:nvSpPr>
          <p:cNvPr id="24625"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20C03C-D30B-475D-961E-ECB41329E12B}" type="slidenum">
              <a:rPr lang="en-US" altLang="en-US" sz="1400">
                <a:solidFill>
                  <a:srgbClr val="000000"/>
                </a:solidFill>
              </a:rPr>
              <a:pPr>
                <a:spcBef>
                  <a:spcPct val="0"/>
                </a:spcBef>
                <a:buFontTx/>
                <a:buNone/>
              </a:pPr>
              <a:t>32</a:t>
            </a:fld>
            <a:endParaRPr lang="en-US" altLang="en-US" sz="1400">
              <a:solidFill>
                <a:srgbClr val="000000"/>
              </a:solidFill>
            </a:endParaRPr>
          </a:p>
        </p:txBody>
      </p:sp>
    </p:spTree>
    <p:extLst>
      <p:ext uri="{BB962C8B-B14F-4D97-AF65-F5344CB8AC3E}">
        <p14:creationId xmlns:p14="http://schemas.microsoft.com/office/powerpoint/2010/main" val="35187801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fade">
                                      <p:cBhvr>
                                        <p:cTn id="9" dur="500"/>
                                        <p:tgtEl>
                                          <p:spTgt spid="4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childTnLst>
                                </p:cTn>
                              </p:par>
                              <p:par>
                                <p:cTn id="18" presetID="10" presetClass="entr" presetSubtype="0"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fade">
                                      <p:cBhvr>
                                        <p:cTn id="28" dur="500"/>
                                        <p:tgtEl>
                                          <p:spTgt spid="99"/>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500"/>
                                        <p:tgtEl>
                                          <p:spTgt spid="91"/>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500"/>
                                        <p:tgtEl>
                                          <p:spTgt spid="9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fade">
                                      <p:cBhvr>
                                        <p:cTn id="71" dur="500"/>
                                        <p:tgtEl>
                                          <p:spTgt spid="9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par>
                                <p:cTn id="80" presetID="1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par>
                                <p:cTn id="86" presetID="10"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par>
                                <p:cTn id="89" presetID="10"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7" grpId="0" animBg="1"/>
      <p:bldP spid="93" grpId="0" animBg="1"/>
      <p:bldP spid="95" grpId="0"/>
      <p:bldP spid="96" grpId="0"/>
      <p:bldP spid="97" grpId="0"/>
      <p:bldP spid="98" grpId="0"/>
      <p:bldP spid="99" grpId="0"/>
      <p:bldP spid="104" grpId="0"/>
      <p:bldP spid="46" grpId="0"/>
      <p:bldP spid="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p:cNvCxnSpPr/>
          <p:nvPr/>
        </p:nvCxnSpPr>
        <p:spPr>
          <a:xfrm flipV="1">
            <a:off x="838200" y="5181600"/>
            <a:ext cx="1066800" cy="914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Flowchart: Summing Junction 7"/>
          <p:cNvSpPr/>
          <p:nvPr/>
        </p:nvSpPr>
        <p:spPr>
          <a:xfrm>
            <a:off x="1797050" y="5092700"/>
            <a:ext cx="215900" cy="177800"/>
          </a:xfrm>
          <a:prstGeom prst="flowChartSummingJunc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9" name="Straight Connector 8"/>
          <p:cNvCxnSpPr>
            <a:stCxn id="8" idx="7"/>
          </p:cNvCxnSpPr>
          <p:nvPr/>
        </p:nvCxnSpPr>
        <p:spPr>
          <a:xfrm flipV="1">
            <a:off x="1981200" y="4267200"/>
            <a:ext cx="1038225" cy="850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lowchart: Summing Junction 9"/>
          <p:cNvSpPr/>
          <p:nvPr/>
        </p:nvSpPr>
        <p:spPr>
          <a:xfrm>
            <a:off x="2944813" y="4178300"/>
            <a:ext cx="215900" cy="177800"/>
          </a:xfrm>
          <a:prstGeom prst="flowChartSummingJunc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 name="Plaque 12"/>
          <p:cNvSpPr/>
          <p:nvPr/>
        </p:nvSpPr>
        <p:spPr>
          <a:xfrm>
            <a:off x="4495800" y="3581400"/>
            <a:ext cx="271463" cy="260350"/>
          </a:xfrm>
          <a:prstGeom prst="plaqu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endParaRPr>
          </a:p>
        </p:txBody>
      </p:sp>
      <p:sp>
        <p:nvSpPr>
          <p:cNvPr id="14" name="Plaque 13"/>
          <p:cNvSpPr/>
          <p:nvPr/>
        </p:nvSpPr>
        <p:spPr>
          <a:xfrm>
            <a:off x="5943600" y="492125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6" name="Plaque 15"/>
          <p:cNvSpPr/>
          <p:nvPr/>
        </p:nvSpPr>
        <p:spPr>
          <a:xfrm>
            <a:off x="3324225" y="2438400"/>
            <a:ext cx="271463" cy="26035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7" name="Flowchart: Summing Junction 16"/>
          <p:cNvSpPr/>
          <p:nvPr/>
        </p:nvSpPr>
        <p:spPr>
          <a:xfrm>
            <a:off x="6400800" y="3590925"/>
            <a:ext cx="215900" cy="177800"/>
          </a:xfrm>
          <a:prstGeom prst="flowChartSummingJunction">
            <a:avLst/>
          </a:prstGeom>
          <a:solidFill>
            <a:srgbClr val="180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8" name="Can 17"/>
          <p:cNvSpPr/>
          <p:nvPr/>
        </p:nvSpPr>
        <p:spPr>
          <a:xfrm>
            <a:off x="8153400" y="4038600"/>
            <a:ext cx="381000" cy="242888"/>
          </a:xfrm>
          <a:prstGeom prst="can">
            <a:avLst/>
          </a:prstGeom>
          <a:solidFill>
            <a:srgbClr val="180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9" name="Straight Connector 18"/>
          <p:cNvCxnSpPr>
            <a:endCxn id="13" idx="1"/>
          </p:cNvCxnSpPr>
          <p:nvPr/>
        </p:nvCxnSpPr>
        <p:spPr>
          <a:xfrm flipV="1">
            <a:off x="3060700" y="3711575"/>
            <a:ext cx="1435100" cy="56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6"/>
          </p:cNvCxnSpPr>
          <p:nvPr/>
        </p:nvCxnSpPr>
        <p:spPr>
          <a:xfrm>
            <a:off x="6616700" y="3679825"/>
            <a:ext cx="1657350" cy="4826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3"/>
            <a:endCxn id="14" idx="0"/>
          </p:cNvCxnSpPr>
          <p:nvPr/>
        </p:nvCxnSpPr>
        <p:spPr>
          <a:xfrm>
            <a:off x="4767263" y="3711575"/>
            <a:ext cx="1312862" cy="12096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3525837" y="2633663"/>
            <a:ext cx="2352675" cy="2482850"/>
          </a:xfrm>
          <a:prstGeom prst="bentConnector2">
            <a:avLst/>
          </a:prstGeom>
          <a:ln w="15875">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3"/>
            <a:endCxn id="17" idx="2"/>
          </p:cNvCxnSpPr>
          <p:nvPr/>
        </p:nvCxnSpPr>
        <p:spPr>
          <a:xfrm flipV="1">
            <a:off x="4767263" y="3679825"/>
            <a:ext cx="1633537" cy="3175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a:off x="3427413" y="2709863"/>
            <a:ext cx="2547937" cy="2365375"/>
          </a:xfrm>
          <a:prstGeom prst="bentConnector3">
            <a:avLst>
              <a:gd name="adj1" fmla="val 523"/>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6080125" y="3844925"/>
            <a:ext cx="506413" cy="1076325"/>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43200" y="1752600"/>
            <a:ext cx="717550" cy="6858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14" idx="0"/>
          </p:cNvCxnSpPr>
          <p:nvPr/>
        </p:nvCxnSpPr>
        <p:spPr>
          <a:xfrm flipH="1">
            <a:off x="6080125" y="1524000"/>
            <a:ext cx="92075" cy="339725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18" idx="2"/>
          </p:cNvCxnSpPr>
          <p:nvPr/>
        </p:nvCxnSpPr>
        <p:spPr>
          <a:xfrm>
            <a:off x="6586538" y="3844925"/>
            <a:ext cx="1566862" cy="315913"/>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077913" y="5891213"/>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292225" y="5726113"/>
            <a:ext cx="457200" cy="3286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23900" y="5456238"/>
            <a:ext cx="457200" cy="3286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Lightning Bolt 91"/>
          <p:cNvSpPr/>
          <p:nvPr/>
        </p:nvSpPr>
        <p:spPr>
          <a:xfrm flipH="1">
            <a:off x="2587625" y="1355725"/>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3" name="Lightning Bolt 92"/>
          <p:cNvSpPr/>
          <p:nvPr/>
        </p:nvSpPr>
        <p:spPr>
          <a:xfrm>
            <a:off x="5913438" y="1104900"/>
            <a:ext cx="331787" cy="4572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626" name="TextBox 93"/>
          <p:cNvSpPr txBox="1">
            <a:spLocks noChangeArrowheads="1"/>
          </p:cNvSpPr>
          <p:nvPr/>
        </p:nvSpPr>
        <p:spPr bwMode="auto">
          <a:xfrm>
            <a:off x="1576388" y="1403350"/>
            <a:ext cx="106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 Unit-1</a:t>
            </a:r>
          </a:p>
        </p:txBody>
      </p:sp>
      <p:sp>
        <p:nvSpPr>
          <p:cNvPr id="25627" name="TextBox 94"/>
          <p:cNvSpPr txBox="1">
            <a:spLocks noChangeArrowheads="1"/>
          </p:cNvSpPr>
          <p:nvPr/>
        </p:nvSpPr>
        <p:spPr bwMode="auto">
          <a:xfrm>
            <a:off x="6245225" y="1179513"/>
            <a:ext cx="1038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a:t>
            </a:r>
          </a:p>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Unit-3</a:t>
            </a:r>
          </a:p>
        </p:txBody>
      </p:sp>
      <p:sp>
        <p:nvSpPr>
          <p:cNvPr id="25628" name="TextBox 95"/>
          <p:cNvSpPr txBox="1">
            <a:spLocks noChangeArrowheads="1"/>
          </p:cNvSpPr>
          <p:nvPr/>
        </p:nvSpPr>
        <p:spPr bwMode="auto">
          <a:xfrm>
            <a:off x="1577975" y="3927475"/>
            <a:ext cx="155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a:t>
            </a:r>
          </a:p>
        </p:txBody>
      </p:sp>
      <p:sp>
        <p:nvSpPr>
          <p:cNvPr id="25629" name="TextBox 96"/>
          <p:cNvSpPr txBox="1">
            <a:spLocks noChangeArrowheads="1"/>
          </p:cNvSpPr>
          <p:nvPr/>
        </p:nvSpPr>
        <p:spPr bwMode="auto">
          <a:xfrm>
            <a:off x="1779588" y="5257800"/>
            <a:ext cx="1557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a:t>
            </a:r>
          </a:p>
        </p:txBody>
      </p:sp>
      <p:sp>
        <p:nvSpPr>
          <p:cNvPr id="25630" name="TextBox 97"/>
          <p:cNvSpPr txBox="1">
            <a:spLocks noChangeArrowheads="1"/>
          </p:cNvSpPr>
          <p:nvPr/>
        </p:nvSpPr>
        <p:spPr bwMode="auto">
          <a:xfrm>
            <a:off x="6505575" y="3333750"/>
            <a:ext cx="1555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Compressor Station</a:t>
            </a:r>
          </a:p>
        </p:txBody>
      </p:sp>
      <p:sp>
        <p:nvSpPr>
          <p:cNvPr id="25631" name="TextBox 98"/>
          <p:cNvSpPr txBox="1">
            <a:spLocks noChangeArrowheads="1"/>
          </p:cNvSpPr>
          <p:nvPr/>
        </p:nvSpPr>
        <p:spPr bwMode="auto">
          <a:xfrm>
            <a:off x="306388" y="469265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Gathering Field</a:t>
            </a:r>
          </a:p>
        </p:txBody>
      </p:sp>
      <p:sp>
        <p:nvSpPr>
          <p:cNvPr id="25632" name="TextBox 99"/>
          <p:cNvSpPr txBox="1">
            <a:spLocks noChangeArrowheads="1"/>
          </p:cNvSpPr>
          <p:nvPr/>
        </p:nvSpPr>
        <p:spPr bwMode="auto">
          <a:xfrm>
            <a:off x="6861175" y="4322763"/>
            <a:ext cx="1736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Underground Storage</a:t>
            </a:r>
          </a:p>
        </p:txBody>
      </p:sp>
      <p:sp>
        <p:nvSpPr>
          <p:cNvPr id="25633" name="TextBox 100"/>
          <p:cNvSpPr txBox="1">
            <a:spLocks noChangeArrowheads="1"/>
          </p:cNvSpPr>
          <p:nvPr/>
        </p:nvSpPr>
        <p:spPr bwMode="auto">
          <a:xfrm>
            <a:off x="5300663" y="5283200"/>
            <a:ext cx="1557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sp>
        <p:nvSpPr>
          <p:cNvPr id="25634" name="TextBox 102"/>
          <p:cNvSpPr txBox="1">
            <a:spLocks noChangeArrowheads="1"/>
          </p:cNvSpPr>
          <p:nvPr/>
        </p:nvSpPr>
        <p:spPr bwMode="auto">
          <a:xfrm>
            <a:off x="1787525" y="2411413"/>
            <a:ext cx="155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sp>
        <p:nvSpPr>
          <p:cNvPr id="25635" name="TextBox 103"/>
          <p:cNvSpPr txBox="1">
            <a:spLocks noChangeArrowheads="1"/>
          </p:cNvSpPr>
          <p:nvPr/>
        </p:nvSpPr>
        <p:spPr bwMode="auto">
          <a:xfrm>
            <a:off x="3924300" y="3276600"/>
            <a:ext cx="155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smtClean="0">
                <a:solidFill>
                  <a:srgbClr val="000000"/>
                </a:solidFill>
                <a:latin typeface="Times New Roman" panose="02020603050405020304" pitchFamily="18" charset="0"/>
                <a:cs typeface="Times New Roman" panose="02020603050405020304" pitchFamily="18" charset="0"/>
              </a:rPr>
              <a:t>Gas Processing Plant</a:t>
            </a:r>
          </a:p>
        </p:txBody>
      </p:sp>
      <p:cxnSp>
        <p:nvCxnSpPr>
          <p:cNvPr id="40" name="Straight Connector 39"/>
          <p:cNvCxnSpPr/>
          <p:nvPr/>
        </p:nvCxnSpPr>
        <p:spPr>
          <a:xfrm flipH="1">
            <a:off x="3101975" y="1330325"/>
            <a:ext cx="1165225" cy="762000"/>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sp>
        <p:nvSpPr>
          <p:cNvPr id="25637" name="TextBox 93"/>
          <p:cNvSpPr txBox="1">
            <a:spLocks noChangeArrowheads="1"/>
          </p:cNvSpPr>
          <p:nvPr/>
        </p:nvSpPr>
        <p:spPr bwMode="auto">
          <a:xfrm>
            <a:off x="4394200" y="1330325"/>
            <a:ext cx="1085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 </a:t>
            </a:r>
          </a:p>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Unit-2</a:t>
            </a:r>
          </a:p>
        </p:txBody>
      </p:sp>
      <p:sp>
        <p:nvSpPr>
          <p:cNvPr id="48" name="Lightning Bolt 47"/>
          <p:cNvSpPr/>
          <p:nvPr/>
        </p:nvSpPr>
        <p:spPr>
          <a:xfrm flipH="1">
            <a:off x="4130675" y="1033463"/>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43" name="Straight Connector 42"/>
          <p:cNvCxnSpPr/>
          <p:nvPr/>
        </p:nvCxnSpPr>
        <p:spPr>
          <a:xfrm>
            <a:off x="723900" y="5092700"/>
            <a:ext cx="723900" cy="469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77863" y="5257800"/>
            <a:ext cx="274637" cy="25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140450" y="2311400"/>
            <a:ext cx="717550" cy="238125"/>
          </a:xfrm>
          <a:prstGeom prst="line">
            <a:avLst/>
          </a:prstGeom>
          <a:ln w="19050">
            <a:solidFill>
              <a:srgbClr val="1802BE"/>
            </a:solidFill>
          </a:ln>
        </p:spPr>
        <p:style>
          <a:lnRef idx="1">
            <a:schemeClr val="accent1"/>
          </a:lnRef>
          <a:fillRef idx="0">
            <a:schemeClr val="accent1"/>
          </a:fillRef>
          <a:effectRef idx="0">
            <a:schemeClr val="accent1"/>
          </a:effectRef>
          <a:fontRef idx="minor">
            <a:schemeClr val="tx1"/>
          </a:fontRef>
        </p:style>
      </p:cxnSp>
      <p:sp>
        <p:nvSpPr>
          <p:cNvPr id="22570" name="TextBox 93"/>
          <p:cNvSpPr txBox="1">
            <a:spLocks noChangeArrowheads="1"/>
          </p:cNvSpPr>
          <p:nvPr/>
        </p:nvSpPr>
        <p:spPr bwMode="auto">
          <a:xfrm>
            <a:off x="7188200" y="1855788"/>
            <a:ext cx="1085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Black Start </a:t>
            </a:r>
          </a:p>
          <a:p>
            <a:pPr fontAlgn="base">
              <a:spcBef>
                <a:spcPct val="0"/>
              </a:spcBef>
              <a:spcAft>
                <a:spcPct val="0"/>
              </a:spcAft>
              <a:buFontTx/>
              <a:buNone/>
            </a:pPr>
            <a:r>
              <a:rPr lang="en-US" altLang="en-US" sz="1400" smtClean="0">
                <a:solidFill>
                  <a:srgbClr val="000000"/>
                </a:solidFill>
                <a:latin typeface="Times New Roman" panose="02020603050405020304" pitchFamily="18" charset="0"/>
                <a:cs typeface="Times New Roman" panose="02020603050405020304" pitchFamily="18" charset="0"/>
              </a:rPr>
              <a:t>Unit-4</a:t>
            </a:r>
          </a:p>
        </p:txBody>
      </p:sp>
      <p:sp>
        <p:nvSpPr>
          <p:cNvPr id="50" name="Lightning Bolt 49"/>
          <p:cNvSpPr/>
          <p:nvPr/>
        </p:nvSpPr>
        <p:spPr>
          <a:xfrm flipH="1">
            <a:off x="6710363" y="2035175"/>
            <a:ext cx="381000" cy="533400"/>
          </a:xfrm>
          <a:prstGeom prst="lightningBol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644" name="Rectangle 45"/>
          <p:cNvSpPr>
            <a:spLocks noChangeArrowheads="1"/>
          </p:cNvSpPr>
          <p:nvPr/>
        </p:nvSpPr>
        <p:spPr bwMode="auto">
          <a:xfrm>
            <a:off x="2743200" y="304800"/>
            <a:ext cx="368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smtClean="0">
                <a:solidFill>
                  <a:srgbClr val="333399"/>
                </a:solidFill>
              </a:rPr>
              <a:t>Black Start</a:t>
            </a:r>
          </a:p>
        </p:txBody>
      </p:sp>
      <p:sp>
        <p:nvSpPr>
          <p:cNvPr id="25645" name="TextBox 45"/>
          <p:cNvSpPr txBox="1">
            <a:spLocks noChangeArrowheads="1"/>
          </p:cNvSpPr>
          <p:nvPr/>
        </p:nvSpPr>
        <p:spPr bwMode="auto">
          <a:xfrm>
            <a:off x="6764338" y="750888"/>
            <a:ext cx="1693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smtClean="0">
                <a:solidFill>
                  <a:srgbClr val="000000"/>
                </a:solidFill>
                <a:latin typeface="Times New Roman" panose="02020603050405020304" pitchFamily="18" charset="0"/>
                <a:cs typeface="Times New Roman" panose="02020603050405020304" pitchFamily="18" charset="0"/>
              </a:rPr>
              <a:t>Hour 3 and later</a:t>
            </a:r>
          </a:p>
        </p:txBody>
      </p:sp>
      <p:sp>
        <p:nvSpPr>
          <p:cNvPr id="25646"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06B434-0D14-43E3-A63C-D6B45A97975B}" type="slidenum">
              <a:rPr lang="en-US" altLang="en-US" sz="1400">
                <a:solidFill>
                  <a:srgbClr val="000000"/>
                </a:solidFill>
              </a:rPr>
              <a:pPr>
                <a:spcBef>
                  <a:spcPct val="0"/>
                </a:spcBef>
                <a:buFontTx/>
                <a:buNone/>
              </a:pPr>
              <a:t>33</a:t>
            </a:fld>
            <a:endParaRPr lang="en-US" altLang="en-US" sz="1400">
              <a:solidFill>
                <a:srgbClr val="000000"/>
              </a:solidFill>
            </a:endParaRPr>
          </a:p>
        </p:txBody>
      </p:sp>
    </p:spTree>
    <p:extLst>
      <p:ext uri="{BB962C8B-B14F-4D97-AF65-F5344CB8AC3E}">
        <p14:creationId xmlns:p14="http://schemas.microsoft.com/office/powerpoint/2010/main" val="4202272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70"/>
                                        </p:tgtEl>
                                        <p:attrNameLst>
                                          <p:attrName>style.visibility</p:attrName>
                                        </p:attrNameLst>
                                      </p:cBhvr>
                                      <p:to>
                                        <p:strVal val="visible"/>
                                      </p:to>
                                    </p:set>
                                    <p:animEffect transition="in" filter="fade">
                                      <p:cBhvr>
                                        <p:cTn id="7" dur="500"/>
                                        <p:tgtEl>
                                          <p:spTgt spid="225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0" grpId="0"/>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33400" y="136525"/>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dirty="0">
                <a:solidFill>
                  <a:schemeClr val="accent1"/>
                </a:solidFill>
                <a:latin typeface="+mj-lt"/>
                <a:ea typeface="+mj-ea"/>
                <a:cs typeface="+mj-cs"/>
              </a:rPr>
              <a:t>Regulatory Agencies</a:t>
            </a:r>
          </a:p>
        </p:txBody>
      </p:sp>
      <p:sp>
        <p:nvSpPr>
          <p:cNvPr id="26627" name="Rectangle 3"/>
          <p:cNvSpPr>
            <a:spLocks noChangeArrowheads="1"/>
          </p:cNvSpPr>
          <p:nvPr/>
        </p:nvSpPr>
        <p:spPr bwMode="auto">
          <a:xfrm>
            <a:off x="533400" y="1295400"/>
            <a:ext cx="8382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SzPct val="125000"/>
              <a:buFont typeface="Arial" panose="020B0604020202020204" pitchFamily="34" charset="0"/>
              <a:buChar char="•"/>
              <a:defRPr/>
            </a:pPr>
            <a:r>
              <a:rPr lang="en-US" altLang="en-US" sz="2000" dirty="0"/>
              <a:t>Federal Energy Regulatory Commission (FERC)</a:t>
            </a:r>
          </a:p>
          <a:p>
            <a:pPr marL="798513" lvl="1" fontAlgn="base">
              <a:spcBef>
                <a:spcPct val="20000"/>
              </a:spcBef>
              <a:spcAft>
                <a:spcPct val="0"/>
              </a:spcAft>
              <a:buSzPct val="125000"/>
              <a:defRPr/>
            </a:pPr>
            <a:r>
              <a:rPr lang="en-US" altLang="en-US" sz="2000" dirty="0"/>
              <a:t>Natural Gas Section</a:t>
            </a:r>
          </a:p>
          <a:p>
            <a:pPr marL="342900" indent="-342900" fontAlgn="base">
              <a:spcBef>
                <a:spcPct val="20000"/>
              </a:spcBef>
              <a:spcAft>
                <a:spcPct val="0"/>
              </a:spcAft>
              <a:buSzPct val="125000"/>
              <a:buFont typeface="Arial" panose="020B0604020202020204" pitchFamily="34" charset="0"/>
              <a:buChar char="•"/>
              <a:defRPr/>
            </a:pPr>
            <a:r>
              <a:rPr lang="en-US" altLang="en-US" sz="2000" dirty="0"/>
              <a:t>U.S. Department of Transportation</a:t>
            </a:r>
          </a:p>
          <a:p>
            <a:pPr marL="798513" lvl="1" fontAlgn="base">
              <a:spcBef>
                <a:spcPct val="20000"/>
              </a:spcBef>
              <a:spcAft>
                <a:spcPct val="0"/>
              </a:spcAft>
              <a:buSzPct val="125000"/>
              <a:defRPr/>
            </a:pPr>
            <a:r>
              <a:rPr lang="en-US" altLang="en-US" sz="2000" dirty="0"/>
              <a:t>Pipeline and Hazardous Materials Safety Administration (PHMSA)</a:t>
            </a:r>
          </a:p>
          <a:p>
            <a:pPr lvl="1" fontAlgn="base">
              <a:spcBef>
                <a:spcPct val="20000"/>
              </a:spcBef>
              <a:spcAft>
                <a:spcPct val="0"/>
              </a:spcAft>
              <a:buSzPct val="125000"/>
              <a:defRPr/>
            </a:pPr>
            <a:r>
              <a:rPr lang="en-US" altLang="en-US" sz="2000" dirty="0"/>
              <a:t> </a:t>
            </a:r>
            <a:r>
              <a:rPr lang="en-US" altLang="en-US" sz="2000" dirty="0" smtClean="0"/>
              <a:t>    Office </a:t>
            </a:r>
            <a:r>
              <a:rPr lang="en-US" altLang="en-US" sz="2000" dirty="0"/>
              <a:t>of Pipeline Safety (OPS)</a:t>
            </a:r>
          </a:p>
          <a:p>
            <a:pPr marL="342900" indent="-342900" fontAlgn="base">
              <a:spcBef>
                <a:spcPct val="20000"/>
              </a:spcBef>
              <a:spcAft>
                <a:spcPct val="0"/>
              </a:spcAft>
              <a:buSzPct val="125000"/>
              <a:buFont typeface="Arial" panose="020B0604020202020204" pitchFamily="34" charset="0"/>
              <a:buChar char="•"/>
              <a:defRPr/>
            </a:pPr>
            <a:r>
              <a:rPr lang="en-US" altLang="en-US" sz="2000" dirty="0"/>
              <a:t>Texas Railroad Commission (RRC)</a:t>
            </a:r>
          </a:p>
          <a:p>
            <a:pPr marL="342900" indent="-342900" fontAlgn="base">
              <a:spcBef>
                <a:spcPct val="20000"/>
              </a:spcBef>
              <a:spcAft>
                <a:spcPct val="0"/>
              </a:spcAft>
              <a:buSzPct val="125000"/>
              <a:buFont typeface="Arial" panose="020B0604020202020204" pitchFamily="34" charset="0"/>
              <a:buChar char="•"/>
              <a:defRPr/>
            </a:pPr>
            <a:r>
              <a:rPr lang="en-US" altLang="en-US" sz="2000" dirty="0"/>
              <a:t>Texas Attorney General</a:t>
            </a:r>
          </a:p>
          <a:p>
            <a:pPr marL="342900" indent="-342900" fontAlgn="base">
              <a:spcBef>
                <a:spcPct val="20000"/>
              </a:spcBef>
              <a:spcAft>
                <a:spcPct val="0"/>
              </a:spcAft>
              <a:buSzPct val="125000"/>
              <a:buFont typeface="Arial" panose="020B0604020202020204" pitchFamily="34" charset="0"/>
              <a:buChar char="•"/>
              <a:defRPr/>
            </a:pPr>
            <a:r>
              <a:rPr lang="en-US" altLang="en-US" sz="2000" dirty="0"/>
              <a:t>Texas General Land Office</a:t>
            </a:r>
          </a:p>
          <a:p>
            <a:pPr marL="342900" indent="-342900" fontAlgn="base">
              <a:spcBef>
                <a:spcPct val="20000"/>
              </a:spcBef>
              <a:spcAft>
                <a:spcPct val="0"/>
              </a:spcAft>
              <a:buSzPct val="125000"/>
              <a:buFont typeface="Arial" panose="020B0604020202020204" pitchFamily="34" charset="0"/>
              <a:buChar char="•"/>
              <a:defRPr/>
            </a:pPr>
            <a:r>
              <a:rPr lang="en-US" altLang="en-US" sz="2000" dirty="0"/>
              <a:t>Texas Comptroller’s Office</a:t>
            </a:r>
          </a:p>
          <a:p>
            <a:pPr marL="342900" indent="-342900" fontAlgn="base">
              <a:spcBef>
                <a:spcPct val="20000"/>
              </a:spcBef>
              <a:spcAft>
                <a:spcPct val="0"/>
              </a:spcAft>
              <a:buSzPct val="125000"/>
              <a:buFont typeface="Arial" panose="020B0604020202020204" pitchFamily="34" charset="0"/>
              <a:buChar char="•"/>
              <a:defRPr/>
            </a:pPr>
            <a:r>
              <a:rPr lang="en-US" altLang="en-US" sz="2000" dirty="0"/>
              <a:t>Texas Commission on Environmental Quality (TCEQ)</a:t>
            </a:r>
          </a:p>
          <a:p>
            <a:pPr marL="342900" indent="-342900" fontAlgn="base">
              <a:spcBef>
                <a:spcPct val="20000"/>
              </a:spcBef>
              <a:spcAft>
                <a:spcPct val="0"/>
              </a:spcAft>
              <a:buSzPct val="125000"/>
              <a:buFont typeface="Arial" panose="020B0604020202020204" pitchFamily="34" charset="0"/>
              <a:buChar char="•"/>
              <a:defRPr/>
            </a:pPr>
            <a:r>
              <a:rPr lang="en-US" altLang="en-US" sz="2000" dirty="0"/>
              <a:t>Texas Pubic Utility Commission (TxPUC)</a:t>
            </a:r>
          </a:p>
          <a:p>
            <a:pPr marL="457200" indent="-457200" fontAlgn="base">
              <a:spcBef>
                <a:spcPct val="20000"/>
              </a:spcBef>
              <a:spcAft>
                <a:spcPct val="0"/>
              </a:spcAft>
              <a:buSzPct val="125000"/>
              <a:buFont typeface="Arial" panose="020B0604020202020204" pitchFamily="34" charset="0"/>
              <a:buChar char="•"/>
              <a:defRPr/>
            </a:pPr>
            <a:endParaRPr lang="en-US" altLang="en-US" sz="3200" dirty="0"/>
          </a:p>
          <a:p>
            <a:pPr marL="457200" indent="-457200" fontAlgn="base">
              <a:spcBef>
                <a:spcPct val="20000"/>
              </a:spcBef>
              <a:spcAft>
                <a:spcPct val="0"/>
              </a:spcAft>
              <a:buSzPct val="125000"/>
              <a:buFont typeface="Arial" panose="020B0604020202020204" pitchFamily="34" charset="0"/>
              <a:buChar char="•"/>
              <a:defRPr/>
            </a:pPr>
            <a:endParaRPr lang="en-US" altLang="en-US" sz="3200" dirty="0"/>
          </a:p>
        </p:txBody>
      </p:sp>
      <p:sp>
        <p:nvSpPr>
          <p:cNvPr id="30724" name="Slide Number Placeholder 1"/>
          <p:cNvSpPr>
            <a:spLocks noGrp="1"/>
          </p:cNvSpPr>
          <p:nvPr>
            <p:ph type="sldNum" sz="quarter" idx="4"/>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6DF4B3-601B-4768-BF2E-7DFF29537A7F}" type="slidenum">
              <a:rPr lang="en-US" altLang="en-US" sz="1400">
                <a:solidFill>
                  <a:srgbClr val="000000"/>
                </a:solidFill>
              </a:rPr>
              <a:pPr>
                <a:spcBef>
                  <a:spcPct val="0"/>
                </a:spcBef>
                <a:buFontTx/>
                <a:buNone/>
              </a:pPr>
              <a:t>34</a:t>
            </a:fld>
            <a:endParaRPr lang="en-US" altLang="en-US" sz="1400">
              <a:solidFill>
                <a:srgbClr val="000000"/>
              </a:solidFill>
            </a:endParaRPr>
          </a:p>
        </p:txBody>
      </p:sp>
    </p:spTree>
    <p:extLst>
      <p:ext uri="{BB962C8B-B14F-4D97-AF65-F5344CB8AC3E}">
        <p14:creationId xmlns:p14="http://schemas.microsoft.com/office/powerpoint/2010/main" val="17123494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fade">
                                      <p:cBhvr>
                                        <p:cTn id="10" dur="500"/>
                                        <p:tgtEl>
                                          <p:spTgt spid="2662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fade">
                                      <p:cBhvr>
                                        <p:cTn id="15" dur="500"/>
                                        <p:tgtEl>
                                          <p:spTgt spid="2662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6627">
                                            <p:txEl>
                                              <p:pRg st="3" end="3"/>
                                            </p:txEl>
                                          </p:spTgt>
                                        </p:tgtEl>
                                        <p:attrNameLst>
                                          <p:attrName>style.visibility</p:attrName>
                                        </p:attrNameLst>
                                      </p:cBhvr>
                                      <p:to>
                                        <p:strVal val="visible"/>
                                      </p:to>
                                    </p:set>
                                    <p:animEffect transition="in" filter="fade">
                                      <p:cBhvr>
                                        <p:cTn id="18" dur="500"/>
                                        <p:tgtEl>
                                          <p:spTgt spid="2662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Effect transition="in" filter="fade">
                                      <p:cBhvr>
                                        <p:cTn id="21" dur="500"/>
                                        <p:tgtEl>
                                          <p:spTgt spid="2662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6627">
                                            <p:txEl>
                                              <p:pRg st="5" end="5"/>
                                            </p:txEl>
                                          </p:spTgt>
                                        </p:tgtEl>
                                        <p:attrNameLst>
                                          <p:attrName>style.visibility</p:attrName>
                                        </p:attrNameLst>
                                      </p:cBhvr>
                                      <p:to>
                                        <p:strVal val="visible"/>
                                      </p:to>
                                    </p:set>
                                    <p:animEffect transition="in" filter="fade">
                                      <p:cBhvr>
                                        <p:cTn id="26" dur="500"/>
                                        <p:tgtEl>
                                          <p:spTgt spid="2662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animEffect transition="in" filter="fade">
                                      <p:cBhvr>
                                        <p:cTn id="31" dur="500"/>
                                        <p:tgtEl>
                                          <p:spTgt spid="26627">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6627">
                                            <p:txEl>
                                              <p:pRg st="7" end="7"/>
                                            </p:txEl>
                                          </p:spTgt>
                                        </p:tgtEl>
                                        <p:attrNameLst>
                                          <p:attrName>style.visibility</p:attrName>
                                        </p:attrNameLst>
                                      </p:cBhvr>
                                      <p:to>
                                        <p:strVal val="visible"/>
                                      </p:to>
                                    </p:set>
                                    <p:animEffect transition="in" filter="fade">
                                      <p:cBhvr>
                                        <p:cTn id="36" dur="500"/>
                                        <p:tgtEl>
                                          <p:spTgt spid="26627">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6627">
                                            <p:txEl>
                                              <p:pRg st="8" end="8"/>
                                            </p:txEl>
                                          </p:spTgt>
                                        </p:tgtEl>
                                        <p:attrNameLst>
                                          <p:attrName>style.visibility</p:attrName>
                                        </p:attrNameLst>
                                      </p:cBhvr>
                                      <p:to>
                                        <p:strVal val="visible"/>
                                      </p:to>
                                    </p:set>
                                    <p:animEffect transition="in" filter="fade">
                                      <p:cBhvr>
                                        <p:cTn id="41" dur="500"/>
                                        <p:tgtEl>
                                          <p:spTgt spid="26627">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26627">
                                            <p:txEl>
                                              <p:pRg st="9" end="9"/>
                                            </p:txEl>
                                          </p:spTgt>
                                        </p:tgtEl>
                                        <p:attrNameLst>
                                          <p:attrName>style.visibility</p:attrName>
                                        </p:attrNameLst>
                                      </p:cBhvr>
                                      <p:to>
                                        <p:strVal val="visible"/>
                                      </p:to>
                                    </p:set>
                                    <p:animEffect transition="in" filter="fade">
                                      <p:cBhvr>
                                        <p:cTn id="46" dur="500"/>
                                        <p:tgtEl>
                                          <p:spTgt spid="26627">
                                            <p:txEl>
                                              <p:pRg st="9" end="9"/>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6627">
                                            <p:txEl>
                                              <p:pRg st="10" end="10"/>
                                            </p:txEl>
                                          </p:spTgt>
                                        </p:tgtEl>
                                        <p:attrNameLst>
                                          <p:attrName>style.visibility</p:attrName>
                                        </p:attrNameLst>
                                      </p:cBhvr>
                                      <p:to>
                                        <p:strVal val="visible"/>
                                      </p:to>
                                    </p:set>
                                    <p:animEffect transition="in" filter="fade">
                                      <p:cBhvr>
                                        <p:cTn id="51" dur="500"/>
                                        <p:tgtEl>
                                          <p:spTgt spid="266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Objectives</a:t>
            </a:r>
            <a:endParaRPr lang="en-US" sz="3200" dirty="0"/>
          </a:p>
        </p:txBody>
      </p:sp>
      <p:sp>
        <p:nvSpPr>
          <p:cNvPr id="3" name="Content Placeholder 2"/>
          <p:cNvSpPr>
            <a:spLocks noGrp="1"/>
          </p:cNvSpPr>
          <p:nvPr>
            <p:ph idx="1"/>
          </p:nvPr>
        </p:nvSpPr>
        <p:spPr/>
        <p:txBody>
          <a:bodyPr/>
          <a:lstStyle/>
          <a:p>
            <a:pPr lvl="0"/>
            <a:r>
              <a:rPr lang="en-US" sz="2000" dirty="0"/>
              <a:t>Identify the Changing Resource Capacity Mix in </a:t>
            </a:r>
            <a:r>
              <a:rPr lang="en-US" sz="2000" dirty="0" smtClean="0"/>
              <a:t>ERCOT</a:t>
            </a:r>
          </a:p>
          <a:p>
            <a:pPr marL="0" lvl="0" indent="0">
              <a:buNone/>
            </a:pPr>
            <a:endParaRPr lang="en-US" sz="2000" dirty="0"/>
          </a:p>
          <a:p>
            <a:pPr lvl="0"/>
            <a:r>
              <a:rPr lang="en-US" sz="2000" dirty="0" smtClean="0"/>
              <a:t>Recognize the </a:t>
            </a:r>
            <a:r>
              <a:rPr lang="en-US" sz="2000" dirty="0" smtClean="0"/>
              <a:t>Changing Role </a:t>
            </a:r>
            <a:r>
              <a:rPr lang="en-US" sz="2000" dirty="0"/>
              <a:t>of Natural Gas in the Future Capacity </a:t>
            </a:r>
            <a:r>
              <a:rPr lang="en-US" sz="2000" dirty="0" smtClean="0"/>
              <a:t>Mix</a:t>
            </a:r>
          </a:p>
          <a:p>
            <a:pPr marL="0" lvl="0" indent="0">
              <a:buNone/>
            </a:pPr>
            <a:endParaRPr lang="en-US" sz="2000" dirty="0"/>
          </a:p>
          <a:p>
            <a:pPr lvl="0"/>
            <a:r>
              <a:rPr lang="en-US" sz="2000" dirty="0" smtClean="0"/>
              <a:t>Identify </a:t>
            </a:r>
            <a:r>
              <a:rPr lang="en-US" sz="2000" dirty="0"/>
              <a:t>Infrastructure Required to Support Natural Gas Generation </a:t>
            </a:r>
            <a:endParaRPr lang="en-US" sz="2000" dirty="0" smtClean="0"/>
          </a:p>
          <a:p>
            <a:pPr marL="0" lvl="0" indent="0">
              <a:buNone/>
            </a:pPr>
            <a:endParaRPr lang="en-US" sz="2000" dirty="0"/>
          </a:p>
          <a:p>
            <a:pPr lvl="0"/>
            <a:r>
              <a:rPr lang="en-US" sz="2000" dirty="0"/>
              <a:t>Identify </a:t>
            </a:r>
            <a:r>
              <a:rPr lang="en-US" sz="2000" dirty="0" smtClean="0"/>
              <a:t>Challenges </a:t>
            </a:r>
            <a:r>
              <a:rPr lang="en-US" sz="2000" dirty="0"/>
              <a:t>for the Natural Gas Industry as it </a:t>
            </a:r>
            <a:r>
              <a:rPr lang="en-US" sz="2000" dirty="0" smtClean="0"/>
              <a:t>Relates </a:t>
            </a:r>
            <a:r>
              <a:rPr lang="en-US" sz="2000" dirty="0"/>
              <a:t>to </a:t>
            </a:r>
            <a:r>
              <a:rPr lang="en-US" sz="2000" dirty="0" smtClean="0"/>
              <a:t>System Restoration </a:t>
            </a:r>
            <a:r>
              <a:rPr lang="en-US" sz="2000" dirty="0"/>
              <a:t>from a </a:t>
            </a:r>
            <a:r>
              <a:rPr lang="en-US" sz="2000" dirty="0" smtClean="0"/>
              <a:t>Black Start Event</a:t>
            </a:r>
            <a:endParaRPr lang="en-US" sz="2000" dirty="0"/>
          </a:p>
          <a:p>
            <a:pPr marL="0" indent="0" algn="l">
              <a:buNone/>
            </a:pPr>
            <a:endParaRPr lang="en-US" dirty="0" smtClean="0"/>
          </a:p>
        </p:txBody>
      </p:sp>
      <p:sp>
        <p:nvSpPr>
          <p:cNvPr id="4" name="Slide Number Placeholder 3"/>
          <p:cNvSpPr>
            <a:spLocks noGrp="1"/>
          </p:cNvSpPr>
          <p:nvPr>
            <p:ph type="sldNum" sz="quarter" idx="4"/>
          </p:nvPr>
        </p:nvSpPr>
        <p:spPr/>
        <p:txBody>
          <a:bodyPr/>
          <a:lstStyle/>
          <a:p>
            <a:fld id="{9F9C17DE-75A7-4FAC-8C89-D0F62F3DE38E}" type="slidenum">
              <a:rPr lang="en-US" altLang="en-US" smtClean="0">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val="401083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accent1"/>
                </a:solidFill>
              </a:rPr>
              <a:t>Questions?</a:t>
            </a:r>
          </a:p>
        </p:txBody>
      </p:sp>
      <p:sp>
        <p:nvSpPr>
          <p:cNvPr id="3" name="Slide Number Placeholder 2"/>
          <p:cNvSpPr>
            <a:spLocks noGrp="1"/>
          </p:cNvSpPr>
          <p:nvPr>
            <p:ph type="sldNum" sz="quarter" idx="12"/>
          </p:nvPr>
        </p:nvSpPr>
        <p:spPr/>
        <p:txBody>
          <a:bodyPr/>
          <a:lstStyle/>
          <a:p>
            <a:fld id="{6CE27E9C-B9AB-4550-8355-63C96979F2CA}" type="slidenum">
              <a:rPr lang="en-US" altLang="en-US" smtClean="0">
                <a:solidFill>
                  <a:srgbClr val="000000"/>
                </a:solidFill>
              </a:rPr>
              <a:pPr/>
              <a:t>36</a:t>
            </a:fld>
            <a:endParaRPr lang="en-US" altLang="en-US">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522" y="1713658"/>
            <a:ext cx="4531567" cy="4531567"/>
          </a:xfrm>
          <a:prstGeom prst="rect">
            <a:avLst/>
          </a:prstGeom>
        </p:spPr>
      </p:pic>
    </p:spTree>
    <p:extLst>
      <p:ext uri="{BB962C8B-B14F-4D97-AF65-F5344CB8AC3E}">
        <p14:creationId xmlns:p14="http://schemas.microsoft.com/office/powerpoint/2010/main" val="251448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245225"/>
            <a:ext cx="2133600" cy="476250"/>
          </a:xfrm>
          <a:prstGeom prst="rect">
            <a:avLst/>
          </a:prstGeom>
        </p:spPr>
        <p:txBody>
          <a:bodyPr/>
          <a:lstStyle/>
          <a:p>
            <a:fld id="{C63AA30A-6663-469F-B868-19A0A456E99D}" type="slidenum">
              <a:rPr lang="en-US" altLang="en-US" smtClean="0">
                <a:solidFill>
                  <a:srgbClr val="000000"/>
                </a:solidFill>
              </a:rPr>
              <a:pPr/>
              <a:t>4</a:t>
            </a:fld>
            <a:endParaRPr lang="en-US" altLang="en-US">
              <a:solidFill>
                <a:srgbClr val="000000"/>
              </a:solidFill>
            </a:endParaRPr>
          </a:p>
        </p:txBody>
      </p:sp>
      <p:pic>
        <p:nvPicPr>
          <p:cNvPr id="3" name="Picture 2"/>
          <p:cNvPicPr>
            <a:picLocks noChangeAspect="1"/>
          </p:cNvPicPr>
          <p:nvPr/>
        </p:nvPicPr>
        <p:blipFill>
          <a:blip r:embed="rId4"/>
          <a:stretch>
            <a:fillRect/>
          </a:stretch>
        </p:blipFill>
        <p:spPr>
          <a:xfrm>
            <a:off x="613662" y="693003"/>
            <a:ext cx="8073138" cy="5015818"/>
          </a:xfrm>
          <a:prstGeom prst="rect">
            <a:avLst/>
          </a:prstGeom>
        </p:spPr>
      </p:pic>
    </p:spTree>
    <p:extLst>
      <p:ext uri="{BB962C8B-B14F-4D97-AF65-F5344CB8AC3E}">
        <p14:creationId xmlns:p14="http://schemas.microsoft.com/office/powerpoint/2010/main" val="26179670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fld id="{9F9C17DE-75A7-4FAC-8C89-D0F62F3DE38E}" type="slidenum">
              <a:rPr lang="en-US" altLang="en-US" smtClean="0">
                <a:solidFill>
                  <a:srgbClr val="000000"/>
                </a:solidFill>
              </a:rPr>
              <a:pPr/>
              <a:t>5</a:t>
            </a:fld>
            <a:endParaRPr lang="en-US" altLang="en-US">
              <a:solidFill>
                <a:srgbClr val="000000"/>
              </a:solidFill>
            </a:endParaRPr>
          </a:p>
        </p:txBody>
      </p:sp>
      <p:pic>
        <p:nvPicPr>
          <p:cNvPr id="2" name="Picture 1"/>
          <p:cNvPicPr>
            <a:picLocks noChangeAspect="1"/>
          </p:cNvPicPr>
          <p:nvPr/>
        </p:nvPicPr>
        <p:blipFill>
          <a:blip r:embed="rId4"/>
          <a:stretch>
            <a:fillRect/>
          </a:stretch>
        </p:blipFill>
        <p:spPr>
          <a:xfrm>
            <a:off x="592830" y="300902"/>
            <a:ext cx="7999235" cy="5813039"/>
          </a:xfrm>
          <a:prstGeom prst="rect">
            <a:avLst/>
          </a:prstGeom>
        </p:spPr>
      </p:pic>
    </p:spTree>
    <p:extLst>
      <p:ext uri="{BB962C8B-B14F-4D97-AF65-F5344CB8AC3E}">
        <p14:creationId xmlns:p14="http://schemas.microsoft.com/office/powerpoint/2010/main" val="3671333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fld id="{9F9C17DE-75A7-4FAC-8C89-D0F62F3DE38E}" type="slidenum">
              <a:rPr lang="en-US" altLang="en-US" smtClean="0">
                <a:solidFill>
                  <a:srgbClr val="000000"/>
                </a:solidFill>
              </a:rPr>
              <a:pPr/>
              <a:t>6</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472191" y="532799"/>
            <a:ext cx="7946639" cy="5235645"/>
          </a:xfrm>
          <a:prstGeom prst="rect">
            <a:avLst/>
          </a:prstGeom>
        </p:spPr>
      </p:pic>
    </p:spTree>
    <p:extLst>
      <p:ext uri="{BB962C8B-B14F-4D97-AF65-F5344CB8AC3E}">
        <p14:creationId xmlns:p14="http://schemas.microsoft.com/office/powerpoint/2010/main" val="153654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245225"/>
            <a:ext cx="2133600" cy="476250"/>
          </a:xfrm>
          <a:prstGeom prst="rect">
            <a:avLst/>
          </a:prstGeom>
        </p:spPr>
        <p:txBody>
          <a:bodyPr/>
          <a:lstStyle/>
          <a:p>
            <a:fld id="{C63AA30A-6663-469F-B868-19A0A456E99D}" type="slidenum">
              <a:rPr lang="en-US" altLang="en-US" smtClean="0">
                <a:solidFill>
                  <a:srgbClr val="000000"/>
                </a:solidFill>
              </a:rPr>
              <a:pPr/>
              <a:t>7</a:t>
            </a:fld>
            <a:endParaRPr lang="en-US" altLang="en-US">
              <a:solidFill>
                <a:srgbClr val="000000"/>
              </a:solidFill>
            </a:endParaRPr>
          </a:p>
        </p:txBody>
      </p:sp>
      <p:pic>
        <p:nvPicPr>
          <p:cNvPr id="3" name="Picture 2"/>
          <p:cNvPicPr>
            <a:picLocks noChangeAspect="1"/>
          </p:cNvPicPr>
          <p:nvPr/>
        </p:nvPicPr>
        <p:blipFill>
          <a:blip r:embed="rId3"/>
          <a:stretch>
            <a:fillRect/>
          </a:stretch>
        </p:blipFill>
        <p:spPr>
          <a:xfrm>
            <a:off x="284818" y="289867"/>
            <a:ext cx="8539927" cy="5773182"/>
          </a:xfrm>
          <a:prstGeom prst="rect">
            <a:avLst/>
          </a:prstGeom>
        </p:spPr>
      </p:pic>
    </p:spTree>
    <p:extLst>
      <p:ext uri="{BB962C8B-B14F-4D97-AF65-F5344CB8AC3E}">
        <p14:creationId xmlns:p14="http://schemas.microsoft.com/office/powerpoint/2010/main" val="22475251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3454"/>
          </a:xfrm>
        </p:spPr>
        <p:txBody>
          <a:bodyPr/>
          <a:lstStyle/>
          <a:p>
            <a:r>
              <a:rPr lang="en-US" sz="2400" dirty="0" smtClean="0"/>
              <a:t>October 2016 Generation Interconnect Status Report</a:t>
            </a:r>
            <a:endParaRPr lang="en-US" sz="2400" dirty="0"/>
          </a:p>
        </p:txBody>
      </p:sp>
      <p:sp>
        <p:nvSpPr>
          <p:cNvPr id="5" name="Content Placeholder 4"/>
          <p:cNvSpPr>
            <a:spLocks noGrp="1"/>
          </p:cNvSpPr>
          <p:nvPr>
            <p:ph idx="1"/>
          </p:nvPr>
        </p:nvSpPr>
        <p:spPr>
          <a:xfrm>
            <a:off x="562131" y="758093"/>
            <a:ext cx="7749915" cy="1825087"/>
          </a:xfrm>
        </p:spPr>
        <p:txBody>
          <a:bodyPr/>
          <a:lstStyle/>
          <a:p>
            <a:pPr marL="0" indent="0" algn="ctr">
              <a:buNone/>
            </a:pPr>
            <a:r>
              <a:rPr lang="en-US" b="1" dirty="0" smtClean="0"/>
              <a:t>New Resources Approved for Synchronization/Commercial Operations</a:t>
            </a:r>
          </a:p>
          <a:p>
            <a:pPr marL="0" indent="0">
              <a:buNone/>
            </a:pPr>
            <a:r>
              <a:rPr lang="en-US" dirty="0" smtClean="0"/>
              <a:t>	</a:t>
            </a:r>
            <a:r>
              <a:rPr lang="en-US" sz="1400" b="1" u="sng" dirty="0" smtClean="0"/>
              <a:t>No. of Projects</a:t>
            </a:r>
            <a:r>
              <a:rPr lang="en-US" sz="1400" dirty="0" smtClean="0"/>
              <a:t>	</a:t>
            </a:r>
            <a:r>
              <a:rPr lang="en-US" sz="1400" b="1" u="sng" dirty="0" smtClean="0"/>
              <a:t>Fuel</a:t>
            </a:r>
            <a:r>
              <a:rPr lang="en-US" sz="1400" dirty="0" smtClean="0"/>
              <a:t>	</a:t>
            </a:r>
            <a:r>
              <a:rPr lang="en-US" sz="1400" b="1" u="sng" dirty="0" smtClean="0"/>
              <a:t>MW for Grid</a:t>
            </a:r>
            <a:r>
              <a:rPr lang="en-US" sz="1400" dirty="0" smtClean="0"/>
              <a:t>	</a:t>
            </a:r>
            <a:r>
              <a:rPr lang="en-US" sz="1400" b="1" u="sng" dirty="0" smtClean="0"/>
              <a:t>Earliest COD</a:t>
            </a:r>
            <a:endParaRPr lang="en-US" sz="1400" dirty="0" smtClean="0"/>
          </a:p>
          <a:p>
            <a:pPr marL="0" indent="0">
              <a:buNone/>
            </a:pPr>
            <a:r>
              <a:rPr lang="en-US" sz="1400" dirty="0"/>
              <a:t>	</a:t>
            </a:r>
            <a:r>
              <a:rPr lang="en-US" sz="1400" dirty="0" smtClean="0"/>
              <a:t>          6		Wind	      1,293		   10/13/2016	</a:t>
            </a:r>
            <a:endParaRPr lang="en-US" dirty="0"/>
          </a:p>
          <a:p>
            <a:pPr marL="514350" lvl="2" indent="0">
              <a:buNone/>
            </a:pPr>
            <a:endParaRPr lang="en-US" dirty="0" smtClean="0"/>
          </a:p>
          <a:p>
            <a:pPr marL="0" indent="0" algn="ctr">
              <a:buNone/>
            </a:pPr>
            <a:r>
              <a:rPr lang="en-US" b="1" dirty="0" smtClean="0"/>
              <a:t>Generation Interconnect Agreements as of October 2016</a:t>
            </a:r>
          </a:p>
          <a:p>
            <a:pPr marL="964407" lvl="4" indent="0">
              <a:buNone/>
            </a:pPr>
            <a:r>
              <a:rPr lang="en-US" sz="1400" b="1" u="sng" dirty="0" smtClean="0"/>
              <a:t>No</a:t>
            </a:r>
            <a:r>
              <a:rPr lang="en-US" sz="1400" b="1" u="sng" dirty="0"/>
              <a:t>. of Projects</a:t>
            </a:r>
            <a:r>
              <a:rPr lang="en-US" sz="1400" dirty="0"/>
              <a:t>	</a:t>
            </a:r>
            <a:r>
              <a:rPr lang="en-US" sz="1400" b="1" u="sng" dirty="0"/>
              <a:t>Fuel</a:t>
            </a:r>
            <a:r>
              <a:rPr lang="en-US" sz="1400" dirty="0"/>
              <a:t>	</a:t>
            </a:r>
            <a:r>
              <a:rPr lang="en-US" sz="1400" b="1" u="sng" dirty="0"/>
              <a:t>MW for Grid</a:t>
            </a:r>
            <a:r>
              <a:rPr lang="en-US" sz="1400" dirty="0"/>
              <a:t>	</a:t>
            </a:r>
            <a:r>
              <a:rPr lang="en-US" sz="1400" b="1" u="sng" dirty="0" smtClean="0"/>
              <a:t>Projected </a:t>
            </a:r>
            <a:r>
              <a:rPr lang="en-US" sz="1400" b="1" u="sng" dirty="0"/>
              <a:t>COD</a:t>
            </a:r>
            <a:endParaRPr lang="en-US" sz="1400" dirty="0"/>
          </a:p>
          <a:p>
            <a:pPr marL="0" indent="0">
              <a:buNone/>
            </a:pPr>
            <a:r>
              <a:rPr lang="en-US" dirty="0"/>
              <a:t>	</a:t>
            </a:r>
            <a:r>
              <a:rPr lang="en-US" sz="1400" dirty="0"/>
              <a:t>          </a:t>
            </a:r>
            <a:r>
              <a:rPr lang="en-US" sz="1400" dirty="0" smtClean="0"/>
              <a:t>1</a:t>
            </a:r>
            <a:r>
              <a:rPr lang="en-US" sz="1400" dirty="0"/>
              <a:t>		</a:t>
            </a:r>
            <a:r>
              <a:rPr lang="en-US" sz="1400" dirty="0" smtClean="0"/>
              <a:t>Coal</a:t>
            </a:r>
            <a:r>
              <a:rPr lang="en-US" sz="1400" dirty="0"/>
              <a:t>	      </a:t>
            </a:r>
            <a:r>
              <a:rPr lang="en-US" sz="1400" dirty="0" smtClean="0"/>
              <a:t>    240</a:t>
            </a:r>
            <a:r>
              <a:rPr lang="en-US" sz="1400" dirty="0"/>
              <a:t>		  </a:t>
            </a:r>
            <a:r>
              <a:rPr lang="en-US" sz="1400" dirty="0" smtClean="0"/>
              <a:t>    12/2019</a:t>
            </a:r>
          </a:p>
          <a:p>
            <a:pPr marL="1028700" lvl="4" indent="0">
              <a:buNone/>
            </a:pPr>
            <a:r>
              <a:rPr lang="en-US" sz="1175" dirty="0" smtClean="0"/>
              <a:t>       </a:t>
            </a:r>
            <a:r>
              <a:rPr lang="en-US" sz="1400" dirty="0" smtClean="0"/>
              <a:t>24		Gas	      19,431*		12/2016 – 09/2019</a:t>
            </a:r>
          </a:p>
          <a:p>
            <a:pPr marL="1028700" lvl="4" indent="0">
              <a:buNone/>
            </a:pPr>
            <a:r>
              <a:rPr lang="en-US" sz="1400" dirty="0"/>
              <a:t> </a:t>
            </a:r>
            <a:r>
              <a:rPr lang="en-US" sz="1400" dirty="0" smtClean="0"/>
              <a:t>     21		Solar	        2,179		 07/2016 - 07/2020</a:t>
            </a:r>
          </a:p>
          <a:p>
            <a:pPr marL="1028700" lvl="4" indent="0">
              <a:buNone/>
            </a:pPr>
            <a:r>
              <a:rPr lang="en-US" sz="1400" dirty="0"/>
              <a:t> </a:t>
            </a:r>
            <a:r>
              <a:rPr lang="en-US" sz="1400" dirty="0" smtClean="0"/>
              <a:t>       1		Storage	           324 		       12/2018</a:t>
            </a:r>
          </a:p>
          <a:p>
            <a:pPr marL="1028700" lvl="4" indent="0">
              <a:buNone/>
            </a:pPr>
            <a:r>
              <a:rPr lang="en-US" sz="1400" dirty="0"/>
              <a:t> </a:t>
            </a:r>
            <a:r>
              <a:rPr lang="en-US" sz="1400" dirty="0" smtClean="0"/>
              <a:t>     50		Wind	      11,273		10/2016 – 12/2019</a:t>
            </a:r>
          </a:p>
          <a:p>
            <a:pPr marL="1028700" lvl="4" indent="0">
              <a:buNone/>
            </a:pPr>
            <a:endParaRPr lang="en-US" sz="1400" dirty="0"/>
          </a:p>
          <a:p>
            <a:pPr marL="1028700" lvl="4" indent="0">
              <a:buNone/>
            </a:pPr>
            <a:endParaRPr lang="en-US" sz="1400" dirty="0" smtClean="0"/>
          </a:p>
          <a:p>
            <a:pPr marL="1028700" lvl="4" indent="0">
              <a:buNone/>
            </a:pPr>
            <a:r>
              <a:rPr lang="en-US" sz="1400" dirty="0"/>
              <a:t>	</a:t>
            </a:r>
            <a:r>
              <a:rPr lang="en-US" sz="1400" dirty="0" smtClean="0"/>
              <a:t>*     8,231 MW Simple Cycle such as Combustion Turbines</a:t>
            </a:r>
          </a:p>
          <a:p>
            <a:pPr marL="1028700" lvl="4" indent="0">
              <a:buNone/>
            </a:pPr>
            <a:r>
              <a:rPr lang="en-US" sz="1400" dirty="0" smtClean="0"/>
              <a:t>	    11,200 MW Combined Cycle</a:t>
            </a:r>
            <a:endParaRPr lang="en-US" sz="1400" dirty="0"/>
          </a:p>
        </p:txBody>
      </p:sp>
      <p:sp>
        <p:nvSpPr>
          <p:cNvPr id="2" name="Slide Number Placeholder 1"/>
          <p:cNvSpPr>
            <a:spLocks noGrp="1"/>
          </p:cNvSpPr>
          <p:nvPr>
            <p:ph type="sldNum" sz="quarter" idx="4"/>
          </p:nvPr>
        </p:nvSpPr>
        <p:spPr/>
        <p:txBody>
          <a:bodyPr/>
          <a:lstStyle/>
          <a:p>
            <a:fld id="{C63AA30A-6663-469F-B868-19A0A456E99D}"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291496515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154"/>
            <a:ext cx="7772400" cy="1008188"/>
          </a:xfrm>
        </p:spPr>
        <p:txBody>
          <a:bodyPr/>
          <a:lstStyle/>
          <a:p>
            <a:pPr algn="l"/>
            <a:r>
              <a:rPr lang="en-US" sz="2400" b="1" dirty="0">
                <a:solidFill>
                  <a:schemeClr val="accent1"/>
                </a:solidFill>
              </a:rPr>
              <a:t>Summary of Trends in Generation Mix</a:t>
            </a:r>
          </a:p>
        </p:txBody>
      </p:sp>
      <p:sp>
        <p:nvSpPr>
          <p:cNvPr id="3" name="Content Placeholder 2"/>
          <p:cNvSpPr>
            <a:spLocks noGrp="1"/>
          </p:cNvSpPr>
          <p:nvPr>
            <p:ph type="subTitle" idx="1"/>
          </p:nvPr>
        </p:nvSpPr>
        <p:spPr>
          <a:xfrm>
            <a:off x="350521" y="922020"/>
            <a:ext cx="8717279" cy="4955677"/>
          </a:xfrm>
        </p:spPr>
        <p:txBody>
          <a:bodyPr/>
          <a:lstStyle/>
          <a:p>
            <a:pPr marL="542925" lvl="1" indent="-285750" algn="l">
              <a:buFont typeface="Arial" panose="020B0604020202020204" pitchFamily="34" charset="0"/>
              <a:buChar char="•"/>
            </a:pPr>
            <a:r>
              <a:rPr lang="en-US" sz="2400" dirty="0" smtClean="0">
                <a:solidFill>
                  <a:schemeClr val="tx1"/>
                </a:solidFill>
              </a:rPr>
              <a:t>Expansion of existing or additional nuclear generation facilities on hold</a:t>
            </a:r>
          </a:p>
          <a:p>
            <a:pPr marL="257175" lvl="1" algn="l"/>
            <a:endParaRPr lang="en-US" sz="2400" dirty="0" smtClean="0">
              <a:solidFill>
                <a:schemeClr val="tx1"/>
              </a:solidFill>
            </a:endParaRPr>
          </a:p>
          <a:p>
            <a:pPr marL="542925" lvl="1" indent="-285750" algn="l">
              <a:buFont typeface="Arial" panose="020B0604020202020204" pitchFamily="34" charset="0"/>
              <a:buChar char="•"/>
            </a:pPr>
            <a:r>
              <a:rPr lang="en-US" sz="2400" dirty="0" smtClean="0">
                <a:solidFill>
                  <a:schemeClr val="tx1"/>
                </a:solidFill>
              </a:rPr>
              <a:t>Coal generation anticipated to continue to decrease</a:t>
            </a:r>
          </a:p>
          <a:p>
            <a:pPr marL="257175" lvl="1" algn="l"/>
            <a:endParaRPr lang="en-US" sz="2400" dirty="0" smtClean="0">
              <a:solidFill>
                <a:schemeClr val="tx1"/>
              </a:solidFill>
            </a:endParaRPr>
          </a:p>
          <a:p>
            <a:pPr marL="542925" lvl="1" indent="-285750" algn="l">
              <a:buFont typeface="Arial" panose="020B0604020202020204" pitchFamily="34" charset="0"/>
              <a:buChar char="•"/>
            </a:pPr>
            <a:r>
              <a:rPr lang="en-US" sz="2400" dirty="0" smtClean="0">
                <a:solidFill>
                  <a:schemeClr val="tx1"/>
                </a:solidFill>
              </a:rPr>
              <a:t>Continued growth in renewables</a:t>
            </a:r>
          </a:p>
          <a:p>
            <a:pPr marL="800100" lvl="2" indent="-285750" algn="l">
              <a:buFont typeface="Arial" panose="020B0604020202020204" pitchFamily="34" charset="0"/>
              <a:buChar char="•"/>
            </a:pPr>
            <a:r>
              <a:rPr lang="en-US" sz="2400" dirty="0" smtClean="0">
                <a:solidFill>
                  <a:schemeClr val="tx1"/>
                </a:solidFill>
              </a:rPr>
              <a:t>Wind generation</a:t>
            </a:r>
          </a:p>
          <a:p>
            <a:pPr marL="800100" lvl="2" indent="-285750" algn="l">
              <a:buFont typeface="Arial" panose="020B0604020202020204" pitchFamily="34" charset="0"/>
              <a:buChar char="•"/>
            </a:pPr>
            <a:r>
              <a:rPr lang="en-US" sz="2400" dirty="0" smtClean="0">
                <a:solidFill>
                  <a:schemeClr val="tx1"/>
                </a:solidFill>
              </a:rPr>
              <a:t>Solar generation</a:t>
            </a:r>
          </a:p>
          <a:p>
            <a:pPr marL="514350" lvl="2" algn="l"/>
            <a:endParaRPr lang="en-US" sz="2400" dirty="0" smtClean="0">
              <a:solidFill>
                <a:schemeClr val="tx1"/>
              </a:solidFill>
            </a:endParaRPr>
          </a:p>
          <a:p>
            <a:pPr marL="542925" lvl="1" indent="-285750" algn="l">
              <a:buFont typeface="Arial" panose="020B0604020202020204" pitchFamily="34" charset="0"/>
              <a:buChar char="•"/>
            </a:pPr>
            <a:r>
              <a:rPr lang="en-US" sz="2400" dirty="0" smtClean="0">
                <a:solidFill>
                  <a:schemeClr val="tx1"/>
                </a:solidFill>
              </a:rPr>
              <a:t>Changing role of natural gas in supply mix</a:t>
            </a:r>
          </a:p>
          <a:p>
            <a:pPr marL="800100" lvl="2" indent="-285750" algn="l">
              <a:buFont typeface="Arial" panose="020B0604020202020204" pitchFamily="34" charset="0"/>
              <a:buChar char="•"/>
            </a:pPr>
            <a:r>
              <a:rPr lang="en-US" sz="2400" dirty="0" smtClean="0">
                <a:solidFill>
                  <a:schemeClr val="tx1"/>
                </a:solidFill>
              </a:rPr>
              <a:t>Bridge fuel</a:t>
            </a:r>
          </a:p>
          <a:p>
            <a:pPr marL="800100" lvl="2" indent="-285750" algn="l">
              <a:buFont typeface="Arial" panose="020B0604020202020204" pitchFamily="34" charset="0"/>
              <a:buChar char="•"/>
            </a:pPr>
            <a:r>
              <a:rPr lang="en-US" sz="2400" dirty="0" smtClean="0">
                <a:solidFill>
                  <a:schemeClr val="tx1"/>
                </a:solidFill>
              </a:rPr>
              <a:t>Move from baseload to peaking</a:t>
            </a:r>
            <a:endParaRPr lang="en-US" sz="2400" dirty="0">
              <a:solidFill>
                <a:schemeClr val="tx1"/>
              </a:solidFill>
            </a:endParaRPr>
          </a:p>
        </p:txBody>
      </p:sp>
      <p:sp>
        <p:nvSpPr>
          <p:cNvPr id="4" name="Slide Number Placeholder 3"/>
          <p:cNvSpPr>
            <a:spLocks noGrp="1"/>
          </p:cNvSpPr>
          <p:nvPr>
            <p:ph type="sldNum" sz="quarter" idx="4"/>
          </p:nvPr>
        </p:nvSpPr>
        <p:spPr/>
        <p:txBody>
          <a:bodyPr/>
          <a:lstStyle/>
          <a:p>
            <a:fld id="{9F9C17DE-75A7-4FAC-8C89-D0F62F3DE38E}"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31850925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10.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11.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12.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13.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14.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15.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16.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17.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18.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19.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2.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20.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21.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22.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23.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24.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25.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26.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27.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28.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3.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4.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5.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6.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7.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8.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ppt/theme/themeOverride9.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CD86DAB05736448B84610865FF4D4C" ma:contentTypeVersion="0" ma:contentTypeDescription="Create a new document." ma:contentTypeScope="" ma:versionID="c577c0e826a932311cc4ca8836faae4d">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B77B3E-B6F7-4D7F-B83E-39D6AFB068B4}">
  <ds:schemaRefs>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c34af464-7aa1-4edd-9be4-83dffc1cb926"/>
    <ds:schemaRef ds:uri="http://www.w3.org/XML/1998/namespace"/>
  </ds:schemaRefs>
</ds:datastoreItem>
</file>

<file path=customXml/itemProps2.xml><?xml version="1.0" encoding="utf-8"?>
<ds:datastoreItem xmlns:ds="http://schemas.openxmlformats.org/officeDocument/2006/customXml" ds:itemID="{02A3D3B2-B47C-41D6-A483-257A048CDE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A05D13-6873-4DD3-85EA-738C6CFFE5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ERCOT PowerPoint Template</Template>
  <TotalTime>2963</TotalTime>
  <Words>1025</Words>
  <Application>Microsoft Office PowerPoint</Application>
  <PresentationFormat>On-screen Show (4:3)</PresentationFormat>
  <Paragraphs>659</Paragraphs>
  <Slides>36</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Times New Roman</vt:lpstr>
      <vt:lpstr>Wingdings</vt:lpstr>
      <vt:lpstr>1_Custom Design</vt:lpstr>
      <vt:lpstr>Office Theme</vt:lpstr>
      <vt:lpstr>Fossil Fuel Generation &amp; Natural Gas Pipelines</vt:lpstr>
      <vt:lpstr>Objectives</vt:lpstr>
      <vt:lpstr>Generation Mix</vt:lpstr>
      <vt:lpstr>PowerPoint Presentation</vt:lpstr>
      <vt:lpstr>PowerPoint Presentation</vt:lpstr>
      <vt:lpstr>PowerPoint Presentation</vt:lpstr>
      <vt:lpstr>PowerPoint Presentation</vt:lpstr>
      <vt:lpstr>October 2016 Generation Interconnect Status Report</vt:lpstr>
      <vt:lpstr>Summary of Trends in Generation Mix</vt:lpstr>
      <vt:lpstr>PowerPoint Presentation</vt:lpstr>
      <vt:lpstr>PowerPoint Presentation</vt:lpstr>
      <vt:lpstr>PowerPoint Presentation</vt:lpstr>
      <vt:lpstr>Interstate Pipelines Serving ERCOT Generators</vt:lpstr>
      <vt:lpstr>Intrastate Pipelines Serving ERCOT Generators</vt:lpstr>
      <vt:lpstr>U.S. Underground Natural Gas Storage Facilities</vt:lpstr>
      <vt:lpstr>Gas Storage Facilities Serving ERCOT Generators</vt:lpstr>
      <vt:lpstr>Depleted Reservoir Storage Well</vt:lpstr>
      <vt:lpstr>Salt Cavern Underground Storage</vt:lpstr>
      <vt:lpstr>Natural Gas Transmission Path</vt:lpstr>
      <vt:lpstr>A Case for Storage - Duck and Armadillo</vt:lpstr>
      <vt:lpstr>A Case for Storage - Duck and Armadillo (cont.)</vt:lpstr>
      <vt:lpstr>Winter Event</vt:lpstr>
      <vt:lpstr>Winter Event</vt:lpstr>
      <vt:lpstr>PowerPoint Presentation</vt:lpstr>
      <vt:lpstr>PowerPoint Presentation</vt:lpstr>
      <vt:lpstr>PowerPoint Presentation</vt:lpstr>
      <vt:lpstr>Black Start Gas Coordination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Questions?</vt:lpstr>
    </vt:vector>
  </TitlesOfParts>
  <Company>Energy Transfer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Stone, Charlie</dc:creator>
  <cp:lastModifiedBy>Spinner, Mark</cp:lastModifiedBy>
  <cp:revision>57</cp:revision>
  <dcterms:created xsi:type="dcterms:W3CDTF">2016-11-03T16:16:04Z</dcterms:created>
  <dcterms:modified xsi:type="dcterms:W3CDTF">2016-12-02T20:41:36Z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0x010100CBCD86DAB05736448B84610865FF4D4C</vt:lpwstr>
  </property>
</Properties>
</file>