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 id="2147483648" r:id="rId2"/>
    <p:sldMasterId id="2147483651" r:id="rId3"/>
  </p:sldMasterIdLst>
  <p:notesMasterIdLst>
    <p:notesMasterId r:id="rId37"/>
  </p:notesMasterIdLst>
  <p:handoutMasterIdLst>
    <p:handoutMasterId r:id="rId38"/>
  </p:handoutMasterIdLst>
  <p:sldIdLst>
    <p:sldId id="260" r:id="rId4"/>
    <p:sldId id="346" r:id="rId5"/>
    <p:sldId id="374" r:id="rId6"/>
    <p:sldId id="263" r:id="rId7"/>
    <p:sldId id="264" r:id="rId8"/>
    <p:sldId id="366" r:id="rId9"/>
    <p:sldId id="362" r:id="rId10"/>
    <p:sldId id="379" r:id="rId11"/>
    <p:sldId id="369" r:id="rId12"/>
    <p:sldId id="368" r:id="rId13"/>
    <p:sldId id="373" r:id="rId14"/>
    <p:sldId id="372" r:id="rId15"/>
    <p:sldId id="351" r:id="rId16"/>
    <p:sldId id="278" r:id="rId17"/>
    <p:sldId id="342" r:id="rId18"/>
    <p:sldId id="367" r:id="rId19"/>
    <p:sldId id="284" r:id="rId20"/>
    <p:sldId id="370" r:id="rId21"/>
    <p:sldId id="353" r:id="rId22"/>
    <p:sldId id="354" r:id="rId23"/>
    <p:sldId id="355" r:id="rId24"/>
    <p:sldId id="378" r:id="rId25"/>
    <p:sldId id="363" r:id="rId26"/>
    <p:sldId id="289" r:id="rId27"/>
    <p:sldId id="323" r:id="rId28"/>
    <p:sldId id="376" r:id="rId29"/>
    <p:sldId id="360" r:id="rId30"/>
    <p:sldId id="295" r:id="rId31"/>
    <p:sldId id="356" r:id="rId32"/>
    <p:sldId id="324" r:id="rId33"/>
    <p:sldId id="298" r:id="rId34"/>
    <p:sldId id="335" r:id="rId35"/>
    <p:sldId id="337"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D54"/>
    <a:srgbClr val="FF8200"/>
    <a:srgbClr val="0076C6"/>
    <a:srgbClr val="685BC7"/>
    <a:srgbClr val="FFD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9" autoAdjust="0"/>
    <p:restoredTop sz="69250" autoAdjust="0"/>
  </p:normalViewPr>
  <p:slideViewPr>
    <p:cSldViewPr showGuides="1">
      <p:cViewPr varScale="1">
        <p:scale>
          <a:sx n="51" d="100"/>
          <a:sy n="51" d="100"/>
        </p:scale>
        <p:origin x="2208" y="78"/>
      </p:cViewPr>
      <p:guideLst>
        <p:guide orient="horz" pos="2160"/>
        <p:guide pos="2880"/>
      </p:guideLst>
    </p:cSldViewPr>
  </p:slideViewPr>
  <p:outlineViewPr>
    <p:cViewPr>
      <p:scale>
        <a:sx n="33" d="100"/>
        <a:sy n="33" d="100"/>
      </p:scale>
      <p:origin x="0" y="-2916"/>
    </p:cViewPr>
  </p:outlineViewPr>
  <p:notesTextViewPr>
    <p:cViewPr>
      <p:scale>
        <a:sx n="3" d="2"/>
        <a:sy n="3" d="2"/>
      </p:scale>
      <p:origin x="0" y="0"/>
    </p:cViewPr>
  </p:notesTextViewPr>
  <p:sorterViewPr>
    <p:cViewPr varScale="1">
      <p:scale>
        <a:sx n="1" d="1"/>
        <a:sy n="1" d="1"/>
      </p:scale>
      <p:origin x="0" y="-6990"/>
    </p:cViewPr>
  </p:sorterViewPr>
  <p:notesViewPr>
    <p:cSldViewPr showGuides="1">
      <p:cViewPr varScale="1">
        <p:scale>
          <a:sx n="62" d="100"/>
          <a:sy n="62" d="100"/>
        </p:scale>
        <p:origin x="266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pysh\Desktop\dp%20forecast%20chart.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kern="0" baseline="0" dirty="0"/>
              <a:t>ERCOT Summer Peak Demand Forecast</a:t>
            </a:r>
          </a:p>
        </c:rich>
      </c:tx>
      <c:overlay val="0"/>
      <c:spPr>
        <a:noFill/>
        <a:ln>
          <a:noFill/>
        </a:ln>
        <a:effectLst/>
      </c:spPr>
    </c:title>
    <c:autoTitleDeleted val="0"/>
    <c:plotArea>
      <c:layout/>
      <c:barChart>
        <c:barDir val="col"/>
        <c:grouping val="clustered"/>
        <c:varyColors val="0"/>
        <c:ser>
          <c:idx val="0"/>
          <c:order val="0"/>
          <c:tx>
            <c:v>2016 LTLF</c:v>
          </c:tx>
          <c:spPr>
            <a:solidFill>
              <a:schemeClr val="accent1"/>
            </a:solidFill>
            <a:ln>
              <a:noFill/>
            </a:ln>
            <a:effectLst/>
          </c:spPr>
          <c:invertIfNegative val="0"/>
          <c:dLbls>
            <c:dLbl>
              <c:idx val="0"/>
              <c:layout>
                <c:manualLayout>
                  <c:x val="0"/>
                  <c:y val="4.900601431052875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
                  <c:y val="4.35911735537471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2762808377872234E-7"/>
                  <c:y val="4.63312108863028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2762808387700071E-7"/>
                  <c:y val="4.632033856824783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632033856824788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5.2762808382786158E-7"/>
                  <c:y val="4.90168866285837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0"/>
                  <c:y val="4.63203385682478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5.2762808382786158E-7"/>
                  <c:y val="4.621140220499137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8"/>
              <c:layout>
                <c:manualLayout>
                  <c:x val="0"/>
                  <c:y val="4.3493029664086982E-2"/>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'[1]Actual ERCOT CP'!$A$33:$A$41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'[1]Actual ERCOT CP'!$B$33:$B$41</c:f>
              <c:numCache>
                <c:formatCode>General</c:formatCode>
                <c:ptCount val="9"/>
                <c:pt idx="0">
                  <c:v>71416</c:v>
                </c:pt>
                <c:pt idx="1">
                  <c:v>72277</c:v>
                </c:pt>
                <c:pt idx="2">
                  <c:v>73663</c:v>
                </c:pt>
                <c:pt idx="3">
                  <c:v>74288</c:v>
                </c:pt>
                <c:pt idx="4">
                  <c:v>74966</c:v>
                </c:pt>
                <c:pt idx="5">
                  <c:v>75660</c:v>
                </c:pt>
                <c:pt idx="6">
                  <c:v>76350</c:v>
                </c:pt>
                <c:pt idx="7">
                  <c:v>77036</c:v>
                </c:pt>
                <c:pt idx="8">
                  <c:v>77732</c:v>
                </c:pt>
              </c:numCache>
            </c:numRef>
          </c:val>
        </c:ser>
        <c:ser>
          <c:idx val="1"/>
          <c:order val="1"/>
          <c:tx>
            <c:v>2017 LTLF</c:v>
          </c:tx>
          <c:spPr>
            <a:solidFill>
              <a:schemeClr val="accent2"/>
            </a:solidFill>
            <a:ln>
              <a:noFill/>
            </a:ln>
            <a:effectLst/>
          </c:spPr>
          <c:invertIfNegative val="0"/>
          <c:dLbls>
            <c:dLbl>
              <c:idx val="0"/>
              <c:layout>
                <c:manualLayout>
                  <c:x val="-2.4579347182648509E-17"/>
                  <c:y val="4.349302966408698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
                  <c:y val="4.349302966408692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77471531008151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9.8317388730594036E-17"/>
                  <c:y val="4.34930296640869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9.8317388730594036E-17"/>
                  <c:y val="4.34930296640870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4.077471531008156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9.8317388730594036E-17"/>
                  <c:y val="4.349302966408698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9.8317388730594036E-17"/>
                  <c:y val="3.805640095607610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8"/>
              <c:layout>
                <c:manualLayout>
                  <c:x val="0"/>
                  <c:y val="3.8056400956076084E-2"/>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'[1]Actual ERCOT CP'!$A$33:$A$41</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'[1]Actual ERCOT CP'!$F$33:$F$41</c:f>
              <c:numCache>
                <c:formatCode>General</c:formatCode>
                <c:ptCount val="9"/>
                <c:pt idx="0">
                  <c:v>72933.55037796931</c:v>
                </c:pt>
                <c:pt idx="1">
                  <c:v>74149.387284127297</c:v>
                </c:pt>
                <c:pt idx="2">
                  <c:v>75588.330228192732</c:v>
                </c:pt>
                <c:pt idx="3">
                  <c:v>76510.293187624164</c:v>
                </c:pt>
                <c:pt idx="4">
                  <c:v>77417.249588451945</c:v>
                </c:pt>
                <c:pt idx="5">
                  <c:v>78377.280089549909</c:v>
                </c:pt>
                <c:pt idx="6">
                  <c:v>79347.633589298683</c:v>
                </c:pt>
                <c:pt idx="7">
                  <c:v>80315.220735116003</c:v>
                </c:pt>
                <c:pt idx="8">
                  <c:v>81260.664275612362</c:v>
                </c:pt>
              </c:numCache>
            </c:numRef>
          </c:val>
        </c:ser>
        <c:dLbls>
          <c:showLegendKey val="0"/>
          <c:showVal val="0"/>
          <c:showCatName val="0"/>
          <c:showSerName val="0"/>
          <c:showPercent val="0"/>
          <c:showBubbleSize val="0"/>
        </c:dLbls>
        <c:gapWidth val="39"/>
        <c:overlap val="-8"/>
        <c:axId val="161771176"/>
        <c:axId val="262178072"/>
      </c:barChart>
      <c:catAx>
        <c:axId val="161771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262178072"/>
        <c:crosses val="autoZero"/>
        <c:auto val="1"/>
        <c:lblAlgn val="ctr"/>
        <c:lblOffset val="100"/>
        <c:noMultiLvlLbl val="0"/>
      </c:catAx>
      <c:valAx>
        <c:axId val="262178072"/>
        <c:scaling>
          <c:orientation val="minMax"/>
          <c:max val="85000"/>
          <c:min val="2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MW</a:t>
                </a:r>
              </a:p>
            </c:rich>
          </c:tx>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77117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Day Ahead Wind Forecast Performance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DA!$C$4</c:f>
              <c:strCache>
                <c:ptCount val="1"/>
                <c:pt idx="0">
                  <c:v>2012</c:v>
                </c:pt>
              </c:strCache>
              <c:extLst xmlns:c15="http://schemas.microsoft.com/office/drawing/2012/chart"/>
            </c:strRef>
          </c:tx>
          <c:spPr>
            <a:ln w="28575" cap="rnd">
              <a:solidFill>
                <a:srgbClr val="99DFE9"/>
              </a:solidFill>
              <a:round/>
            </a:ln>
            <a:effectLst/>
          </c:spPr>
          <c:marker>
            <c:symbol val="circle"/>
            <c:size val="5"/>
            <c:spPr>
              <a:solidFill>
                <a:srgbClr val="99DFE9"/>
              </a:solidFill>
              <a:ln w="9525">
                <a:noFill/>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layout>
                <c:manualLayout>
                  <c:x val="-9.3668865716109804E-3"/>
                  <c:y val="-4.4686080285990956E-2"/>
                </c:manualLayout>
              </c:layout>
              <c:tx>
                <c:rich>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r>
                      <a:rPr lang="en-US" dirty="0"/>
                      <a:t>2012</a:t>
                    </a:r>
                  </a:p>
                </c:rich>
              </c:tx>
              <c:spPr>
                <a:solidFill>
                  <a:srgbClr val="DDE1E3"/>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spPr>
              <a:solidFill>
                <a:srgbClr val="DDE1E3"/>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DA!$A$5:$A$16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extLst xmlns:c15="http://schemas.microsoft.com/office/drawing/2012/chart"/>
            </c:strRef>
          </c:cat>
          <c:val>
            <c:numRef>
              <c:f>DA!$C$5:$C$16</c:f>
              <c:numCache>
                <c:formatCode>0.0%</c:formatCode>
                <c:ptCount val="12"/>
                <c:pt idx="0">
                  <c:v>8.2940515415101765E-2</c:v>
                </c:pt>
                <c:pt idx="1">
                  <c:v>0.10310520060503477</c:v>
                </c:pt>
                <c:pt idx="2">
                  <c:v>9.178810326835303E-2</c:v>
                </c:pt>
                <c:pt idx="3">
                  <c:v>0.1</c:v>
                </c:pt>
                <c:pt idx="4">
                  <c:v>0.10199999999999999</c:v>
                </c:pt>
                <c:pt idx="5">
                  <c:v>0.10662550384878562</c:v>
                </c:pt>
                <c:pt idx="6">
                  <c:v>6.5000000000000002E-2</c:v>
                </c:pt>
                <c:pt idx="7">
                  <c:v>6.9001047320637707E-2</c:v>
                </c:pt>
                <c:pt idx="8">
                  <c:v>7.8E-2</c:v>
                </c:pt>
                <c:pt idx="9">
                  <c:v>0.08</c:v>
                </c:pt>
                <c:pt idx="10">
                  <c:v>6.2E-2</c:v>
                </c:pt>
                <c:pt idx="11">
                  <c:v>8.1000000000000003E-2</c:v>
                </c:pt>
              </c:numCache>
              <c:extLst xmlns:c15="http://schemas.microsoft.com/office/drawing/2012/chart"/>
            </c:numRef>
          </c:val>
          <c:smooth val="0"/>
        </c:ser>
        <c:ser>
          <c:idx val="1"/>
          <c:order val="1"/>
          <c:tx>
            <c:strRef>
              <c:f>DA!$D$4</c:f>
              <c:strCache>
                <c:ptCount val="1"/>
                <c:pt idx="0">
                  <c:v>2013</c:v>
                </c:pt>
              </c:strCache>
            </c:strRef>
          </c:tx>
          <c:spPr>
            <a:ln w="28575" cap="rnd">
              <a:solidFill>
                <a:srgbClr val="BDC2C6"/>
              </a:solidFill>
              <a:round/>
            </a:ln>
            <a:effectLst/>
          </c:spPr>
          <c:marker>
            <c:symbol val="circle"/>
            <c:size val="5"/>
            <c:spPr>
              <a:solidFill>
                <a:srgbClr val="BDC2C6"/>
              </a:solidFill>
              <a:ln w="9525">
                <a:solidFill>
                  <a:srgbClr val="BDC2C6"/>
                </a:solidFill>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layout>
                <c:manualLayout>
                  <c:x val="-6.605821420380717E-2"/>
                  <c:y val="-4.7073256467941506E-2"/>
                </c:manualLayout>
              </c:layout>
              <c:tx>
                <c:rich>
                  <a:bodyPr/>
                  <a:lstStyle/>
                  <a:p>
                    <a:r>
                      <a:rPr lang="en-US" dirty="0"/>
                      <a:t>2013</a:t>
                    </a:r>
                  </a:p>
                </c:rich>
              </c:tx>
              <c:dLblPos val="r"/>
              <c:showLegendKey val="0"/>
              <c:showVal val="0"/>
              <c:showCatName val="0"/>
              <c:showSerName val="1"/>
              <c:showPercent val="0"/>
              <c:showBubbleSize val="0"/>
              <c:extLst>
                <c:ext xmlns:c15="http://schemas.microsoft.com/office/drawing/2012/chart" uri="{CE6537A1-D6FC-4f65-9D91-7224C49458BB}"/>
              </c:extLst>
            </c:dLbl>
            <c:spPr>
              <a:solidFill>
                <a:srgbClr val="DDE1E3"/>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DA!$A$5:$A$16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DA!$D$5:$D$16</c:f>
              <c:numCache>
                <c:formatCode>0.0%</c:formatCode>
                <c:ptCount val="12"/>
                <c:pt idx="0">
                  <c:v>8.3153245681169607E-2</c:v>
                </c:pt>
                <c:pt idx="1">
                  <c:v>9.7000000000000003E-2</c:v>
                </c:pt>
                <c:pt idx="2">
                  <c:v>8.5000000000000006E-2</c:v>
                </c:pt>
                <c:pt idx="3">
                  <c:v>8.7999999999999995E-2</c:v>
                </c:pt>
                <c:pt idx="4">
                  <c:v>9.9000000000000005E-2</c:v>
                </c:pt>
                <c:pt idx="5">
                  <c:v>0.10199999999999999</c:v>
                </c:pt>
                <c:pt idx="6">
                  <c:v>7.1999999999999995E-2</c:v>
                </c:pt>
                <c:pt idx="7">
                  <c:v>5.6000000000000001E-2</c:v>
                </c:pt>
                <c:pt idx="8">
                  <c:v>7.2999999999999995E-2</c:v>
                </c:pt>
                <c:pt idx="9">
                  <c:v>7.4999999999999997E-2</c:v>
                </c:pt>
                <c:pt idx="10">
                  <c:v>8.5999999999999993E-2</c:v>
                </c:pt>
                <c:pt idx="11">
                  <c:v>8.2000000000000003E-2</c:v>
                </c:pt>
              </c:numCache>
            </c:numRef>
          </c:val>
          <c:smooth val="0"/>
        </c:ser>
        <c:ser>
          <c:idx val="2"/>
          <c:order val="2"/>
          <c:tx>
            <c:strRef>
              <c:f>DA!$E$4</c:f>
              <c:strCache>
                <c:ptCount val="1"/>
                <c:pt idx="0">
                  <c:v>2014</c:v>
                </c:pt>
              </c:strCache>
            </c:strRef>
          </c:tx>
          <c:spPr>
            <a:ln w="28575" cap="rnd">
              <a:solidFill>
                <a:srgbClr val="9BEBCA"/>
              </a:solidFill>
              <a:round/>
            </a:ln>
            <a:effectLst/>
          </c:spPr>
          <c:marker>
            <c:symbol val="circle"/>
            <c:size val="5"/>
            <c:spPr>
              <a:solidFill>
                <a:srgbClr val="9BEBCA"/>
              </a:solidFill>
              <a:ln w="9525">
                <a:solidFill>
                  <a:srgbClr val="9BEBCA"/>
                </a:solidFill>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layout>
                <c:manualLayout>
                  <c:x val="-4.0098542369703789E-2"/>
                  <c:y val="3.2749609039006707E-2"/>
                </c:manualLayout>
              </c:layout>
              <c:spPr>
                <a:solidFill>
                  <a:srgbClr val="5B6770">
                    <a:lumMod val="20000"/>
                    <a:lumOff val="80000"/>
                  </a:srgbClr>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DA!$A$5:$A$16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DA!$E$5:$E$16</c:f>
              <c:numCache>
                <c:formatCode>0.0%</c:formatCode>
                <c:ptCount val="12"/>
                <c:pt idx="0">
                  <c:v>8.6999999999999994E-2</c:v>
                </c:pt>
                <c:pt idx="1">
                  <c:v>0.1</c:v>
                </c:pt>
                <c:pt idx="2">
                  <c:v>0.09</c:v>
                </c:pt>
                <c:pt idx="3">
                  <c:v>0.104</c:v>
                </c:pt>
                <c:pt idx="4">
                  <c:v>9.0999999999999998E-2</c:v>
                </c:pt>
                <c:pt idx="5">
                  <c:v>0.123</c:v>
                </c:pt>
                <c:pt idx="6">
                  <c:v>6.6000000000000003E-2</c:v>
                </c:pt>
                <c:pt idx="7">
                  <c:v>0.06</c:v>
                </c:pt>
                <c:pt idx="8">
                  <c:v>7.0000000000000007E-2</c:v>
                </c:pt>
                <c:pt idx="9">
                  <c:v>6.3399999999999998E-2</c:v>
                </c:pt>
                <c:pt idx="10">
                  <c:v>7.7928974131000001E-2</c:v>
                </c:pt>
                <c:pt idx="11">
                  <c:v>6.1898049561999999E-2</c:v>
                </c:pt>
              </c:numCache>
            </c:numRef>
          </c:val>
          <c:smooth val="0"/>
        </c:ser>
        <c:ser>
          <c:idx val="3"/>
          <c:order val="3"/>
          <c:tx>
            <c:strRef>
              <c:f>DA!$F$4</c:f>
              <c:strCache>
                <c:ptCount val="1"/>
                <c:pt idx="0">
                  <c:v>2015</c:v>
                </c:pt>
              </c:strCache>
            </c:strRef>
          </c:tx>
          <c:spPr>
            <a:ln w="28575" cap="rnd">
              <a:solidFill>
                <a:srgbClr val="99AFC0"/>
              </a:solidFill>
              <a:round/>
            </a:ln>
            <a:effectLst/>
          </c:spPr>
          <c:marker>
            <c:symbol val="circle"/>
            <c:size val="5"/>
            <c:spPr>
              <a:solidFill>
                <a:srgbClr val="99AFC0"/>
              </a:solidFill>
              <a:ln w="9525">
                <a:solidFill>
                  <a:srgbClr val="99AFC0"/>
                </a:solidFill>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layout>
                <c:manualLayout>
                  <c:x val="-2.976190476190476E-3"/>
                  <c:y val="-3.8766597576357018E-3"/>
                </c:manualLayout>
              </c:layout>
              <c:tx>
                <c:rich>
                  <a:bodyPr/>
                  <a:lstStyle/>
                  <a:p>
                    <a:r>
                      <a:rPr lang="en-US" sz="1200" dirty="0"/>
                      <a:t>2015</a:t>
                    </a:r>
                    <a:endParaRPr lang="en-US" dirty="0"/>
                  </a:p>
                </c:rich>
              </c:tx>
              <c:dLblPos val="r"/>
              <c:showLegendKey val="0"/>
              <c:showVal val="0"/>
              <c:showCatName val="0"/>
              <c:showSerName val="1"/>
              <c:showPercent val="0"/>
              <c:showBubbleSize val="0"/>
              <c:extLst>
                <c:ext xmlns:c15="http://schemas.microsoft.com/office/drawing/2012/chart" uri="{CE6537A1-D6FC-4f65-9D91-7224C49458BB}"/>
              </c:extLst>
            </c:dLbl>
            <c:spPr>
              <a:solidFill>
                <a:srgbClr val="DDE1E3"/>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DA!$A$5:$A$16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DA!$F$5:$F$16</c:f>
              <c:numCache>
                <c:formatCode>0.0%</c:formatCode>
                <c:ptCount val="12"/>
                <c:pt idx="0">
                  <c:v>5.7512167884000001E-2</c:v>
                </c:pt>
                <c:pt idx="1">
                  <c:v>8.5164281761999999E-2</c:v>
                </c:pt>
                <c:pt idx="2">
                  <c:v>7.0800000000000002E-2</c:v>
                </c:pt>
                <c:pt idx="3">
                  <c:v>7.2300000000000003E-2</c:v>
                </c:pt>
                <c:pt idx="4">
                  <c:v>7.6300000000000007E-2</c:v>
                </c:pt>
                <c:pt idx="5">
                  <c:v>5.6399999999999999E-2</c:v>
                </c:pt>
                <c:pt idx="6">
                  <c:v>4.7199999999999999E-2</c:v>
                </c:pt>
                <c:pt idx="7">
                  <c:v>4.4499999999999998E-2</c:v>
                </c:pt>
                <c:pt idx="8">
                  <c:v>5.0099999999999999E-2</c:v>
                </c:pt>
                <c:pt idx="9">
                  <c:v>5.0299999999999997E-2</c:v>
                </c:pt>
                <c:pt idx="10">
                  <c:v>6.6799999999999998E-2</c:v>
                </c:pt>
                <c:pt idx="11">
                  <c:v>7.1900000000000006E-2</c:v>
                </c:pt>
              </c:numCache>
            </c:numRef>
          </c:val>
          <c:smooth val="0"/>
        </c:ser>
        <c:ser>
          <c:idx val="4"/>
          <c:order val="4"/>
          <c:tx>
            <c:strRef>
              <c:f>DA!$G$4</c:f>
              <c:strCache>
                <c:ptCount val="1"/>
                <c:pt idx="0">
                  <c:v>2016</c:v>
                </c:pt>
              </c:strCache>
            </c:strRef>
          </c:tx>
          <c:spPr>
            <a:ln w="47625" cap="rnd">
              <a:solidFill>
                <a:schemeClr val="accent5"/>
              </a:solidFill>
              <a:round/>
            </a:ln>
            <a:effectLst/>
          </c:spPr>
          <c:marker>
            <c:symbol val="circle"/>
            <c:size val="5"/>
            <c:spPr>
              <a:solidFill>
                <a:schemeClr val="accent5"/>
              </a:solidFill>
              <a:ln w="9525">
                <a:solidFill>
                  <a:schemeClr val="accent5"/>
                </a:solidFill>
              </a:ln>
              <a:effectLst/>
            </c:spPr>
          </c:marker>
          <c:dLbls>
            <c:spPr>
              <a:solidFill>
                <a:srgbClr val="FFFFFF">
                  <a:alpha val="95000"/>
                </a:srgbClr>
              </a:solidFill>
              <a:ln w="6350">
                <a:solidFill>
                  <a:srgbClr val="99AFC0"/>
                </a:solidFill>
              </a:ln>
              <a:effectLst/>
            </c:spPr>
            <c:txPr>
              <a:bodyPr rot="0" spcFirstLastPara="1" vertOverflow="overflow" horzOverflow="overflow"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DA!$A$5:$A$16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DA!$G$5:$G$16</c:f>
              <c:numCache>
                <c:formatCode>0.0%</c:formatCode>
                <c:ptCount val="12"/>
                <c:pt idx="0">
                  <c:v>6.0343295695999999E-2</c:v>
                </c:pt>
                <c:pt idx="1">
                  <c:v>5.6734688010999998E-2</c:v>
                </c:pt>
                <c:pt idx="2">
                  <c:v>6.7110660779000006E-2</c:v>
                </c:pt>
                <c:pt idx="3">
                  <c:v>5.9616413729999998E-2</c:v>
                </c:pt>
                <c:pt idx="4">
                  <c:v>6.8772283377000004E-2</c:v>
                </c:pt>
                <c:pt idx="5">
                  <c:v>5.2290476092E-2</c:v>
                </c:pt>
                <c:pt idx="6">
                  <c:v>5.6239768999000003E-2</c:v>
                </c:pt>
                <c:pt idx="7">
                  <c:v>5.7811067144999999E-2</c:v>
                </c:pt>
                <c:pt idx="8">
                  <c:v>5.0999999999999997E-2</c:v>
                </c:pt>
                <c:pt idx="9">
                  <c:v>0.04</c:v>
                </c:pt>
              </c:numCache>
            </c:numRef>
          </c:val>
          <c:smooth val="0"/>
        </c:ser>
        <c:dLbls>
          <c:dLblPos val="ctr"/>
          <c:showLegendKey val="0"/>
          <c:showVal val="1"/>
          <c:showCatName val="0"/>
          <c:showSerName val="0"/>
          <c:showPercent val="0"/>
          <c:showBubbleSize val="0"/>
        </c:dLbls>
        <c:marker val="1"/>
        <c:smooth val="0"/>
        <c:axId val="262179640"/>
        <c:axId val="262180032"/>
        <c:extLst/>
      </c:lineChart>
      <c:catAx>
        <c:axId val="262179640"/>
        <c:scaling>
          <c:orientation val="minMax"/>
        </c:scaling>
        <c:delete val="0"/>
        <c:axPos val="b"/>
        <c:numFmt formatCode="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2180032"/>
        <c:crosses val="autoZero"/>
        <c:auto val="1"/>
        <c:lblAlgn val="ctr"/>
        <c:lblOffset val="100"/>
        <c:noMultiLvlLbl val="0"/>
      </c:catAx>
      <c:valAx>
        <c:axId val="262180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MAPE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2179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0.63054</cdr:x>
      <cdr:y>0.20655</cdr:y>
    </cdr:from>
    <cdr:to>
      <cdr:x>0.96351</cdr:x>
      <cdr:y>0.25913</cdr:y>
    </cdr:to>
    <cdr:sp macro="" textlink="">
      <cdr:nvSpPr>
        <cdr:cNvPr id="2" name="TextBox 1"/>
        <cdr:cNvSpPr txBox="1"/>
      </cdr:nvSpPr>
      <cdr:spPr>
        <a:xfrm xmlns:a="http://schemas.openxmlformats.org/drawingml/2006/main">
          <a:off x="5429325" y="870503"/>
          <a:ext cx="2867072" cy="221599"/>
        </a:xfrm>
        <a:prstGeom xmlns:a="http://schemas.openxmlformats.org/drawingml/2006/main" prst="rect">
          <a:avLst/>
        </a:prstGeom>
        <a:solidFill xmlns:a="http://schemas.openxmlformats.org/drawingml/2006/main">
          <a:schemeClr val="bg1"/>
        </a:solidFill>
      </cdr:spPr>
      <cdr:txBody>
        <a:bodyPr xmlns:a="http://schemas.openxmlformats.org/drawingml/2006/main" vertOverflow="overflow" horzOverflow="overflow" wrap="square" lIns="18288" tIns="18288" rIns="18288" bIns="18288" rtlCol="0" anchor="ctr" anchorCtr="0">
          <a:spAutoFit/>
        </a:bodyPr>
        <a:lstStyle xmlns:a="http://schemas.openxmlformats.org/drawingml/2006/main"/>
        <a:p xmlns:a="http://schemas.openxmlformats.org/drawingml/2006/main">
          <a:r>
            <a:rPr lang="en-US" sz="1200" cap="all" dirty="0">
              <a:solidFill>
                <a:schemeClr val="accent2"/>
              </a:solidFill>
              <a:latin typeface="+mj-lt"/>
            </a:rPr>
            <a:t>MAPE = Mean </a:t>
          </a:r>
          <a:r>
            <a:rPr lang="en-US" sz="1200" cap="all" baseline="0" dirty="0">
              <a:solidFill>
                <a:schemeClr val="accent2"/>
              </a:solidFill>
              <a:latin typeface="+mj-lt"/>
            </a:rPr>
            <a:t>Absolute</a:t>
          </a:r>
          <a:r>
            <a:rPr lang="en-US" sz="1200" cap="all" dirty="0">
              <a:solidFill>
                <a:schemeClr val="accent2"/>
              </a:solidFill>
              <a:latin typeface="+mj-lt"/>
            </a:rPr>
            <a:t> %Error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t>4/18/2017</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dirty="0"/>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t>4/18/2017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dirty="0"/>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a:t>
            </a:fld>
            <a:endParaRPr lang="en-US" dirty="0"/>
          </a:p>
        </p:txBody>
      </p:sp>
    </p:spTree>
    <p:extLst>
      <p:ext uri="{BB962C8B-B14F-4D97-AF65-F5344CB8AC3E}">
        <p14:creationId xmlns:p14="http://schemas.microsoft.com/office/powerpoint/2010/main" val="419183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62AC51D-6DAA-4455-8EA7-D54B64909A85}" type="slidenum">
              <a:rPr lang="en-US" smtClean="0"/>
              <a:t>10</a:t>
            </a:fld>
            <a:endParaRPr lang="en-US" dirty="0"/>
          </a:p>
        </p:txBody>
      </p:sp>
    </p:spTree>
    <p:extLst>
      <p:ext uri="{BB962C8B-B14F-4D97-AF65-F5344CB8AC3E}">
        <p14:creationId xmlns:p14="http://schemas.microsoft.com/office/powerpoint/2010/main" val="397085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11</a:t>
            </a:fld>
            <a:endParaRPr lang="en-US" dirty="0"/>
          </a:p>
        </p:txBody>
      </p:sp>
    </p:spTree>
    <p:extLst>
      <p:ext uri="{BB962C8B-B14F-4D97-AF65-F5344CB8AC3E}">
        <p14:creationId xmlns:p14="http://schemas.microsoft.com/office/powerpoint/2010/main" val="2191234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12</a:t>
            </a:fld>
            <a:endParaRPr lang="en-US" dirty="0"/>
          </a:p>
        </p:txBody>
      </p:sp>
    </p:spTree>
    <p:extLst>
      <p:ext uri="{BB962C8B-B14F-4D97-AF65-F5344CB8AC3E}">
        <p14:creationId xmlns:p14="http://schemas.microsoft.com/office/powerpoint/2010/main" val="1706137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13</a:t>
            </a:fld>
            <a:endParaRPr lang="en-US" dirty="0"/>
          </a:p>
        </p:txBody>
      </p:sp>
    </p:spTree>
    <p:extLst>
      <p:ext uri="{BB962C8B-B14F-4D97-AF65-F5344CB8AC3E}">
        <p14:creationId xmlns:p14="http://schemas.microsoft.com/office/powerpoint/2010/main" val="353066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14</a:t>
            </a:fld>
            <a:endParaRPr lang="en-US" dirty="0"/>
          </a:p>
        </p:txBody>
      </p:sp>
    </p:spTree>
    <p:extLst>
      <p:ext uri="{BB962C8B-B14F-4D97-AF65-F5344CB8AC3E}">
        <p14:creationId xmlns:p14="http://schemas.microsoft.com/office/powerpoint/2010/main" val="3139102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15</a:t>
            </a:fld>
            <a:endParaRPr lang="en-US" dirty="0"/>
          </a:p>
        </p:txBody>
      </p:sp>
    </p:spTree>
    <p:extLst>
      <p:ext uri="{BB962C8B-B14F-4D97-AF65-F5344CB8AC3E}">
        <p14:creationId xmlns:p14="http://schemas.microsoft.com/office/powerpoint/2010/main" val="3121089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16</a:t>
            </a:fld>
            <a:endParaRPr lang="en-US" dirty="0"/>
          </a:p>
        </p:txBody>
      </p:sp>
    </p:spTree>
    <p:extLst>
      <p:ext uri="{BB962C8B-B14F-4D97-AF65-F5344CB8AC3E}">
        <p14:creationId xmlns:p14="http://schemas.microsoft.com/office/powerpoint/2010/main" val="3666123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17</a:t>
            </a:fld>
            <a:endParaRPr lang="en-US" dirty="0"/>
          </a:p>
        </p:txBody>
      </p:sp>
    </p:spTree>
    <p:extLst>
      <p:ext uri="{BB962C8B-B14F-4D97-AF65-F5344CB8AC3E}">
        <p14:creationId xmlns:p14="http://schemas.microsoft.com/office/powerpoint/2010/main" val="100947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18</a:t>
            </a:fld>
            <a:endParaRPr lang="en-US" dirty="0"/>
          </a:p>
        </p:txBody>
      </p:sp>
    </p:spTree>
    <p:extLst>
      <p:ext uri="{BB962C8B-B14F-4D97-AF65-F5344CB8AC3E}">
        <p14:creationId xmlns:p14="http://schemas.microsoft.com/office/powerpoint/2010/main" val="557151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19</a:t>
            </a:fld>
            <a:endParaRPr lang="en-US" dirty="0"/>
          </a:p>
        </p:txBody>
      </p:sp>
    </p:spTree>
    <p:extLst>
      <p:ext uri="{BB962C8B-B14F-4D97-AF65-F5344CB8AC3E}">
        <p14:creationId xmlns:p14="http://schemas.microsoft.com/office/powerpoint/2010/main" val="404704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a:t>
            </a:fld>
            <a:endParaRPr lang="en-US" dirty="0"/>
          </a:p>
        </p:txBody>
      </p:sp>
    </p:spTree>
    <p:extLst>
      <p:ext uri="{BB962C8B-B14F-4D97-AF65-F5344CB8AC3E}">
        <p14:creationId xmlns:p14="http://schemas.microsoft.com/office/powerpoint/2010/main" val="157596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20</a:t>
            </a:fld>
            <a:endParaRPr lang="en-US" dirty="0"/>
          </a:p>
        </p:txBody>
      </p:sp>
    </p:spTree>
    <p:extLst>
      <p:ext uri="{BB962C8B-B14F-4D97-AF65-F5344CB8AC3E}">
        <p14:creationId xmlns:p14="http://schemas.microsoft.com/office/powerpoint/2010/main" val="2257680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21</a:t>
            </a:fld>
            <a:endParaRPr lang="en-US" dirty="0"/>
          </a:p>
        </p:txBody>
      </p:sp>
    </p:spTree>
    <p:extLst>
      <p:ext uri="{BB962C8B-B14F-4D97-AF65-F5344CB8AC3E}">
        <p14:creationId xmlns:p14="http://schemas.microsoft.com/office/powerpoint/2010/main" val="798740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0"/>
              </a:spcBef>
            </a:pPr>
            <a:endParaRPr lang="en-US" sz="1800" dirty="0">
              <a:solidFill>
                <a:srgbClr val="5B6770"/>
              </a:solidFill>
            </a:endParaRPr>
          </a:p>
        </p:txBody>
      </p:sp>
      <p:sp>
        <p:nvSpPr>
          <p:cNvPr id="4" name="Slide Number Placeholder 3"/>
          <p:cNvSpPr>
            <a:spLocks noGrp="1"/>
          </p:cNvSpPr>
          <p:nvPr>
            <p:ph type="sldNum" sz="quarter" idx="10"/>
          </p:nvPr>
        </p:nvSpPr>
        <p:spPr/>
        <p:txBody>
          <a:bodyPr/>
          <a:lstStyle/>
          <a:p>
            <a:fld id="{F62AC51D-6DAA-4455-8EA7-D54B64909A85}" type="slidenum">
              <a:rPr lang="en-US" smtClean="0"/>
              <a:t>22</a:t>
            </a:fld>
            <a:endParaRPr lang="en-US" dirty="0"/>
          </a:p>
        </p:txBody>
      </p:sp>
    </p:spTree>
    <p:extLst>
      <p:ext uri="{BB962C8B-B14F-4D97-AF65-F5344CB8AC3E}">
        <p14:creationId xmlns:p14="http://schemas.microsoft.com/office/powerpoint/2010/main" val="4156284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23</a:t>
            </a:fld>
            <a:endParaRPr lang="en-US" dirty="0"/>
          </a:p>
        </p:txBody>
      </p:sp>
    </p:spTree>
    <p:extLst>
      <p:ext uri="{BB962C8B-B14F-4D97-AF65-F5344CB8AC3E}">
        <p14:creationId xmlns:p14="http://schemas.microsoft.com/office/powerpoint/2010/main" val="3749383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24</a:t>
            </a:fld>
            <a:endParaRPr lang="en-US" dirty="0"/>
          </a:p>
        </p:txBody>
      </p:sp>
    </p:spTree>
    <p:extLst>
      <p:ext uri="{BB962C8B-B14F-4D97-AF65-F5344CB8AC3E}">
        <p14:creationId xmlns:p14="http://schemas.microsoft.com/office/powerpoint/2010/main" val="104033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25</a:t>
            </a:fld>
            <a:endParaRPr lang="en-US" dirty="0"/>
          </a:p>
        </p:txBody>
      </p:sp>
    </p:spTree>
    <p:extLst>
      <p:ext uri="{BB962C8B-B14F-4D97-AF65-F5344CB8AC3E}">
        <p14:creationId xmlns:p14="http://schemas.microsoft.com/office/powerpoint/2010/main" val="1748900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26</a:t>
            </a:fld>
            <a:endParaRPr lang="en-US" dirty="0"/>
          </a:p>
        </p:txBody>
      </p:sp>
    </p:spTree>
    <p:extLst>
      <p:ext uri="{BB962C8B-B14F-4D97-AF65-F5344CB8AC3E}">
        <p14:creationId xmlns:p14="http://schemas.microsoft.com/office/powerpoint/2010/main" val="3489339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27</a:t>
            </a:fld>
            <a:endParaRPr lang="en-US" dirty="0"/>
          </a:p>
        </p:txBody>
      </p:sp>
    </p:spTree>
    <p:extLst>
      <p:ext uri="{BB962C8B-B14F-4D97-AF65-F5344CB8AC3E}">
        <p14:creationId xmlns:p14="http://schemas.microsoft.com/office/powerpoint/2010/main" val="855717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28</a:t>
            </a:fld>
            <a:endParaRPr lang="en-US" dirty="0"/>
          </a:p>
        </p:txBody>
      </p:sp>
    </p:spTree>
    <p:extLst>
      <p:ext uri="{BB962C8B-B14F-4D97-AF65-F5344CB8AC3E}">
        <p14:creationId xmlns:p14="http://schemas.microsoft.com/office/powerpoint/2010/main" val="3369132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29</a:t>
            </a:fld>
            <a:endParaRPr lang="en-US" dirty="0"/>
          </a:p>
        </p:txBody>
      </p:sp>
    </p:spTree>
    <p:extLst>
      <p:ext uri="{BB962C8B-B14F-4D97-AF65-F5344CB8AC3E}">
        <p14:creationId xmlns:p14="http://schemas.microsoft.com/office/powerpoint/2010/main" val="228300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3</a:t>
            </a:fld>
            <a:endParaRPr lang="en-US" dirty="0"/>
          </a:p>
        </p:txBody>
      </p:sp>
    </p:spTree>
    <p:extLst>
      <p:ext uri="{BB962C8B-B14F-4D97-AF65-F5344CB8AC3E}">
        <p14:creationId xmlns:p14="http://schemas.microsoft.com/office/powerpoint/2010/main" val="3046717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30</a:t>
            </a:fld>
            <a:endParaRPr lang="en-US" dirty="0"/>
          </a:p>
        </p:txBody>
      </p:sp>
    </p:spTree>
    <p:extLst>
      <p:ext uri="{BB962C8B-B14F-4D97-AF65-F5344CB8AC3E}">
        <p14:creationId xmlns:p14="http://schemas.microsoft.com/office/powerpoint/2010/main" val="2573986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31</a:t>
            </a:fld>
            <a:endParaRPr lang="en-US" dirty="0"/>
          </a:p>
        </p:txBody>
      </p:sp>
    </p:spTree>
    <p:extLst>
      <p:ext uri="{BB962C8B-B14F-4D97-AF65-F5344CB8AC3E}">
        <p14:creationId xmlns:p14="http://schemas.microsoft.com/office/powerpoint/2010/main" val="1225700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32</a:t>
            </a:fld>
            <a:endParaRPr lang="en-US" dirty="0"/>
          </a:p>
        </p:txBody>
      </p:sp>
    </p:spTree>
    <p:extLst>
      <p:ext uri="{BB962C8B-B14F-4D97-AF65-F5344CB8AC3E}">
        <p14:creationId xmlns:p14="http://schemas.microsoft.com/office/powerpoint/2010/main" val="3764271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3" y="696913"/>
            <a:ext cx="6486526" cy="4865687"/>
          </a:xfrm>
        </p:spPr>
      </p:sp>
      <p:sp>
        <p:nvSpPr>
          <p:cNvPr id="4" name="Slide Number Placeholder 3"/>
          <p:cNvSpPr>
            <a:spLocks noGrp="1"/>
          </p:cNvSpPr>
          <p:nvPr>
            <p:ph type="sldNum" sz="quarter" idx="10"/>
          </p:nvPr>
        </p:nvSpPr>
        <p:spPr/>
        <p:txBody>
          <a:bodyPr/>
          <a:lstStyle/>
          <a:p>
            <a:fld id="{F62AC51D-6DAA-4455-8EA7-D54B64909A85}" type="slidenum">
              <a:rPr lang="en-US" smtClean="0"/>
              <a:t>33</a:t>
            </a:fld>
            <a:endParaRPr lang="en-US" dirty="0"/>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4439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4</a:t>
            </a:fld>
            <a:endParaRPr lang="en-US" dirty="0"/>
          </a:p>
        </p:txBody>
      </p:sp>
    </p:spTree>
    <p:extLst>
      <p:ext uri="{BB962C8B-B14F-4D97-AF65-F5344CB8AC3E}">
        <p14:creationId xmlns:p14="http://schemas.microsoft.com/office/powerpoint/2010/main" val="244030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5</a:t>
            </a:fld>
            <a:endParaRPr lang="en-US" dirty="0"/>
          </a:p>
        </p:txBody>
      </p:sp>
    </p:spTree>
    <p:extLst>
      <p:ext uri="{BB962C8B-B14F-4D97-AF65-F5344CB8AC3E}">
        <p14:creationId xmlns:p14="http://schemas.microsoft.com/office/powerpoint/2010/main" val="2718043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6</a:t>
            </a:fld>
            <a:endParaRPr lang="en-US" dirty="0"/>
          </a:p>
        </p:txBody>
      </p:sp>
    </p:spTree>
    <p:extLst>
      <p:ext uri="{BB962C8B-B14F-4D97-AF65-F5344CB8AC3E}">
        <p14:creationId xmlns:p14="http://schemas.microsoft.com/office/powerpoint/2010/main" val="3720030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7</a:t>
            </a:fld>
            <a:endParaRPr lang="en-US" dirty="0"/>
          </a:p>
        </p:txBody>
      </p:sp>
    </p:spTree>
    <p:extLst>
      <p:ext uri="{BB962C8B-B14F-4D97-AF65-F5344CB8AC3E}">
        <p14:creationId xmlns:p14="http://schemas.microsoft.com/office/powerpoint/2010/main" val="795534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00"/>
              </a:lnSpc>
              <a:spcBef>
                <a:spcPts val="1500"/>
              </a:spcBef>
              <a:spcAft>
                <a:spcPts val="300"/>
              </a:spcAft>
              <a:tabLst>
                <a:tab pos="1600200" algn="l"/>
              </a:tabLst>
              <a:defRPr/>
            </a:pPr>
            <a:r>
              <a:rPr lang="en-US" sz="1600" b="0" dirty="0" smtClean="0">
                <a:solidFill>
                  <a:schemeClr val="accent1"/>
                </a:solidFill>
                <a:cs typeface="Times New Roman"/>
              </a:rPr>
              <a:t>Old:</a:t>
            </a:r>
          </a:p>
          <a:p>
            <a:pPr>
              <a:lnSpc>
                <a:spcPts val="1300"/>
              </a:lnSpc>
              <a:spcBef>
                <a:spcPts val="1500"/>
              </a:spcBef>
              <a:spcAft>
                <a:spcPts val="300"/>
              </a:spcAft>
              <a:tabLst>
                <a:tab pos="1600200" algn="l"/>
              </a:tabLst>
              <a:defRPr/>
            </a:pPr>
            <a:r>
              <a:rPr lang="en-US" sz="1600" b="1" dirty="0" smtClean="0">
                <a:solidFill>
                  <a:schemeClr val="accent1"/>
                </a:solidFill>
                <a:cs typeface="Times New Roman"/>
              </a:rPr>
              <a:t>Winter Peak Record: 57,265 MW</a:t>
            </a:r>
          </a:p>
          <a:p>
            <a:pPr marL="342900" indent="-342900">
              <a:lnSpc>
                <a:spcPct val="115000"/>
              </a:lnSpc>
              <a:spcBef>
                <a:spcPts val="0"/>
              </a:spcBef>
              <a:spcAft>
                <a:spcPts val="0"/>
              </a:spcAft>
              <a:buFont typeface="Symbol"/>
              <a:buChar char=""/>
              <a:defRPr/>
            </a:pPr>
            <a:r>
              <a:rPr lang="en-US" sz="1600" dirty="0" smtClean="0">
                <a:solidFill>
                  <a:schemeClr val="tx2"/>
                </a:solidFill>
              </a:rPr>
              <a:t>57,265 MW, Feb. 10, 2011</a:t>
            </a:r>
            <a:endParaRPr lang="en-US" sz="800" dirty="0" smtClean="0"/>
          </a:p>
          <a:p>
            <a:pPr marL="285750" indent="-285750">
              <a:lnSpc>
                <a:spcPct val="115000"/>
              </a:lnSpc>
              <a:spcBef>
                <a:spcPts val="1500"/>
              </a:spcBef>
              <a:spcAft>
                <a:spcPts val="300"/>
              </a:spcAft>
              <a:tabLst>
                <a:tab pos="914400" algn="l"/>
              </a:tabLst>
              <a:defRPr/>
            </a:pPr>
            <a:endParaRPr lang="en-US" sz="1600" b="1" dirty="0" smtClean="0">
              <a:solidFill>
                <a:schemeClr val="accent1"/>
              </a:solidFill>
              <a:cs typeface="Times New Roman"/>
            </a:endParaRPr>
          </a:p>
          <a:p>
            <a:pPr marL="285750" indent="-285750">
              <a:lnSpc>
                <a:spcPct val="115000"/>
              </a:lnSpc>
              <a:spcBef>
                <a:spcPts val="1500"/>
              </a:spcBef>
              <a:spcAft>
                <a:spcPts val="300"/>
              </a:spcAft>
              <a:tabLst>
                <a:tab pos="914400" algn="l"/>
              </a:tabLst>
              <a:defRPr/>
            </a:pPr>
            <a:endParaRPr lang="en-US" sz="1600" b="1" dirty="0" smtClean="0">
              <a:solidFill>
                <a:schemeClr val="accent1"/>
              </a:solidFill>
              <a:cs typeface="Times New Roman"/>
            </a:endParaRPr>
          </a:p>
          <a:p>
            <a:pPr marL="285750" indent="-285750">
              <a:lnSpc>
                <a:spcPct val="115000"/>
              </a:lnSpc>
              <a:spcBef>
                <a:spcPts val="1500"/>
              </a:spcBef>
              <a:spcAft>
                <a:spcPts val="300"/>
              </a:spcAft>
              <a:tabLst>
                <a:tab pos="914400" algn="l"/>
              </a:tabLst>
              <a:defRPr/>
            </a:pPr>
            <a:r>
              <a:rPr lang="en-US" sz="1600" b="1" dirty="0" smtClean="0">
                <a:solidFill>
                  <a:schemeClr val="accent1"/>
                </a:solidFill>
                <a:cs typeface="Times New Roman"/>
              </a:rPr>
              <a:t>Wind Generation Records (instantaneous)</a:t>
            </a:r>
          </a:p>
          <a:p>
            <a:pPr marL="342900" indent="-342900">
              <a:lnSpc>
                <a:spcPct val="115000"/>
              </a:lnSpc>
              <a:spcBef>
                <a:spcPts val="0"/>
              </a:spcBef>
              <a:spcAft>
                <a:spcPts val="0"/>
              </a:spcAft>
              <a:buFont typeface="Symbol"/>
              <a:buChar char=""/>
              <a:defRPr/>
            </a:pPr>
            <a:r>
              <a:rPr lang="en-US" sz="1600" dirty="0" smtClean="0">
                <a:solidFill>
                  <a:schemeClr val="tx2"/>
                </a:solidFill>
              </a:rPr>
              <a:t>15,195 MW, Dec. 17, 2016, 6:20 p.m.</a:t>
            </a:r>
            <a:endParaRPr lang="en-US" sz="1600" dirty="0" smtClean="0">
              <a:solidFill>
                <a:schemeClr val="tx2"/>
              </a:solidFill>
              <a:ea typeface="Times New Roman"/>
              <a:cs typeface="Times New Roman"/>
            </a:endParaRPr>
          </a:p>
          <a:p>
            <a:pPr marL="742950" lvl="1" indent="-285750">
              <a:lnSpc>
                <a:spcPct val="115000"/>
              </a:lnSpc>
              <a:buFont typeface="Courier New"/>
              <a:buChar char="­"/>
              <a:tabLst>
                <a:tab pos="914400" algn="l"/>
              </a:tabLst>
              <a:defRPr/>
            </a:pPr>
            <a:r>
              <a:rPr lang="en-US" sz="1600" dirty="0" smtClean="0">
                <a:solidFill>
                  <a:schemeClr val="tx2"/>
                </a:solidFill>
              </a:rPr>
              <a:t>Non-Coastal Wind Output = 12,473 MW</a:t>
            </a:r>
          </a:p>
          <a:p>
            <a:pPr marL="742950" lvl="1" indent="-285750">
              <a:lnSpc>
                <a:spcPct val="115000"/>
              </a:lnSpc>
              <a:buFont typeface="Courier New"/>
              <a:buChar char="­"/>
              <a:tabLst>
                <a:tab pos="914400" algn="l"/>
              </a:tabLst>
              <a:defRPr/>
            </a:pPr>
            <a:r>
              <a:rPr lang="en-US" sz="1600" dirty="0" smtClean="0">
                <a:solidFill>
                  <a:schemeClr val="tx2"/>
                </a:solidFill>
              </a:rPr>
              <a:t>Coastal Wind Output = 2,722 MW</a:t>
            </a:r>
            <a:endParaRPr lang="en-US" sz="1600" dirty="0" smtClean="0">
              <a:solidFill>
                <a:schemeClr val="tx2"/>
              </a:solidFill>
              <a:ea typeface="Times New Roman"/>
              <a:cs typeface="Times New Roman"/>
            </a:endParaRPr>
          </a:p>
          <a:p>
            <a:pPr marL="742950" lvl="1" indent="-285750">
              <a:lnSpc>
                <a:spcPct val="115000"/>
              </a:lnSpc>
              <a:buFont typeface="Courier New"/>
              <a:buChar char="­"/>
              <a:tabLst>
                <a:tab pos="914400" algn="l"/>
              </a:tabLst>
              <a:defRPr/>
            </a:pPr>
            <a:r>
              <a:rPr lang="en-US" sz="1600" dirty="0" smtClean="0">
                <a:solidFill>
                  <a:schemeClr val="tx2"/>
                </a:solidFill>
              </a:rPr>
              <a:t>Supplying 36% of the load</a:t>
            </a:r>
          </a:p>
          <a:p>
            <a:pPr marL="742950" lvl="1" indent="-285750">
              <a:lnSpc>
                <a:spcPct val="115000"/>
              </a:lnSpc>
              <a:buFont typeface="Courier New"/>
              <a:buChar char="­"/>
              <a:tabLst>
                <a:tab pos="914400" algn="l"/>
              </a:tabLst>
              <a:defRPr/>
            </a:pPr>
            <a:r>
              <a:rPr lang="en-US" sz="1600" dirty="0" smtClean="0">
                <a:solidFill>
                  <a:schemeClr val="tx2"/>
                </a:solidFill>
              </a:rPr>
              <a:t>Active Wind Capacity = 18,811 MW</a:t>
            </a:r>
          </a:p>
          <a:p>
            <a:pPr marL="342900" indent="-342900">
              <a:lnSpc>
                <a:spcPct val="115000"/>
              </a:lnSpc>
              <a:spcBef>
                <a:spcPts val="0"/>
              </a:spcBef>
              <a:spcAft>
                <a:spcPts val="0"/>
              </a:spcAft>
              <a:buFont typeface="Symbol"/>
              <a:buChar char=""/>
              <a:defRPr/>
            </a:pPr>
            <a:endParaRPr lang="en-US" sz="1600" dirty="0" smtClean="0">
              <a:solidFill>
                <a:schemeClr val="tx2"/>
              </a:solidFill>
            </a:endParaRPr>
          </a:p>
          <a:p>
            <a:pPr marL="342900" indent="-342900">
              <a:lnSpc>
                <a:spcPct val="115000"/>
              </a:lnSpc>
              <a:spcBef>
                <a:spcPts val="0"/>
              </a:spcBef>
              <a:spcAft>
                <a:spcPts val="0"/>
              </a:spcAft>
              <a:buFont typeface="Symbol"/>
              <a:buChar char=""/>
              <a:defRPr/>
            </a:pPr>
            <a:r>
              <a:rPr lang="en-US" sz="1600" dirty="0" smtClean="0">
                <a:solidFill>
                  <a:schemeClr val="tx2"/>
                </a:solidFill>
              </a:rPr>
              <a:t>15,033 MW, Nov. 27, 2016, 12:36 p.m.</a:t>
            </a:r>
            <a:endParaRPr lang="en-US" sz="1600" dirty="0" smtClean="0">
              <a:solidFill>
                <a:schemeClr val="tx2"/>
              </a:solidFill>
              <a:ea typeface="Times New Roman"/>
              <a:cs typeface="Times New Roman"/>
            </a:endParaRPr>
          </a:p>
          <a:p>
            <a:pPr marL="742950" lvl="1" indent="-285750">
              <a:lnSpc>
                <a:spcPct val="115000"/>
              </a:lnSpc>
              <a:buFont typeface="Courier New"/>
              <a:buChar char="­"/>
              <a:tabLst>
                <a:tab pos="914400" algn="l"/>
              </a:tabLst>
              <a:defRPr/>
            </a:pPr>
            <a:r>
              <a:rPr lang="en-US" sz="1600" dirty="0" smtClean="0">
                <a:solidFill>
                  <a:schemeClr val="tx2"/>
                </a:solidFill>
              </a:rPr>
              <a:t>Non-Coastal Wind Output = 11,100 MW</a:t>
            </a:r>
          </a:p>
          <a:p>
            <a:pPr marL="742950" lvl="1" indent="-285750">
              <a:lnSpc>
                <a:spcPct val="115000"/>
              </a:lnSpc>
              <a:buFont typeface="Courier New"/>
              <a:buChar char="­"/>
              <a:tabLst>
                <a:tab pos="914400" algn="l"/>
              </a:tabLst>
              <a:defRPr/>
            </a:pPr>
            <a:r>
              <a:rPr lang="en-US" sz="1600" dirty="0" smtClean="0">
                <a:solidFill>
                  <a:schemeClr val="tx2"/>
                </a:solidFill>
              </a:rPr>
              <a:t>Coastal Wind Output = 3,800 MW</a:t>
            </a:r>
            <a:endParaRPr lang="en-US" sz="1600" dirty="0" smtClean="0">
              <a:solidFill>
                <a:schemeClr val="tx2"/>
              </a:solidFill>
              <a:ea typeface="Times New Roman"/>
              <a:cs typeface="Times New Roman"/>
            </a:endParaRPr>
          </a:p>
          <a:p>
            <a:pPr marL="742950" lvl="1" indent="-285750">
              <a:lnSpc>
                <a:spcPct val="115000"/>
              </a:lnSpc>
              <a:buFont typeface="Courier New"/>
              <a:buChar char="­"/>
              <a:tabLst>
                <a:tab pos="914400" algn="l"/>
              </a:tabLst>
              <a:defRPr/>
            </a:pPr>
            <a:r>
              <a:rPr lang="en-US" sz="1600" dirty="0" smtClean="0">
                <a:solidFill>
                  <a:schemeClr val="tx2"/>
                </a:solidFill>
              </a:rPr>
              <a:t>Supplying 45% of the load</a:t>
            </a:r>
          </a:p>
          <a:p>
            <a:pPr marL="742950" lvl="1" indent="-285750">
              <a:lnSpc>
                <a:spcPct val="115000"/>
              </a:lnSpc>
              <a:buFont typeface="Courier New"/>
              <a:buChar char="­"/>
              <a:tabLst>
                <a:tab pos="914400" algn="l"/>
              </a:tabLst>
              <a:defRPr/>
            </a:pPr>
            <a:r>
              <a:rPr lang="en-US" sz="1600" dirty="0" smtClean="0">
                <a:solidFill>
                  <a:schemeClr val="tx2"/>
                </a:solidFill>
              </a:rPr>
              <a:t>Active Wind Capacity = 17,150 MW</a:t>
            </a:r>
          </a:p>
        </p:txBody>
      </p:sp>
      <p:sp>
        <p:nvSpPr>
          <p:cNvPr id="4" name="Slide Number Placeholder 3"/>
          <p:cNvSpPr>
            <a:spLocks noGrp="1"/>
          </p:cNvSpPr>
          <p:nvPr>
            <p:ph type="sldNum" sz="quarter" idx="10"/>
          </p:nvPr>
        </p:nvSpPr>
        <p:spPr/>
        <p:txBody>
          <a:bodyPr/>
          <a:lstStyle/>
          <a:p>
            <a:fld id="{F62AC51D-6DAA-4455-8EA7-D54B64909A85}" type="slidenum">
              <a:rPr lang="en-US" smtClean="0"/>
              <a:t>8</a:t>
            </a:fld>
            <a:endParaRPr lang="en-US"/>
          </a:p>
        </p:txBody>
      </p:sp>
    </p:spTree>
    <p:extLst>
      <p:ext uri="{BB962C8B-B14F-4D97-AF65-F5344CB8AC3E}">
        <p14:creationId xmlns:p14="http://schemas.microsoft.com/office/powerpoint/2010/main" val="2491572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9</a:t>
            </a:fld>
            <a:endParaRPr lang="en-US" dirty="0"/>
          </a:p>
        </p:txBody>
      </p:sp>
    </p:spTree>
    <p:extLst>
      <p:ext uri="{BB962C8B-B14F-4D97-AF65-F5344CB8AC3E}">
        <p14:creationId xmlns:p14="http://schemas.microsoft.com/office/powerpoint/2010/main" val="130235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1143000"/>
          </a:xfrm>
          <a:prstGeom prst="rect">
            <a:avLst/>
          </a:prstGeom>
        </p:spPr>
        <p:txBody>
          <a:bodyPr/>
          <a:lstStyle>
            <a:lvl1pPr algn="l">
              <a:defRPr sz="28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1600201"/>
            <a:ext cx="8534400" cy="43198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p:cNvSpPr>
            <a:spLocks noGrp="1"/>
          </p:cNvSpPr>
          <p:nvPr>
            <p:ph type="ftr" sz="quarter" idx="11"/>
          </p:nvPr>
        </p:nvSpPr>
        <p:spPr>
          <a:xfrm>
            <a:off x="2743200" y="6553200"/>
            <a:ext cx="4038600" cy="228600"/>
          </a:xfrm>
          <a:prstGeom prst="rect">
            <a:avLst/>
          </a:prstGeom>
        </p:spPr>
        <p:txBody>
          <a:bodyPr/>
          <a:lstStyle/>
          <a:p>
            <a:r>
              <a:rPr lang="en-US" dirty="0" smtClean="0"/>
              <a:t>Footer text goes here.</a:t>
            </a:r>
            <a:endParaRPr lang="en-US" dirty="0"/>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561138"/>
            <a:ext cx="4572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dirty="0"/>
          </a:p>
        </p:txBody>
      </p:sp>
    </p:spTree>
    <p:extLst>
      <p:ext uri="{BB962C8B-B14F-4D97-AF65-F5344CB8AC3E}">
        <p14:creationId xmlns:p14="http://schemas.microsoft.com/office/powerpoint/2010/main" val="31291904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dirty="0" smtClean="0"/>
              <a:t>Footer text goes here.</a:t>
            </a:r>
            <a:endParaRPr lang="en-US" dirty="0"/>
          </a:p>
        </p:txBody>
      </p:sp>
      <p:sp>
        <p:nvSpPr>
          <p:cNvPr id="7" name="Slide Number Placeholder 5"/>
          <p:cNvSpPr>
            <a:spLocks noGrp="1"/>
          </p:cNvSpPr>
          <p:nvPr>
            <p:ph type="sldNum" sz="quarter" idx="4"/>
          </p:nvPr>
        </p:nvSpPr>
        <p:spPr>
          <a:xfrm>
            <a:off x="8610600" y="6561138"/>
            <a:ext cx="4572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dirty="0"/>
          </a:p>
        </p:txBody>
      </p:sp>
    </p:spTree>
    <p:extLst>
      <p:ext uri="{BB962C8B-B14F-4D97-AF65-F5344CB8AC3E}">
        <p14:creationId xmlns:p14="http://schemas.microsoft.com/office/powerpoint/2010/main" val="15744571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1143000"/>
          </a:xfrm>
          <a:prstGeom prst="rect">
            <a:avLst/>
          </a:prstGeom>
        </p:spPr>
        <p:txBody>
          <a:bodyPr/>
          <a:lstStyle>
            <a:lvl1pPr algn="l">
              <a:defRPr sz="24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1600201"/>
            <a:ext cx="8534400" cy="43198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p:cNvSpPr>
            <a:spLocks noGrp="1"/>
          </p:cNvSpPr>
          <p:nvPr>
            <p:ph type="ftr" sz="quarter" idx="11"/>
          </p:nvPr>
        </p:nvSpPr>
        <p:spPr>
          <a:xfrm>
            <a:off x="2743200" y="6553200"/>
            <a:ext cx="4038600" cy="228600"/>
          </a:xfrm>
        </p:spPr>
        <p:txBody>
          <a:bodyPr/>
          <a:lstStyle/>
          <a:p>
            <a:r>
              <a:rPr lang="en-US" dirty="0" smtClean="0"/>
              <a:t>Footer text goes here.</a:t>
            </a:r>
            <a:endParaRPr lang="en-US" dirty="0"/>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561138"/>
            <a:ext cx="4572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dirty="0"/>
          </a:p>
        </p:txBody>
      </p:sp>
    </p:spTree>
    <p:extLst>
      <p:ext uri="{BB962C8B-B14F-4D97-AF65-F5344CB8AC3E}">
        <p14:creationId xmlns:p14="http://schemas.microsoft.com/office/powerpoint/2010/main" val="27900848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1828800" y="685800"/>
            <a:ext cx="6324600" cy="54864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16945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657600" y="0"/>
            <a:ext cx="54864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2814" y="2876277"/>
            <a:ext cx="2857586"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 id="214748366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Footer text goes here.</a:t>
            </a:r>
            <a:endParaRPr lang="en-US" dirty="0"/>
          </a:p>
        </p:txBody>
      </p:sp>
      <p:sp>
        <p:nvSpPr>
          <p:cNvPr id="6" name="Slide Number Placeholder 5"/>
          <p:cNvSpPr>
            <a:spLocks noGrp="1"/>
          </p:cNvSpPr>
          <p:nvPr>
            <p:ph type="sldNum" sz="quarter" idx="4"/>
          </p:nvPr>
        </p:nvSpPr>
        <p:spPr>
          <a:xfrm>
            <a:off x="8534400" y="6561138"/>
            <a:ext cx="533400" cy="2968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dirty="0"/>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pPr algn="l"/>
            <a:r>
              <a:rPr lang="en-US" sz="1000" b="1" baseline="0" dirty="0" smtClean="0">
                <a:solidFill>
                  <a:schemeClr val="tx2"/>
                </a:solidFill>
              </a:rPr>
              <a:t>PUBLIC</a:t>
            </a:r>
            <a:endParaRPr lang="en-US" sz="1000" b="1" dirty="0">
              <a:solidFill>
                <a:schemeClr val="tx2"/>
              </a:solidFill>
            </a:endParaRPr>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userDrawn="1"/>
        </p:nvCxnSpPr>
        <p:spPr>
          <a:xfrm flipH="1">
            <a:off x="914400" y="1"/>
            <a:ext cx="1" cy="49529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466" y="5257800"/>
            <a:ext cx="1181868" cy="457200"/>
          </a:xfrm>
          <a:prstGeom prst="rect">
            <a:avLst/>
          </a:prstGeom>
        </p:spPr>
      </p:pic>
      <p:cxnSp>
        <p:nvCxnSpPr>
          <p:cNvPr id="12" name="Straight Connector 11"/>
          <p:cNvCxnSpPr/>
          <p:nvPr userDrawn="1"/>
        </p:nvCxnSpPr>
        <p:spPr>
          <a:xfrm flipH="1">
            <a:off x="914400" y="6019800"/>
            <a:ext cx="1" cy="8229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309337"/>
      </p:ext>
    </p:extLst>
  </p:cSld>
  <p:clrMap bg1="lt1" tx1="dk1" bg2="lt2" tx2="dk2" accent1="accent1" accent2="accent2" accent3="accent3" accent4="accent4" accent5="accent5" accent6="accent6" hlink="hlink" folHlink="folHlink"/>
  <p:sldLayoutIdLst>
    <p:sldLayoutId id="2147483652"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30.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jpe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14800" y="2182505"/>
            <a:ext cx="4953000" cy="3600986"/>
          </a:xfrm>
          <a:prstGeom prst="rect">
            <a:avLst/>
          </a:prstGeom>
          <a:noFill/>
        </p:spPr>
        <p:txBody>
          <a:bodyPr wrap="square" rtlCol="0">
            <a:spAutoFit/>
          </a:bodyPr>
          <a:lstStyle/>
          <a:p>
            <a:r>
              <a:rPr lang="en-US" sz="2800" b="1" dirty="0">
                <a:solidFill>
                  <a:schemeClr val="tx2"/>
                </a:solidFill>
              </a:rPr>
              <a:t>CEO Perspectives</a:t>
            </a:r>
          </a:p>
          <a:p>
            <a:endParaRPr lang="en-US" dirty="0">
              <a:solidFill>
                <a:schemeClr val="tx2"/>
              </a:solidFill>
            </a:endParaRPr>
          </a:p>
          <a:p>
            <a:r>
              <a:rPr lang="en-US" sz="2000" i="1" dirty="0">
                <a:solidFill>
                  <a:schemeClr val="tx2"/>
                </a:solidFill>
              </a:rPr>
              <a:t>Bill Magness</a:t>
            </a:r>
          </a:p>
          <a:p>
            <a:r>
              <a:rPr lang="en-US" dirty="0">
                <a:solidFill>
                  <a:schemeClr val="tx2"/>
                </a:solidFill>
              </a:rPr>
              <a:t>President &amp; CEO</a:t>
            </a:r>
          </a:p>
          <a:p>
            <a:r>
              <a:rPr lang="en-US" dirty="0">
                <a:solidFill>
                  <a:schemeClr val="tx2"/>
                </a:solidFill>
              </a:rPr>
              <a:t>ERCOT</a:t>
            </a:r>
          </a:p>
          <a:p>
            <a:endParaRPr lang="en-US" dirty="0">
              <a:solidFill>
                <a:schemeClr val="tx2"/>
              </a:solidFill>
            </a:endParaRPr>
          </a:p>
          <a:p>
            <a:endParaRPr lang="en-US" b="1" i="1" dirty="0" smtClean="0">
              <a:solidFill>
                <a:schemeClr val="tx2"/>
              </a:solidFill>
            </a:endParaRPr>
          </a:p>
          <a:p>
            <a:endParaRPr lang="en-US" b="1" i="1" dirty="0">
              <a:solidFill>
                <a:schemeClr val="tx2"/>
              </a:solidFill>
            </a:endParaRPr>
          </a:p>
          <a:p>
            <a:r>
              <a:rPr lang="en-US" b="1" i="1" dirty="0" smtClean="0">
                <a:solidFill>
                  <a:schemeClr val="tx2"/>
                </a:solidFill>
              </a:rPr>
              <a:t>2017 </a:t>
            </a:r>
            <a:r>
              <a:rPr lang="en-US" b="1" i="1" dirty="0">
                <a:solidFill>
                  <a:schemeClr val="tx2"/>
                </a:solidFill>
              </a:rPr>
              <a:t>ERCOT Operations Training Seminar</a:t>
            </a:r>
          </a:p>
          <a:p>
            <a:r>
              <a:rPr lang="en-US" dirty="0" smtClean="0">
                <a:solidFill>
                  <a:schemeClr val="tx2"/>
                </a:solidFill>
              </a:rPr>
              <a:t>March, April &amp; May 2017</a:t>
            </a:r>
          </a:p>
          <a:p>
            <a:endParaRPr lang="en-US" dirty="0">
              <a:solidFill>
                <a:schemeClr val="tx2"/>
              </a:solidFill>
            </a:endParaRPr>
          </a:p>
          <a:p>
            <a:endParaRPr lang="en-US" b="1" dirty="0" smtClean="0">
              <a:solidFill>
                <a:schemeClr val="accent6"/>
              </a:solidFill>
            </a:endParaRPr>
          </a:p>
        </p:txBody>
      </p:sp>
    </p:spTree>
    <p:extLst>
      <p:ext uri="{BB962C8B-B14F-4D97-AF65-F5344CB8AC3E}">
        <p14:creationId xmlns:p14="http://schemas.microsoft.com/office/powerpoint/2010/main" val="730603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1143000"/>
          </a:xfrm>
        </p:spPr>
        <p:txBody>
          <a:bodyPr/>
          <a:lstStyle/>
          <a:p>
            <a:r>
              <a:rPr lang="en-US" sz="2400" b="1" dirty="0" smtClean="0">
                <a:solidFill>
                  <a:schemeClr val="accent1"/>
                </a:solidFill>
              </a:rPr>
              <a:t>Energy Use Comparison</a:t>
            </a:r>
            <a:endParaRPr lang="en-US" sz="2400"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10</a:t>
            </a:fld>
            <a:endParaRPr lang="en-US" dirty="0"/>
          </a:p>
        </p:txBody>
      </p:sp>
      <p:grpSp>
        <p:nvGrpSpPr>
          <p:cNvPr id="15" name="Group 14"/>
          <p:cNvGrpSpPr/>
          <p:nvPr/>
        </p:nvGrpSpPr>
        <p:grpSpPr>
          <a:xfrm>
            <a:off x="2610852" y="2346960"/>
            <a:ext cx="3713748" cy="4206240"/>
            <a:chOff x="2895600" y="2286000"/>
            <a:chExt cx="3713748" cy="420624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286000"/>
              <a:ext cx="3713748" cy="4206240"/>
            </a:xfrm>
            <a:prstGeom prst="rect">
              <a:avLst/>
            </a:prstGeom>
          </p:spPr>
        </p:pic>
        <p:sp>
          <p:nvSpPr>
            <p:cNvPr id="11" name="TextBox 10"/>
            <p:cNvSpPr txBox="1"/>
            <p:nvPr/>
          </p:nvSpPr>
          <p:spPr>
            <a:xfrm>
              <a:off x="3644824" y="4629090"/>
              <a:ext cx="2316500" cy="400110"/>
            </a:xfrm>
            <a:prstGeom prst="rect">
              <a:avLst/>
            </a:prstGeom>
            <a:noFill/>
          </p:spPr>
          <p:txBody>
            <a:bodyPr wrap="square" rtlCol="0">
              <a:spAutoFit/>
            </a:bodyPr>
            <a:lstStyle/>
            <a:p>
              <a:pPr algn="ctr"/>
              <a:r>
                <a:rPr lang="en-US" sz="1000" b="1" dirty="0" smtClean="0">
                  <a:solidFill>
                    <a:schemeClr val="tx2"/>
                  </a:solidFill>
                </a:rPr>
                <a:t>Total energy consumed:</a:t>
              </a:r>
            </a:p>
            <a:p>
              <a:pPr algn="ctr"/>
              <a:r>
                <a:rPr lang="en-US" sz="1000" dirty="0" smtClean="0">
                  <a:solidFill>
                    <a:schemeClr val="tx2"/>
                  </a:solidFill>
                </a:rPr>
                <a:t>347,466,232 MWh</a:t>
              </a:r>
              <a:endParaRPr lang="en-US" sz="1000" dirty="0">
                <a:solidFill>
                  <a:schemeClr val="tx2"/>
                </a:solidFill>
              </a:endParaRPr>
            </a:p>
          </p:txBody>
        </p:sp>
      </p:grpSp>
      <p:grpSp>
        <p:nvGrpSpPr>
          <p:cNvPr id="18" name="Group 17"/>
          <p:cNvGrpSpPr/>
          <p:nvPr/>
        </p:nvGrpSpPr>
        <p:grpSpPr>
          <a:xfrm>
            <a:off x="5425033" y="76205"/>
            <a:ext cx="3718967" cy="4190995"/>
            <a:chOff x="5425033" y="76205"/>
            <a:chExt cx="3718967" cy="4190995"/>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7712"/>
            <a:stretch/>
          </p:blipFill>
          <p:spPr>
            <a:xfrm>
              <a:off x="5425033" y="76205"/>
              <a:ext cx="3718967" cy="4190995"/>
            </a:xfrm>
            <a:prstGeom prst="rect">
              <a:avLst/>
            </a:prstGeom>
          </p:spPr>
        </p:pic>
        <p:sp>
          <p:nvSpPr>
            <p:cNvPr id="14" name="TextBox 13"/>
            <p:cNvSpPr txBox="1"/>
            <p:nvPr/>
          </p:nvSpPr>
          <p:spPr>
            <a:xfrm>
              <a:off x="6098182" y="2514599"/>
              <a:ext cx="2316500" cy="400110"/>
            </a:xfrm>
            <a:prstGeom prst="rect">
              <a:avLst/>
            </a:prstGeom>
            <a:noFill/>
          </p:spPr>
          <p:txBody>
            <a:bodyPr wrap="square" rtlCol="0">
              <a:spAutoFit/>
            </a:bodyPr>
            <a:lstStyle/>
            <a:p>
              <a:pPr algn="ctr"/>
              <a:r>
                <a:rPr lang="en-US" sz="1000" b="1" dirty="0" smtClean="0">
                  <a:solidFill>
                    <a:schemeClr val="tx2"/>
                  </a:solidFill>
                </a:rPr>
                <a:t>Total energy consumed:</a:t>
              </a:r>
            </a:p>
            <a:p>
              <a:pPr algn="ctr"/>
              <a:r>
                <a:rPr lang="en-US" sz="1000" dirty="0" smtClean="0">
                  <a:solidFill>
                    <a:schemeClr val="tx2"/>
                  </a:solidFill>
                </a:rPr>
                <a:t>351,523,351 MWh</a:t>
              </a:r>
              <a:endParaRPr lang="en-US" sz="1000" dirty="0">
                <a:solidFill>
                  <a:schemeClr val="tx2"/>
                </a:solidFill>
              </a:endParaRPr>
            </a:p>
          </p:txBody>
        </p:sp>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7" y="686717"/>
            <a:ext cx="3472977" cy="3655765"/>
          </a:xfrm>
          <a:prstGeom prst="rect">
            <a:avLst/>
          </a:prstGeom>
        </p:spPr>
      </p:pic>
      <p:sp>
        <p:nvSpPr>
          <p:cNvPr id="17" name="TextBox 16"/>
          <p:cNvSpPr txBox="1"/>
          <p:nvPr/>
        </p:nvSpPr>
        <p:spPr>
          <a:xfrm>
            <a:off x="535123" y="2743200"/>
            <a:ext cx="2316500" cy="400110"/>
          </a:xfrm>
          <a:prstGeom prst="rect">
            <a:avLst/>
          </a:prstGeom>
          <a:noFill/>
        </p:spPr>
        <p:txBody>
          <a:bodyPr wrap="square" rtlCol="0">
            <a:spAutoFit/>
          </a:bodyPr>
          <a:lstStyle/>
          <a:p>
            <a:pPr algn="ctr"/>
            <a:r>
              <a:rPr lang="en-US" sz="1000" b="1" dirty="0" smtClean="0">
                <a:solidFill>
                  <a:schemeClr val="tx2"/>
                </a:solidFill>
              </a:rPr>
              <a:t>Total energy consumed:</a:t>
            </a:r>
          </a:p>
          <a:p>
            <a:pPr algn="ctr"/>
            <a:r>
              <a:rPr lang="en-US" sz="1000" dirty="0" smtClean="0">
                <a:solidFill>
                  <a:schemeClr val="tx2"/>
                </a:solidFill>
              </a:rPr>
              <a:t>340,033,353 MWh</a:t>
            </a:r>
            <a:endParaRPr lang="en-US" sz="1000" dirty="0">
              <a:solidFill>
                <a:schemeClr val="tx2"/>
              </a:solidFill>
            </a:endParaRPr>
          </a:p>
        </p:txBody>
      </p:sp>
    </p:spTree>
    <p:extLst>
      <p:ext uri="{BB962C8B-B14F-4D97-AF65-F5344CB8AC3E}">
        <p14:creationId xmlns:p14="http://schemas.microsoft.com/office/powerpoint/2010/main" val="2733474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21" y="938618"/>
            <a:ext cx="8650179" cy="5233582"/>
          </a:xfrm>
          <a:prstGeom prst="rect">
            <a:avLst/>
          </a:prstGeom>
        </p:spPr>
      </p:pic>
      <p:sp>
        <p:nvSpPr>
          <p:cNvPr id="2" name="Title 1"/>
          <p:cNvSpPr>
            <a:spLocks noGrp="1"/>
          </p:cNvSpPr>
          <p:nvPr>
            <p:ph type="title"/>
          </p:nvPr>
        </p:nvSpPr>
        <p:spPr>
          <a:xfrm>
            <a:off x="381000" y="243682"/>
            <a:ext cx="8458200" cy="365918"/>
          </a:xfrm>
        </p:spPr>
        <p:txBody>
          <a:bodyPr/>
          <a:lstStyle/>
          <a:p>
            <a:r>
              <a:rPr lang="en-US" sz="2400" dirty="0"/>
              <a:t>Wind </a:t>
            </a:r>
            <a:r>
              <a:rPr lang="en-US" sz="2400" dirty="0" smtClean="0"/>
              <a:t>Generation Capacity </a:t>
            </a:r>
            <a:r>
              <a:rPr lang="en-US" sz="2400" dirty="0"/>
              <a:t>– </a:t>
            </a:r>
            <a:r>
              <a:rPr lang="en-US" sz="2400" dirty="0" smtClean="0"/>
              <a:t>February 2017</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11</a:t>
            </a:fld>
            <a:endParaRPr lang="en-US" dirty="0"/>
          </a:p>
        </p:txBody>
      </p:sp>
      <p:sp>
        <p:nvSpPr>
          <p:cNvPr id="8" name="TextBox 7"/>
          <p:cNvSpPr txBox="1"/>
          <p:nvPr/>
        </p:nvSpPr>
        <p:spPr>
          <a:xfrm>
            <a:off x="5105400" y="1641743"/>
            <a:ext cx="3276600" cy="1651734"/>
          </a:xfrm>
          <a:prstGeom prst="rect">
            <a:avLst/>
          </a:prstGeom>
          <a:solidFill>
            <a:schemeClr val="tx2">
              <a:lumMod val="20000"/>
              <a:lumOff val="80000"/>
            </a:schemeClr>
          </a:solidFill>
        </p:spPr>
        <p:txBody>
          <a:bodyPr wrap="square" rtlCol="0">
            <a:spAutoFit/>
          </a:bodyPr>
          <a:lstStyle/>
          <a:p>
            <a:pPr marL="182880" indent="-125413">
              <a:spcAft>
                <a:spcPts val="400"/>
              </a:spcAft>
              <a:buFont typeface="Arial" pitchFamily="34" charset="0"/>
              <a:buChar char="•"/>
            </a:pPr>
            <a:r>
              <a:rPr lang="en-US" sz="1100" dirty="0" smtClean="0">
                <a:solidFill>
                  <a:schemeClr val="tx2"/>
                </a:solidFill>
              </a:rPr>
              <a:t>Steady growth continues, with some spikes.</a:t>
            </a:r>
          </a:p>
          <a:p>
            <a:pPr marL="182880" indent="-125413">
              <a:spcAft>
                <a:spcPts val="400"/>
              </a:spcAft>
              <a:buFont typeface="Arial" pitchFamily="34" charset="0"/>
              <a:buChar char="•"/>
            </a:pPr>
            <a:r>
              <a:rPr lang="en-US" sz="1100" dirty="0" smtClean="0">
                <a:solidFill>
                  <a:schemeClr val="tx2"/>
                </a:solidFill>
              </a:rPr>
              <a:t>Largest annual increase: 3,294 MW in 2015 </a:t>
            </a:r>
            <a:br>
              <a:rPr lang="en-US" sz="1100" dirty="0" smtClean="0">
                <a:solidFill>
                  <a:schemeClr val="tx2"/>
                </a:solidFill>
              </a:rPr>
            </a:br>
            <a:r>
              <a:rPr lang="en-US" sz="1100" dirty="0" smtClean="0">
                <a:solidFill>
                  <a:schemeClr val="tx2"/>
                </a:solidFill>
              </a:rPr>
              <a:t>(A close second: 3,220 MW in 2008)</a:t>
            </a:r>
          </a:p>
          <a:p>
            <a:pPr marL="182880" indent="-125413">
              <a:spcAft>
                <a:spcPts val="400"/>
              </a:spcAft>
              <a:buFont typeface="Arial" pitchFamily="34" charset="0"/>
              <a:buChar char="•"/>
            </a:pPr>
            <a:r>
              <a:rPr lang="en-US" sz="1100" dirty="0" smtClean="0">
                <a:solidFill>
                  <a:schemeClr val="tx2"/>
                </a:solidFill>
              </a:rPr>
              <a:t>Incentives, uncertainty and other factors affect construction decisions and schedules.</a:t>
            </a:r>
          </a:p>
          <a:p>
            <a:pPr marL="182880" indent="-125413">
              <a:spcAft>
                <a:spcPts val="400"/>
              </a:spcAft>
              <a:buFont typeface="Arial" pitchFamily="34" charset="0"/>
              <a:buChar char="•"/>
            </a:pPr>
            <a:r>
              <a:rPr lang="en-US" sz="1100" dirty="0" smtClean="0">
                <a:solidFill>
                  <a:schemeClr val="tx2"/>
                </a:solidFill>
              </a:rPr>
              <a:t>Historically, not all planned projects are completed.</a:t>
            </a:r>
          </a:p>
          <a:p>
            <a:pPr marL="182880" indent="-125413">
              <a:spcAft>
                <a:spcPts val="400"/>
              </a:spcAft>
              <a:buFont typeface="Arial" pitchFamily="34" charset="0"/>
              <a:buChar char="•"/>
            </a:pPr>
            <a:r>
              <a:rPr lang="en-US" sz="1100" dirty="0" smtClean="0">
                <a:solidFill>
                  <a:schemeClr val="tx2"/>
                </a:solidFill>
              </a:rPr>
              <a:t>Texas continues to lead U.S. in wind capacity.</a:t>
            </a:r>
          </a:p>
        </p:txBody>
      </p:sp>
      <p:sp>
        <p:nvSpPr>
          <p:cNvPr id="9" name="Left Brace 8"/>
          <p:cNvSpPr/>
          <p:nvPr/>
        </p:nvSpPr>
        <p:spPr>
          <a:xfrm rot="5400000">
            <a:off x="7086598" y="3657600"/>
            <a:ext cx="152399" cy="2590802"/>
          </a:xfrm>
          <a:prstGeom prst="leftBrace">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5867399" y="4648200"/>
            <a:ext cx="2743199" cy="276999"/>
          </a:xfrm>
          <a:prstGeom prst="rect">
            <a:avLst/>
          </a:prstGeom>
          <a:noFill/>
        </p:spPr>
        <p:txBody>
          <a:bodyPr wrap="square" rtlCol="0">
            <a:spAutoFit/>
          </a:bodyPr>
          <a:lstStyle/>
          <a:p>
            <a:pPr algn="ctr"/>
            <a:r>
              <a:rPr lang="en-US" sz="1200" b="1" i="1" dirty="0" smtClean="0">
                <a:solidFill>
                  <a:schemeClr val="tx2"/>
                </a:solidFill>
              </a:rPr>
              <a:t>Future outcomes uncertain</a:t>
            </a:r>
            <a:endParaRPr lang="en-US" sz="1200" b="1" i="1" dirty="0">
              <a:solidFill>
                <a:schemeClr val="tx2"/>
              </a:solidFill>
            </a:endParaRPr>
          </a:p>
        </p:txBody>
      </p:sp>
    </p:spTree>
    <p:extLst>
      <p:ext uri="{BB962C8B-B14F-4D97-AF65-F5344CB8AC3E}">
        <p14:creationId xmlns:p14="http://schemas.microsoft.com/office/powerpoint/2010/main" val="1274668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365918"/>
          </a:xfrm>
        </p:spPr>
        <p:txBody>
          <a:bodyPr/>
          <a:lstStyle/>
          <a:p>
            <a:r>
              <a:rPr lang="en-US" dirty="0"/>
              <a:t>Utility Scale Solar Generation Capacity – </a:t>
            </a:r>
            <a:r>
              <a:rPr lang="en-US" dirty="0" smtClean="0"/>
              <a:t>February 2017</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12</a:t>
            </a:fld>
            <a:endParaRPr lang="en-US" dirty="0"/>
          </a:p>
        </p:txBody>
      </p:sp>
      <p:sp>
        <p:nvSpPr>
          <p:cNvPr id="66" name="Rectangle 65"/>
          <p:cNvSpPr/>
          <p:nvPr/>
        </p:nvSpPr>
        <p:spPr>
          <a:xfrm>
            <a:off x="381000" y="5791200"/>
            <a:ext cx="8458200" cy="438582"/>
          </a:xfrm>
          <a:prstGeom prst="rect">
            <a:avLst/>
          </a:prstGeom>
        </p:spPr>
        <p:txBody>
          <a:bodyPr wrap="square">
            <a:spAutoFit/>
          </a:bodyPr>
          <a:lstStyle/>
          <a:p>
            <a:r>
              <a:rPr lang="en-US" sz="750" dirty="0">
                <a:solidFill>
                  <a:srgbClr val="5B6770"/>
                </a:solidFill>
              </a:rPr>
              <a:t>The data presented here is based upon the latest registration data provided to ERCOT by the resource owners and can change without notice. Any capacity changes will be reflected in current and subsequent years' totals. Scheduling delays will also be reflected in the planned projects as that information is received.  This chart reflects planned units in the calendar year of submission rather than installations by peak of year shown.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048" y="835017"/>
            <a:ext cx="8343751" cy="4944125"/>
          </a:xfrm>
          <a:prstGeom prst="rect">
            <a:avLst/>
          </a:prstGeom>
        </p:spPr>
      </p:pic>
      <p:sp>
        <p:nvSpPr>
          <p:cNvPr id="6" name="TextBox 5"/>
          <p:cNvSpPr txBox="1"/>
          <p:nvPr/>
        </p:nvSpPr>
        <p:spPr>
          <a:xfrm>
            <a:off x="4343400" y="1697224"/>
            <a:ext cx="3810000" cy="1313180"/>
          </a:xfrm>
          <a:prstGeom prst="rect">
            <a:avLst/>
          </a:prstGeom>
          <a:solidFill>
            <a:schemeClr val="tx2">
              <a:lumMod val="20000"/>
              <a:lumOff val="80000"/>
            </a:schemeClr>
          </a:solidFill>
        </p:spPr>
        <p:txBody>
          <a:bodyPr wrap="square" rtlCol="0">
            <a:spAutoFit/>
          </a:bodyPr>
          <a:lstStyle/>
          <a:p>
            <a:pPr marL="228600" indent="-171450">
              <a:spcAft>
                <a:spcPts val="400"/>
              </a:spcAft>
              <a:buFont typeface="Arial" panose="020B0604020202020204" pitchFamily="34" charset="0"/>
              <a:buChar char="•"/>
            </a:pPr>
            <a:r>
              <a:rPr lang="en-US" sz="1100" dirty="0" smtClean="0">
                <a:solidFill>
                  <a:schemeClr val="tx2"/>
                </a:solidFill>
              </a:rPr>
              <a:t>Utility-scale solar still in early stages in ERCOT</a:t>
            </a:r>
          </a:p>
          <a:p>
            <a:pPr marL="228600" indent="-171450">
              <a:spcAft>
                <a:spcPts val="400"/>
              </a:spcAft>
              <a:buFont typeface="Arial" panose="020B0604020202020204" pitchFamily="34" charset="0"/>
              <a:buChar char="•"/>
            </a:pPr>
            <a:r>
              <a:rPr lang="en-US" sz="1100" dirty="0" smtClean="0">
                <a:solidFill>
                  <a:schemeClr val="tx2"/>
                </a:solidFill>
              </a:rPr>
              <a:t>Nearly doubled in 2016; largest increase so far</a:t>
            </a:r>
          </a:p>
          <a:p>
            <a:pPr marL="228600" indent="-171450">
              <a:spcAft>
                <a:spcPts val="400"/>
              </a:spcAft>
              <a:buFont typeface="Arial" panose="020B0604020202020204" pitchFamily="34" charset="0"/>
              <a:buChar char="•"/>
            </a:pPr>
            <a:r>
              <a:rPr lang="en-US" sz="1100" dirty="0" smtClean="0">
                <a:solidFill>
                  <a:schemeClr val="tx2"/>
                </a:solidFill>
              </a:rPr>
              <a:t>Potentially fastest-growing resource in future</a:t>
            </a:r>
          </a:p>
          <a:p>
            <a:pPr marL="228600" indent="-171450">
              <a:spcAft>
                <a:spcPts val="400"/>
              </a:spcAft>
              <a:buFont typeface="Arial" panose="020B0604020202020204" pitchFamily="34" charset="0"/>
              <a:buChar char="•"/>
            </a:pPr>
            <a:r>
              <a:rPr lang="en-US" sz="1100" dirty="0" smtClean="0">
                <a:solidFill>
                  <a:schemeClr val="tx2"/>
                </a:solidFill>
              </a:rPr>
              <a:t>Incentives, uncertainty and other factors affect construction decisions and schedules.</a:t>
            </a:r>
            <a:endParaRPr lang="en-US" sz="1100" dirty="0">
              <a:solidFill>
                <a:schemeClr val="tx2"/>
              </a:solidFill>
            </a:endParaRPr>
          </a:p>
          <a:p>
            <a:pPr marL="228600" indent="-171450">
              <a:spcAft>
                <a:spcPts val="400"/>
              </a:spcAft>
              <a:buFont typeface="Arial" panose="020B0604020202020204" pitchFamily="34" charset="0"/>
              <a:buChar char="•"/>
            </a:pPr>
            <a:r>
              <a:rPr lang="en-US" sz="1100" dirty="0" smtClean="0">
                <a:solidFill>
                  <a:schemeClr val="tx2"/>
                </a:solidFill>
              </a:rPr>
              <a:t>Historically, not all planned projects are completed.</a:t>
            </a:r>
            <a:endParaRPr lang="en-US" sz="1100" dirty="0">
              <a:solidFill>
                <a:schemeClr val="tx2"/>
              </a:solidFill>
            </a:endParaRPr>
          </a:p>
        </p:txBody>
      </p:sp>
      <p:sp>
        <p:nvSpPr>
          <p:cNvPr id="8" name="Left Brace 7"/>
          <p:cNvSpPr/>
          <p:nvPr/>
        </p:nvSpPr>
        <p:spPr>
          <a:xfrm rot="5400000">
            <a:off x="5094270" y="1178639"/>
            <a:ext cx="174657" cy="5562601"/>
          </a:xfrm>
          <a:prstGeom prst="leftBrace">
            <a:avLst>
              <a:gd name="adj1" fmla="val 8333"/>
              <a:gd name="adj2" fmla="val 49916"/>
            </a:avLst>
          </a:prstGeom>
          <a:ln w="127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p:cNvSpPr txBox="1"/>
          <p:nvPr/>
        </p:nvSpPr>
        <p:spPr>
          <a:xfrm>
            <a:off x="4000499" y="3609201"/>
            <a:ext cx="2362200" cy="276999"/>
          </a:xfrm>
          <a:prstGeom prst="rect">
            <a:avLst/>
          </a:prstGeom>
          <a:noFill/>
        </p:spPr>
        <p:txBody>
          <a:bodyPr wrap="square" rtlCol="0">
            <a:spAutoFit/>
          </a:bodyPr>
          <a:lstStyle/>
          <a:p>
            <a:pPr algn="ctr"/>
            <a:r>
              <a:rPr lang="en-US" sz="1200" b="1" i="1" dirty="0" smtClean="0">
                <a:solidFill>
                  <a:schemeClr val="tx2"/>
                </a:solidFill>
              </a:rPr>
              <a:t>Future outcomes uncertain</a:t>
            </a:r>
            <a:endParaRPr lang="en-US" sz="1200" b="1" i="1" dirty="0">
              <a:solidFill>
                <a:schemeClr val="tx2"/>
              </a:solidFill>
            </a:endParaRPr>
          </a:p>
        </p:txBody>
      </p:sp>
    </p:spTree>
    <p:extLst>
      <p:ext uri="{BB962C8B-B14F-4D97-AF65-F5344CB8AC3E}">
        <p14:creationId xmlns:p14="http://schemas.microsoft.com/office/powerpoint/2010/main" val="2255044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6198" y="971437"/>
            <a:ext cx="4081808" cy="5384639"/>
          </a:xfrm>
          <a:prstGeom prst="rect">
            <a:avLst/>
          </a:prstGeom>
        </p:spPr>
      </p:pic>
      <p:sp>
        <p:nvSpPr>
          <p:cNvPr id="2" name="Title 1"/>
          <p:cNvSpPr>
            <a:spLocks noGrp="1"/>
          </p:cNvSpPr>
          <p:nvPr>
            <p:ph type="title"/>
          </p:nvPr>
        </p:nvSpPr>
        <p:spPr/>
        <p:txBody>
          <a:bodyPr/>
          <a:lstStyle/>
          <a:p>
            <a:r>
              <a:rPr lang="en-US" sz="2400" dirty="0"/>
              <a:t>Liquefied Natural Gas (LNG) Facilities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a:t>
            </a:fld>
            <a:endParaRPr lang="en-US" dirty="0"/>
          </a:p>
        </p:txBody>
      </p:sp>
      <p:sp>
        <p:nvSpPr>
          <p:cNvPr id="5" name="Rectangle 4"/>
          <p:cNvSpPr/>
          <p:nvPr/>
        </p:nvSpPr>
        <p:spPr>
          <a:xfrm>
            <a:off x="442028" y="952386"/>
            <a:ext cx="4206171" cy="4475071"/>
          </a:xfrm>
          <a:prstGeom prst="rect">
            <a:avLst/>
          </a:prstGeom>
        </p:spPr>
        <p:txBody>
          <a:bodyPr wrap="square">
            <a:spAutoFit/>
          </a:bodyPr>
          <a:lstStyle/>
          <a:p>
            <a:pPr marL="274320" lvl="0" indent="-274320" eaLnBrk="0" fontAlgn="base" hangingPunct="0">
              <a:lnSpc>
                <a:spcPct val="90000"/>
              </a:lnSpc>
              <a:spcBef>
                <a:spcPts val="1200"/>
              </a:spcBef>
              <a:spcAft>
                <a:spcPts val="1200"/>
              </a:spcAft>
              <a:buFontTx/>
              <a:buChar char="•"/>
              <a:defRPr/>
            </a:pPr>
            <a:r>
              <a:rPr lang="en-US" sz="1600" i="1" kern="0" dirty="0" smtClean="0">
                <a:solidFill>
                  <a:schemeClr val="tx2"/>
                </a:solidFill>
              </a:rPr>
              <a:t>Freeport LNG: </a:t>
            </a:r>
            <a:r>
              <a:rPr lang="en-US" sz="1600" kern="0" dirty="0" smtClean="0">
                <a:solidFill>
                  <a:schemeClr val="tx2"/>
                </a:solidFill>
              </a:rPr>
              <a:t>Project will use electricity-driven </a:t>
            </a:r>
            <a:r>
              <a:rPr lang="en-US" sz="1600" kern="0" dirty="0">
                <a:solidFill>
                  <a:schemeClr val="tx2"/>
                </a:solidFill>
              </a:rPr>
              <a:t>compressors, </a:t>
            </a:r>
            <a:r>
              <a:rPr lang="en-US" sz="1600" kern="0" dirty="0" smtClean="0">
                <a:solidFill>
                  <a:schemeClr val="tx2"/>
                </a:solidFill>
              </a:rPr>
              <a:t>adding about </a:t>
            </a:r>
            <a:br>
              <a:rPr lang="en-US" sz="1600" kern="0" dirty="0" smtClean="0">
                <a:solidFill>
                  <a:schemeClr val="tx2"/>
                </a:solidFill>
              </a:rPr>
            </a:br>
            <a:r>
              <a:rPr lang="en-US" sz="1600" kern="0" dirty="0" smtClean="0">
                <a:solidFill>
                  <a:schemeClr val="tx2"/>
                </a:solidFill>
              </a:rPr>
              <a:t>700 </a:t>
            </a:r>
            <a:r>
              <a:rPr lang="en-US" sz="1600" kern="0" dirty="0">
                <a:solidFill>
                  <a:schemeClr val="tx2"/>
                </a:solidFill>
              </a:rPr>
              <a:t>MW of load </a:t>
            </a:r>
            <a:r>
              <a:rPr lang="en-US" sz="1600" kern="0" dirty="0" smtClean="0">
                <a:solidFill>
                  <a:schemeClr val="tx2"/>
                </a:solidFill>
              </a:rPr>
              <a:t>starting </a:t>
            </a:r>
            <a:r>
              <a:rPr lang="en-US" sz="1600" kern="0" dirty="0">
                <a:solidFill>
                  <a:schemeClr val="tx2"/>
                </a:solidFill>
              </a:rPr>
              <a:t>in 2017. </a:t>
            </a:r>
            <a:r>
              <a:rPr lang="en-US" sz="1600" kern="0" dirty="0" smtClean="0">
                <a:solidFill>
                  <a:schemeClr val="tx2"/>
                </a:solidFill>
              </a:rPr>
              <a:t>Has received all </a:t>
            </a:r>
            <a:r>
              <a:rPr lang="en-US" sz="1600" kern="0" dirty="0">
                <a:solidFill>
                  <a:schemeClr val="tx2"/>
                </a:solidFill>
              </a:rPr>
              <a:t>necessary FERC and DOE </a:t>
            </a:r>
            <a:r>
              <a:rPr lang="en-US" sz="1600" kern="0" dirty="0" smtClean="0">
                <a:solidFill>
                  <a:schemeClr val="tx2"/>
                </a:solidFill>
              </a:rPr>
              <a:t>permits, including necessary permits for expansion </a:t>
            </a:r>
            <a:r>
              <a:rPr lang="en-US" sz="1600" kern="0" dirty="0">
                <a:solidFill>
                  <a:schemeClr val="tx2"/>
                </a:solidFill>
              </a:rPr>
              <a:t>project.</a:t>
            </a:r>
          </a:p>
          <a:p>
            <a:pPr marL="274320" lvl="0" indent="-274320" eaLnBrk="0" fontAlgn="base" hangingPunct="0">
              <a:lnSpc>
                <a:spcPct val="90000"/>
              </a:lnSpc>
              <a:spcBef>
                <a:spcPts val="1200"/>
              </a:spcBef>
              <a:spcAft>
                <a:spcPts val="1200"/>
              </a:spcAft>
              <a:buFontTx/>
              <a:buChar char="•"/>
              <a:defRPr/>
            </a:pPr>
            <a:r>
              <a:rPr lang="en-US" sz="1600" i="1" kern="0" dirty="0">
                <a:solidFill>
                  <a:schemeClr val="tx2"/>
                </a:solidFill>
              </a:rPr>
              <a:t>Corpus Christi </a:t>
            </a:r>
            <a:r>
              <a:rPr lang="en-US" sz="1600" i="1" kern="0" dirty="0" smtClean="0">
                <a:solidFill>
                  <a:schemeClr val="tx2"/>
                </a:solidFill>
              </a:rPr>
              <a:t>Liquefaction</a:t>
            </a:r>
            <a:r>
              <a:rPr lang="en-US" sz="1600" i="1" kern="0" dirty="0">
                <a:solidFill>
                  <a:schemeClr val="tx2"/>
                </a:solidFill>
              </a:rPr>
              <a:t>: </a:t>
            </a:r>
            <a:r>
              <a:rPr lang="en-US" sz="1600" kern="0" dirty="0" smtClean="0">
                <a:solidFill>
                  <a:schemeClr val="tx2"/>
                </a:solidFill>
              </a:rPr>
              <a:t>Project will use gas-driven </a:t>
            </a:r>
            <a:r>
              <a:rPr lang="en-US" sz="1600" kern="0" dirty="0">
                <a:solidFill>
                  <a:schemeClr val="tx2"/>
                </a:solidFill>
              </a:rPr>
              <a:t>compressors, </a:t>
            </a:r>
            <a:r>
              <a:rPr lang="en-US" sz="1600" kern="0" dirty="0" smtClean="0">
                <a:solidFill>
                  <a:schemeClr val="tx2"/>
                </a:solidFill>
              </a:rPr>
              <a:t>adding about </a:t>
            </a:r>
            <a:r>
              <a:rPr lang="en-US" sz="1600" kern="0" dirty="0">
                <a:solidFill>
                  <a:schemeClr val="tx2"/>
                </a:solidFill>
              </a:rPr>
              <a:t>100 MW of load </a:t>
            </a:r>
            <a:r>
              <a:rPr lang="en-US" sz="1600" kern="0" dirty="0" smtClean="0">
                <a:solidFill>
                  <a:schemeClr val="tx2"/>
                </a:solidFill>
              </a:rPr>
              <a:t>starting </a:t>
            </a:r>
            <a:r>
              <a:rPr lang="en-US" sz="1600" kern="0" dirty="0">
                <a:solidFill>
                  <a:schemeClr val="tx2"/>
                </a:solidFill>
              </a:rPr>
              <a:t>in 2018. </a:t>
            </a:r>
            <a:r>
              <a:rPr lang="en-US" sz="1600" kern="0" dirty="0" smtClean="0">
                <a:solidFill>
                  <a:schemeClr val="tx2"/>
                </a:solidFill>
              </a:rPr>
              <a:t>Has </a:t>
            </a:r>
            <a:r>
              <a:rPr lang="en-US" sz="1600" kern="0" dirty="0">
                <a:solidFill>
                  <a:schemeClr val="tx2"/>
                </a:solidFill>
              </a:rPr>
              <a:t>received all necessary FERC and DOE </a:t>
            </a:r>
            <a:r>
              <a:rPr lang="en-US" sz="1600" kern="0" dirty="0" smtClean="0">
                <a:solidFill>
                  <a:schemeClr val="tx2"/>
                </a:solidFill>
              </a:rPr>
              <a:t>permits and applied </a:t>
            </a:r>
            <a:r>
              <a:rPr lang="en-US" sz="1600" kern="0" dirty="0">
                <a:solidFill>
                  <a:schemeClr val="tx2"/>
                </a:solidFill>
              </a:rPr>
              <a:t>for </a:t>
            </a:r>
            <a:r>
              <a:rPr lang="en-US" sz="1600" kern="0" dirty="0" smtClean="0">
                <a:solidFill>
                  <a:schemeClr val="tx2"/>
                </a:solidFill>
              </a:rPr>
              <a:t>expansion </a:t>
            </a:r>
            <a:r>
              <a:rPr lang="en-US" sz="1600" kern="0" dirty="0">
                <a:solidFill>
                  <a:schemeClr val="tx2"/>
                </a:solidFill>
              </a:rPr>
              <a:t>project.</a:t>
            </a:r>
          </a:p>
          <a:p>
            <a:pPr marL="274320" lvl="0" indent="-274320" eaLnBrk="0" fontAlgn="base" hangingPunct="0">
              <a:lnSpc>
                <a:spcPct val="90000"/>
              </a:lnSpc>
              <a:spcBef>
                <a:spcPts val="1200"/>
              </a:spcBef>
              <a:spcAft>
                <a:spcPts val="1200"/>
              </a:spcAft>
              <a:buFontTx/>
              <a:buChar char="•"/>
              <a:defRPr/>
            </a:pPr>
            <a:r>
              <a:rPr lang="en-US" sz="1600" i="1" kern="0" dirty="0" smtClean="0">
                <a:solidFill>
                  <a:schemeClr val="tx2"/>
                </a:solidFill>
              </a:rPr>
              <a:t>Brownsville Area:</a:t>
            </a:r>
            <a:r>
              <a:rPr lang="en-US" sz="1600" kern="0" dirty="0" smtClean="0">
                <a:solidFill>
                  <a:schemeClr val="tx2"/>
                </a:solidFill>
              </a:rPr>
              <a:t> Annova LNG project has received all necessary FERC permits; </a:t>
            </a:r>
            <a:r>
              <a:rPr lang="en-US" sz="1600" kern="0" dirty="0">
                <a:solidFill>
                  <a:schemeClr val="tx2"/>
                </a:solidFill>
              </a:rPr>
              <a:t>f</a:t>
            </a:r>
            <a:r>
              <a:rPr lang="en-US" sz="1600" kern="0" dirty="0" smtClean="0">
                <a:solidFill>
                  <a:schemeClr val="tx2"/>
                </a:solidFill>
              </a:rPr>
              <a:t>our other </a:t>
            </a:r>
            <a:r>
              <a:rPr lang="en-US" sz="1600" kern="0" dirty="0">
                <a:solidFill>
                  <a:schemeClr val="tx2"/>
                </a:solidFill>
              </a:rPr>
              <a:t>proposed LNG facilities in </a:t>
            </a:r>
            <a:r>
              <a:rPr lang="en-US" sz="1600" kern="0" dirty="0" smtClean="0">
                <a:solidFill>
                  <a:schemeClr val="tx2"/>
                </a:solidFill>
              </a:rPr>
              <a:t>that </a:t>
            </a:r>
            <a:r>
              <a:rPr lang="en-US" sz="1600" kern="0" dirty="0">
                <a:solidFill>
                  <a:schemeClr val="tx2"/>
                </a:solidFill>
              </a:rPr>
              <a:t>area are in </a:t>
            </a:r>
            <a:r>
              <a:rPr lang="en-US" sz="1600" kern="0" dirty="0" smtClean="0">
                <a:solidFill>
                  <a:schemeClr val="tx2"/>
                </a:solidFill>
              </a:rPr>
              <a:t>permitting process.</a:t>
            </a:r>
            <a:endParaRPr lang="en-US" sz="1600" kern="0" dirty="0">
              <a:solidFill>
                <a:schemeClr val="tx2"/>
              </a:solidFill>
            </a:endParaRPr>
          </a:p>
        </p:txBody>
      </p:sp>
    </p:spTree>
    <p:extLst>
      <p:ext uri="{BB962C8B-B14F-4D97-AF65-F5344CB8AC3E}">
        <p14:creationId xmlns:p14="http://schemas.microsoft.com/office/powerpoint/2010/main" val="2111111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2017 </a:t>
            </a:r>
            <a:r>
              <a:rPr lang="en-US" sz="2400" dirty="0"/>
              <a:t>ERCOT Strategic Goals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a:t>
            </a:fld>
            <a:endParaRPr lang="en-US" dirty="0"/>
          </a:p>
        </p:txBody>
      </p:sp>
      <p:sp>
        <p:nvSpPr>
          <p:cNvPr id="5" name="Content Placeholder 2"/>
          <p:cNvSpPr>
            <a:spLocks noGrp="1"/>
          </p:cNvSpPr>
          <p:nvPr>
            <p:ph idx="1"/>
          </p:nvPr>
        </p:nvSpPr>
        <p:spPr>
          <a:xfrm>
            <a:off x="379664" y="979487"/>
            <a:ext cx="8229600" cy="5116513"/>
          </a:xfrm>
        </p:spPr>
        <p:txBody>
          <a:bodyPr>
            <a:normAutofit fontScale="70000" lnSpcReduction="20000"/>
          </a:bodyPr>
          <a:lstStyle/>
          <a:p>
            <a:pPr marL="0" indent="0">
              <a:spcAft>
                <a:spcPts val="600"/>
              </a:spcAft>
              <a:buNone/>
            </a:pPr>
            <a:r>
              <a:rPr lang="en-US" dirty="0">
                <a:solidFill>
                  <a:schemeClr val="bg1">
                    <a:lumMod val="65000"/>
                  </a:schemeClr>
                </a:solidFill>
              </a:rPr>
              <a:t>In support of its mission to serve the public by ensuring a reliable grid, efficient electricity markets, open access and retail choice, ERCOT’s goals are to:</a:t>
            </a:r>
            <a:endParaRPr lang="en-US" sz="4000" dirty="0">
              <a:solidFill>
                <a:schemeClr val="bg1">
                  <a:lumMod val="65000"/>
                </a:schemeClr>
              </a:solidFill>
            </a:endParaRPr>
          </a:p>
          <a:p>
            <a:pPr marL="571500" lvl="0">
              <a:buFont typeface="+mj-lt"/>
              <a:buAutoNum type="arabicPeriod"/>
            </a:pPr>
            <a:r>
              <a:rPr lang="en-US" dirty="0" smtClean="0">
                <a:solidFill>
                  <a:schemeClr val="bg1">
                    <a:lumMod val="65000"/>
                  </a:schemeClr>
                </a:solidFill>
              </a:rPr>
              <a:t>Anticipate and adapt </a:t>
            </a:r>
            <a:r>
              <a:rPr lang="en-US" dirty="0">
                <a:solidFill>
                  <a:schemeClr val="bg1">
                    <a:lumMod val="65000"/>
                  </a:schemeClr>
                </a:solidFill>
              </a:rPr>
              <a:t>to changing resource mix:</a:t>
            </a:r>
            <a:endParaRPr lang="en-US" sz="4000" dirty="0">
              <a:solidFill>
                <a:schemeClr val="bg1">
                  <a:lumMod val="65000"/>
                </a:schemeClr>
              </a:solidFill>
            </a:endParaRPr>
          </a:p>
          <a:p>
            <a:pPr marL="971550" lvl="1"/>
            <a:r>
              <a:rPr lang="en-US" dirty="0">
                <a:solidFill>
                  <a:schemeClr val="bg1">
                    <a:lumMod val="65000"/>
                  </a:schemeClr>
                </a:solidFill>
              </a:rPr>
              <a:t>Generation Resources</a:t>
            </a:r>
            <a:endParaRPr lang="en-US" sz="3600" dirty="0">
              <a:solidFill>
                <a:schemeClr val="bg1">
                  <a:lumMod val="65000"/>
                </a:schemeClr>
              </a:solidFill>
            </a:endParaRPr>
          </a:p>
          <a:p>
            <a:pPr marL="971550" lvl="1"/>
            <a:r>
              <a:rPr lang="en-US" dirty="0">
                <a:solidFill>
                  <a:schemeClr val="bg1">
                    <a:lumMod val="65000"/>
                  </a:schemeClr>
                </a:solidFill>
              </a:rPr>
              <a:t>Demand Response</a:t>
            </a:r>
            <a:endParaRPr lang="en-US" sz="3600" dirty="0">
              <a:solidFill>
                <a:schemeClr val="bg1">
                  <a:lumMod val="65000"/>
                </a:schemeClr>
              </a:solidFill>
            </a:endParaRPr>
          </a:p>
          <a:p>
            <a:pPr marL="971550" lvl="1">
              <a:spcAft>
                <a:spcPts val="600"/>
              </a:spcAft>
            </a:pPr>
            <a:r>
              <a:rPr lang="en-US" dirty="0">
                <a:solidFill>
                  <a:schemeClr val="bg1">
                    <a:lumMod val="65000"/>
                  </a:schemeClr>
                </a:solidFill>
              </a:rPr>
              <a:t>Distribution Level Resources</a:t>
            </a:r>
            <a:endParaRPr lang="en-US" sz="3600" dirty="0">
              <a:solidFill>
                <a:schemeClr val="bg1">
                  <a:lumMod val="65000"/>
                </a:schemeClr>
              </a:solidFill>
            </a:endParaRPr>
          </a:p>
          <a:p>
            <a:pPr marL="571500" lvl="0">
              <a:spcAft>
                <a:spcPts val="600"/>
              </a:spcAft>
              <a:buFont typeface="+mj-lt"/>
              <a:buAutoNum type="arabicPeriod"/>
            </a:pPr>
            <a:r>
              <a:rPr lang="en-US" b="1" i="1" dirty="0">
                <a:solidFill>
                  <a:schemeClr val="tx2"/>
                </a:solidFill>
              </a:rPr>
              <a:t>Provide thought leadership in support of continued improvements to operational reliability and </a:t>
            </a:r>
            <a:r>
              <a:rPr lang="en-US" b="1" i="1" dirty="0" smtClean="0">
                <a:solidFill>
                  <a:schemeClr val="tx2"/>
                </a:solidFill>
              </a:rPr>
              <a:t>markets.</a:t>
            </a:r>
            <a:endParaRPr lang="en-US" sz="4000" b="1" i="1" dirty="0">
              <a:solidFill>
                <a:schemeClr val="tx2"/>
              </a:solidFill>
            </a:endParaRPr>
          </a:p>
          <a:p>
            <a:pPr marL="571500" lvl="0">
              <a:spcAft>
                <a:spcPts val="600"/>
              </a:spcAft>
              <a:buFont typeface="+mj-lt"/>
              <a:buAutoNum type="arabicPeriod"/>
            </a:pPr>
            <a:r>
              <a:rPr lang="en-US" dirty="0">
                <a:solidFill>
                  <a:schemeClr val="bg1">
                    <a:lumMod val="65000"/>
                  </a:schemeClr>
                </a:solidFill>
              </a:rPr>
              <a:t>Deliver channels and tools to stakeholders for enhanced communication and increased transparency and </a:t>
            </a:r>
            <a:r>
              <a:rPr lang="en-US" dirty="0" smtClean="0">
                <a:solidFill>
                  <a:schemeClr val="bg1">
                    <a:lumMod val="65000"/>
                  </a:schemeClr>
                </a:solidFill>
              </a:rPr>
              <a:t>access.</a:t>
            </a:r>
            <a:endParaRPr lang="en-US" sz="4000" dirty="0">
              <a:solidFill>
                <a:schemeClr val="bg1">
                  <a:lumMod val="65000"/>
                </a:schemeClr>
              </a:solidFill>
            </a:endParaRPr>
          </a:p>
          <a:p>
            <a:pPr marL="571500" lvl="0">
              <a:spcAft>
                <a:spcPts val="600"/>
              </a:spcAft>
              <a:buFont typeface="+mj-lt"/>
              <a:buAutoNum type="arabicPeriod"/>
            </a:pPr>
            <a:r>
              <a:rPr lang="en-US" dirty="0">
                <a:solidFill>
                  <a:schemeClr val="bg1">
                    <a:lumMod val="65000"/>
                  </a:schemeClr>
                </a:solidFill>
              </a:rPr>
              <a:t>Continually enhance our cyber and physical security </a:t>
            </a:r>
            <a:r>
              <a:rPr lang="en-US" dirty="0" smtClean="0">
                <a:solidFill>
                  <a:schemeClr val="bg1">
                    <a:lumMod val="65000"/>
                  </a:schemeClr>
                </a:solidFill>
              </a:rPr>
              <a:t>posture.</a:t>
            </a:r>
            <a:endParaRPr lang="en-US" sz="4000" dirty="0">
              <a:solidFill>
                <a:schemeClr val="bg1">
                  <a:lumMod val="65000"/>
                </a:schemeClr>
              </a:solidFill>
            </a:endParaRPr>
          </a:p>
          <a:p>
            <a:pPr marL="571500" lvl="0">
              <a:spcAft>
                <a:spcPts val="600"/>
              </a:spcAft>
              <a:buFont typeface="+mj-lt"/>
              <a:buAutoNum type="arabicPeriod"/>
            </a:pPr>
            <a:r>
              <a:rPr lang="en-US" dirty="0">
                <a:solidFill>
                  <a:schemeClr val="bg1">
                    <a:lumMod val="65000"/>
                  </a:schemeClr>
                </a:solidFill>
              </a:rPr>
              <a:t>Develop ERCOT resources – people and </a:t>
            </a:r>
            <a:r>
              <a:rPr lang="en-US" dirty="0" smtClean="0">
                <a:solidFill>
                  <a:schemeClr val="bg1">
                    <a:lumMod val="65000"/>
                  </a:schemeClr>
                </a:solidFill>
              </a:rPr>
              <a:t>technology.</a:t>
            </a:r>
            <a:endParaRPr lang="en-US" sz="4000" dirty="0">
              <a:solidFill>
                <a:schemeClr val="bg1">
                  <a:lumMod val="65000"/>
                </a:schemeClr>
              </a:solidFill>
            </a:endParaRPr>
          </a:p>
          <a:p>
            <a:pPr marL="457200" lvl="1" indent="0">
              <a:buNone/>
            </a:pPr>
            <a:endParaRPr lang="en-US" sz="2400" dirty="0"/>
          </a:p>
          <a:p>
            <a:endParaRPr lang="en-US" dirty="0" smtClean="0"/>
          </a:p>
        </p:txBody>
      </p:sp>
    </p:spTree>
    <p:extLst>
      <p:ext uri="{BB962C8B-B14F-4D97-AF65-F5344CB8AC3E}">
        <p14:creationId xmlns:p14="http://schemas.microsoft.com/office/powerpoint/2010/main" val="2508684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Integrating and Managing Renewables</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15</a:t>
            </a:fld>
            <a:endParaRPr lang="en-US" dirty="0"/>
          </a:p>
        </p:txBody>
      </p:sp>
      <p:sp>
        <p:nvSpPr>
          <p:cNvPr id="5" name="Content Placeholder 2"/>
          <p:cNvSpPr>
            <a:spLocks noGrp="1"/>
          </p:cNvSpPr>
          <p:nvPr>
            <p:ph idx="4294967295"/>
          </p:nvPr>
        </p:nvSpPr>
        <p:spPr>
          <a:xfrm>
            <a:off x="381000" y="914400"/>
            <a:ext cx="8393112" cy="5200650"/>
          </a:xfrm>
          <a:prstGeom prst="rect">
            <a:avLst/>
          </a:prstGeom>
        </p:spPr>
        <p:txBody>
          <a:bodyPr rtlCol="0">
            <a:noAutofit/>
          </a:bodyPr>
          <a:lstStyle/>
          <a:p>
            <a:pPr algn="just">
              <a:defRPr/>
            </a:pPr>
            <a:r>
              <a:rPr lang="en-US" sz="1800" b="1" dirty="0" smtClean="0">
                <a:solidFill>
                  <a:schemeClr val="tx2"/>
                </a:solidFill>
              </a:rPr>
              <a:t>New Desk:</a:t>
            </a:r>
            <a:r>
              <a:rPr lang="en-US" sz="1800" dirty="0" smtClean="0">
                <a:solidFill>
                  <a:schemeClr val="tx2"/>
                </a:solidFill>
              </a:rPr>
              <a:t> Added Reliability Risk Desk in </a:t>
            </a:r>
            <a:r>
              <a:rPr lang="en-US" sz="1800" dirty="0">
                <a:solidFill>
                  <a:schemeClr val="tx2"/>
                </a:solidFill>
              </a:rPr>
              <a:t>the Control Room </a:t>
            </a:r>
            <a:r>
              <a:rPr lang="en-US" sz="1800" dirty="0" smtClean="0">
                <a:solidFill>
                  <a:schemeClr val="tx2"/>
                </a:solidFill>
              </a:rPr>
              <a:t>this year</a:t>
            </a:r>
            <a:endParaRPr lang="en-US" sz="1800" dirty="0">
              <a:solidFill>
                <a:schemeClr val="tx2"/>
              </a:solidFill>
            </a:endParaRPr>
          </a:p>
          <a:p>
            <a:pPr algn="just">
              <a:spcBef>
                <a:spcPts val="1200"/>
              </a:spcBef>
              <a:defRPr/>
            </a:pPr>
            <a:r>
              <a:rPr lang="en-US" sz="1800" b="1" dirty="0" smtClean="0">
                <a:solidFill>
                  <a:schemeClr val="tx2"/>
                </a:solidFill>
              </a:rPr>
              <a:t>Inertia:</a:t>
            </a:r>
            <a:r>
              <a:rPr lang="en-US" sz="1800" dirty="0" smtClean="0">
                <a:solidFill>
                  <a:schemeClr val="tx2"/>
                </a:solidFill>
              </a:rPr>
              <a:t> Tracking </a:t>
            </a:r>
            <a:r>
              <a:rPr lang="en-US" sz="1800" dirty="0">
                <a:solidFill>
                  <a:schemeClr val="tx2"/>
                </a:solidFill>
              </a:rPr>
              <a:t>system inertia </a:t>
            </a:r>
            <a:r>
              <a:rPr lang="en-US" sz="1800" dirty="0" smtClean="0">
                <a:solidFill>
                  <a:schemeClr val="tx2"/>
                </a:solidFill>
              </a:rPr>
              <a:t>against </a:t>
            </a:r>
            <a:r>
              <a:rPr lang="en-US" sz="1800" dirty="0">
                <a:solidFill>
                  <a:schemeClr val="tx2"/>
                </a:solidFill>
              </a:rPr>
              <a:t>Critical Inertia levels </a:t>
            </a:r>
            <a:r>
              <a:rPr lang="en-US" sz="1800" dirty="0" smtClean="0">
                <a:solidFill>
                  <a:schemeClr val="tx2"/>
                </a:solidFill>
              </a:rPr>
              <a:t>and monitoring </a:t>
            </a:r>
            <a:r>
              <a:rPr lang="en-US" sz="1800" dirty="0">
                <a:solidFill>
                  <a:schemeClr val="tx2"/>
                </a:solidFill>
              </a:rPr>
              <a:t>sufficiency of </a:t>
            </a:r>
            <a:r>
              <a:rPr lang="en-US" sz="1800" dirty="0" smtClean="0">
                <a:solidFill>
                  <a:schemeClr val="tx2"/>
                </a:solidFill>
              </a:rPr>
              <a:t>Responsive Reserves in Real-Time </a:t>
            </a:r>
            <a:r>
              <a:rPr lang="en-US" sz="1800" dirty="0">
                <a:solidFill>
                  <a:schemeClr val="tx2"/>
                </a:solidFill>
              </a:rPr>
              <a:t>&amp; </a:t>
            </a:r>
            <a:r>
              <a:rPr lang="en-US" sz="1800" dirty="0" smtClean="0">
                <a:solidFill>
                  <a:schemeClr val="tx2"/>
                </a:solidFill>
              </a:rPr>
              <a:t>Day-Ahead markets</a:t>
            </a:r>
          </a:p>
          <a:p>
            <a:pPr algn="just">
              <a:spcBef>
                <a:spcPts val="1200"/>
              </a:spcBef>
              <a:defRPr/>
            </a:pPr>
            <a:r>
              <a:rPr lang="en-US" sz="1800" b="1" dirty="0" smtClean="0">
                <a:solidFill>
                  <a:schemeClr val="tx2"/>
                </a:solidFill>
              </a:rPr>
              <a:t>Net Load:</a:t>
            </a:r>
            <a:r>
              <a:rPr lang="en-US" sz="1800" dirty="0" smtClean="0">
                <a:solidFill>
                  <a:schemeClr val="tx2"/>
                </a:solidFill>
              </a:rPr>
              <a:t> Assessing available </a:t>
            </a:r>
            <a:r>
              <a:rPr lang="en-US" sz="1800" dirty="0">
                <a:solidFill>
                  <a:schemeClr val="tx2"/>
                </a:solidFill>
              </a:rPr>
              <a:t>generation capacity and </a:t>
            </a:r>
            <a:r>
              <a:rPr lang="en-US" sz="1800" dirty="0" smtClean="0">
                <a:solidFill>
                  <a:schemeClr val="tx2"/>
                </a:solidFill>
              </a:rPr>
              <a:t>Non-Spin </a:t>
            </a:r>
            <a:r>
              <a:rPr lang="en-US" sz="1800" dirty="0">
                <a:solidFill>
                  <a:schemeClr val="tx2"/>
                </a:solidFill>
              </a:rPr>
              <a:t>reserves </a:t>
            </a:r>
            <a:r>
              <a:rPr lang="en-US" sz="1800" dirty="0" smtClean="0">
                <a:solidFill>
                  <a:schemeClr val="tx2"/>
                </a:solidFill>
              </a:rPr>
              <a:t>to serve expected variability </a:t>
            </a:r>
            <a:r>
              <a:rPr lang="en-US" sz="1800" dirty="0">
                <a:solidFill>
                  <a:schemeClr val="tx2"/>
                </a:solidFill>
              </a:rPr>
              <a:t>in net </a:t>
            </a:r>
            <a:r>
              <a:rPr lang="en-US" sz="1800" dirty="0" smtClean="0">
                <a:solidFill>
                  <a:schemeClr val="tx2"/>
                </a:solidFill>
              </a:rPr>
              <a:t>load</a:t>
            </a:r>
            <a:endParaRPr lang="en-US" sz="1800" dirty="0">
              <a:solidFill>
                <a:schemeClr val="tx2"/>
              </a:solidFill>
            </a:endParaRPr>
          </a:p>
          <a:p>
            <a:pPr algn="just">
              <a:spcBef>
                <a:spcPts val="1200"/>
              </a:spcBef>
              <a:defRPr/>
            </a:pPr>
            <a:r>
              <a:rPr lang="en-US" sz="1800" b="1" dirty="0" smtClean="0">
                <a:solidFill>
                  <a:schemeClr val="tx2"/>
                </a:solidFill>
              </a:rPr>
              <a:t>Ancillary Services: </a:t>
            </a:r>
            <a:r>
              <a:rPr lang="en-US" sz="1800" dirty="0" smtClean="0">
                <a:solidFill>
                  <a:schemeClr val="tx2"/>
                </a:solidFill>
              </a:rPr>
              <a:t>Continue 2016 methodology to procure enough Non-Spin to operate reliably during hours with high risk of net load ramp; 2017 procurement will include solar. </a:t>
            </a:r>
            <a:endParaRPr lang="en-US" sz="1800" dirty="0">
              <a:solidFill>
                <a:schemeClr val="tx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924437300"/>
              </p:ext>
            </p:extLst>
          </p:nvPr>
        </p:nvGraphicFramePr>
        <p:xfrm>
          <a:off x="1143000" y="3886200"/>
          <a:ext cx="7250113" cy="2044810"/>
        </p:xfrm>
        <a:graphic>
          <a:graphicData uri="http://schemas.openxmlformats.org/drawingml/2006/table">
            <a:tbl>
              <a:tblPr firstRow="1" firstCol="1" bandRow="1">
                <a:tableStyleId>{5C22544A-7EE6-4342-B048-85BDC9FD1C3A}</a:tableStyleId>
              </a:tblPr>
              <a:tblGrid>
                <a:gridCol w="1676400"/>
                <a:gridCol w="1905000"/>
                <a:gridCol w="1828800"/>
                <a:gridCol w="1839913"/>
              </a:tblGrid>
              <a:tr h="45720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FFFF"/>
                          </a:solidFill>
                          <a:effectLst/>
                          <a:latin typeface="+mn-lt"/>
                          <a:ea typeface="Calibri"/>
                          <a:cs typeface="Times New Roman"/>
                        </a:rPr>
                        <a:t>Peak Average Wind and Solar Capacity Percentages</a:t>
                      </a:r>
                      <a:endParaRPr lang="en-US" sz="1600" dirty="0" smtClean="0">
                        <a:effectLst/>
                        <a:latin typeface="Calibri"/>
                        <a:ea typeface="Calibri"/>
                        <a:cs typeface="Times New Roman"/>
                      </a:endParaRPr>
                    </a:p>
                  </a:txBody>
                  <a:tcPr marL="68580" marR="68580" marT="0" marB="0" anchor="ctr"/>
                </a:tc>
                <a:tc hMerge="1">
                  <a:txBody>
                    <a:bodyPr/>
                    <a:lstStyle/>
                    <a:p>
                      <a:pPr marL="0" marR="0" algn="r">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r">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89945">
                <a:tc>
                  <a:txBody>
                    <a:bodyPr/>
                    <a:lstStyle/>
                    <a:p>
                      <a:pPr marL="0" marR="0" lvl="0" algn="ctr" defTabSz="914400" rtl="0" eaLnBrk="1" latinLnBrk="0" hangingPunct="1">
                        <a:spcBef>
                          <a:spcPts val="0"/>
                        </a:spcBef>
                        <a:spcAft>
                          <a:spcPts val="0"/>
                        </a:spcAft>
                      </a:pPr>
                      <a:r>
                        <a:rPr lang="en-US" sz="1400" kern="1200" dirty="0" smtClean="0">
                          <a:solidFill>
                            <a:schemeClr val="tx2"/>
                          </a:solidFill>
                          <a:effectLst/>
                          <a:latin typeface="+mn-lt"/>
                          <a:ea typeface="+mn-ea"/>
                          <a:cs typeface="+mn-cs"/>
                        </a:rPr>
                        <a:t>Season</a:t>
                      </a:r>
                    </a:p>
                  </a:txBody>
                  <a:tcPr marL="68580" marR="68580" marT="0" marB="0" anchor="ctr">
                    <a:solidFill>
                      <a:schemeClr val="bg2">
                        <a:lumMod val="85000"/>
                      </a:schemeClr>
                    </a:solidFill>
                  </a:tcPr>
                </a:tc>
                <a:tc>
                  <a:txBody>
                    <a:bodyPr/>
                    <a:lstStyle/>
                    <a:p>
                      <a:pPr marL="0" marR="0" algn="ctr">
                        <a:spcBef>
                          <a:spcPts val="0"/>
                        </a:spcBef>
                        <a:spcAft>
                          <a:spcPts val="0"/>
                        </a:spcAft>
                      </a:pPr>
                      <a:r>
                        <a:rPr lang="en-US" sz="1400" b="1" dirty="0">
                          <a:solidFill>
                            <a:schemeClr val="accent2"/>
                          </a:solidFill>
                          <a:effectLst/>
                        </a:rPr>
                        <a:t>Coastal Wind</a:t>
                      </a:r>
                      <a:endParaRPr lang="en-US" sz="1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b="1" dirty="0">
                          <a:solidFill>
                            <a:schemeClr val="accent2"/>
                          </a:solidFill>
                          <a:effectLst/>
                        </a:rPr>
                        <a:t>Non-Coastal Wind</a:t>
                      </a:r>
                      <a:endParaRPr lang="en-US" sz="1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1400" b="1" dirty="0" smtClean="0">
                          <a:solidFill>
                            <a:schemeClr val="accent2"/>
                          </a:solidFill>
                          <a:effectLst/>
                        </a:rPr>
                        <a:t>Solar</a:t>
                      </a:r>
                    </a:p>
                  </a:txBody>
                  <a:tcPr marL="68580" marR="68580" marT="0" marB="0" anchor="ctr">
                    <a:solidFill>
                      <a:schemeClr val="bg1">
                        <a:lumMod val="85000"/>
                      </a:schemeClr>
                    </a:solidFill>
                  </a:tcPr>
                </a:tc>
              </a:tr>
              <a:tr h="283265">
                <a:tc>
                  <a:txBody>
                    <a:bodyPr/>
                    <a:lstStyle/>
                    <a:p>
                      <a:pPr marL="0" marR="0" algn="ctr" defTabSz="914400" rtl="0" eaLnBrk="1" latinLnBrk="0" hangingPunct="1">
                        <a:spcBef>
                          <a:spcPts val="0"/>
                        </a:spcBef>
                        <a:spcAft>
                          <a:spcPts val="0"/>
                        </a:spcAft>
                      </a:pPr>
                      <a:r>
                        <a:rPr lang="en-US" sz="1400" kern="1200" dirty="0">
                          <a:solidFill>
                            <a:schemeClr val="bg1"/>
                          </a:solidFill>
                          <a:effectLst/>
                          <a:latin typeface="+mn-lt"/>
                          <a:ea typeface="+mn-ea"/>
                          <a:cs typeface="+mn-cs"/>
                        </a:rPr>
                        <a:t>Winter</a:t>
                      </a:r>
                    </a:p>
                  </a:txBody>
                  <a:tcPr marL="68580" marR="68580" marT="0" marB="0" anchor="ctr">
                    <a:solidFill>
                      <a:schemeClr val="tx2"/>
                    </a:solidFill>
                  </a:tcPr>
                </a:tc>
                <a:tc>
                  <a:txBody>
                    <a:bodyPr/>
                    <a:lstStyle/>
                    <a:p>
                      <a:pPr marL="0" marR="0" algn="ctr">
                        <a:spcBef>
                          <a:spcPts val="0"/>
                        </a:spcBef>
                        <a:spcAft>
                          <a:spcPts val="0"/>
                        </a:spcAft>
                      </a:pPr>
                      <a:r>
                        <a:rPr lang="en-US" sz="1400" dirty="0">
                          <a:solidFill>
                            <a:schemeClr val="accent2"/>
                          </a:solidFill>
                          <a:effectLst/>
                        </a:rPr>
                        <a:t>35%</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accent2"/>
                          </a:solidFill>
                          <a:effectLst/>
                        </a:rPr>
                        <a:t>20%</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accent2"/>
                          </a:solidFill>
                          <a:effectLst/>
                        </a:rPr>
                        <a:t>5%</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4800">
                <a:tc>
                  <a:txBody>
                    <a:bodyPr/>
                    <a:lstStyle/>
                    <a:p>
                      <a:pPr marL="0" marR="0" algn="ctr" defTabSz="914400" rtl="0" eaLnBrk="1" latinLnBrk="0" hangingPunct="1">
                        <a:spcBef>
                          <a:spcPts val="0"/>
                        </a:spcBef>
                        <a:spcAft>
                          <a:spcPts val="0"/>
                        </a:spcAft>
                      </a:pPr>
                      <a:r>
                        <a:rPr lang="en-US" sz="1400" kern="1200" dirty="0">
                          <a:solidFill>
                            <a:schemeClr val="bg1"/>
                          </a:solidFill>
                          <a:effectLst/>
                          <a:latin typeface="+mn-lt"/>
                          <a:ea typeface="+mn-ea"/>
                          <a:cs typeface="+mn-cs"/>
                        </a:rPr>
                        <a:t>Spring</a:t>
                      </a:r>
                    </a:p>
                  </a:txBody>
                  <a:tcPr marL="68580" marR="68580" marT="0" marB="0" anchor="ctr">
                    <a:solidFill>
                      <a:schemeClr val="tx2"/>
                    </a:solidFill>
                  </a:tcPr>
                </a:tc>
                <a:tc>
                  <a:txBody>
                    <a:bodyPr/>
                    <a:lstStyle/>
                    <a:p>
                      <a:pPr marL="0" marR="0" algn="ctr">
                        <a:spcBef>
                          <a:spcPts val="0"/>
                        </a:spcBef>
                        <a:spcAft>
                          <a:spcPts val="0"/>
                        </a:spcAft>
                      </a:pPr>
                      <a:r>
                        <a:rPr lang="en-US" sz="1400" dirty="0">
                          <a:solidFill>
                            <a:schemeClr val="accent2"/>
                          </a:solidFill>
                          <a:effectLst/>
                        </a:rPr>
                        <a:t>68%</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accent2"/>
                          </a:solidFill>
                          <a:effectLst/>
                        </a:rPr>
                        <a:t>29%</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accent2"/>
                          </a:solidFill>
                          <a:effectLst/>
                        </a:rPr>
                        <a:t>47%</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4800">
                <a:tc>
                  <a:txBody>
                    <a:bodyPr/>
                    <a:lstStyle/>
                    <a:p>
                      <a:pPr marL="0" marR="0" algn="ctr" defTabSz="914400" rtl="0" eaLnBrk="1" latinLnBrk="0" hangingPunct="1">
                        <a:spcBef>
                          <a:spcPts val="0"/>
                        </a:spcBef>
                        <a:spcAft>
                          <a:spcPts val="0"/>
                        </a:spcAft>
                      </a:pPr>
                      <a:r>
                        <a:rPr lang="en-US" sz="1400" kern="1200" dirty="0">
                          <a:solidFill>
                            <a:schemeClr val="bg1"/>
                          </a:solidFill>
                          <a:effectLst/>
                          <a:latin typeface="+mn-lt"/>
                          <a:ea typeface="+mn-ea"/>
                          <a:cs typeface="+mn-cs"/>
                        </a:rPr>
                        <a:t>Summer</a:t>
                      </a:r>
                    </a:p>
                  </a:txBody>
                  <a:tcPr marL="68580" marR="68580" marT="0" marB="0" anchor="ctr">
                    <a:solidFill>
                      <a:schemeClr val="tx2"/>
                    </a:solidFill>
                  </a:tcPr>
                </a:tc>
                <a:tc>
                  <a:txBody>
                    <a:bodyPr/>
                    <a:lstStyle/>
                    <a:p>
                      <a:pPr marL="0" marR="0" algn="ctr">
                        <a:spcBef>
                          <a:spcPts val="0"/>
                        </a:spcBef>
                        <a:spcAft>
                          <a:spcPts val="0"/>
                        </a:spcAft>
                      </a:pPr>
                      <a:r>
                        <a:rPr lang="en-US" sz="1400" dirty="0">
                          <a:solidFill>
                            <a:schemeClr val="accent2"/>
                          </a:solidFill>
                          <a:effectLst/>
                        </a:rPr>
                        <a:t>58%</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accent2"/>
                          </a:solidFill>
                          <a:effectLst/>
                        </a:rPr>
                        <a:t>14%</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accent2"/>
                          </a:solidFill>
                          <a:effectLst/>
                        </a:rPr>
                        <a:t>77%</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4800">
                <a:tc>
                  <a:txBody>
                    <a:bodyPr/>
                    <a:lstStyle/>
                    <a:p>
                      <a:pPr marL="0" marR="0" algn="ctr" defTabSz="914400" rtl="0" eaLnBrk="1" latinLnBrk="0" hangingPunct="1">
                        <a:spcBef>
                          <a:spcPts val="0"/>
                        </a:spcBef>
                        <a:spcAft>
                          <a:spcPts val="0"/>
                        </a:spcAft>
                      </a:pPr>
                      <a:r>
                        <a:rPr lang="en-US" sz="1400" kern="1200" dirty="0">
                          <a:solidFill>
                            <a:schemeClr val="bg1"/>
                          </a:solidFill>
                          <a:effectLst/>
                          <a:latin typeface="+mn-lt"/>
                          <a:ea typeface="+mn-ea"/>
                          <a:cs typeface="+mn-cs"/>
                        </a:rPr>
                        <a:t>Fall</a:t>
                      </a:r>
                    </a:p>
                  </a:txBody>
                  <a:tcPr marL="68580" marR="68580" marT="0" marB="0" anchor="ctr">
                    <a:solidFill>
                      <a:schemeClr val="tx2"/>
                    </a:solidFill>
                  </a:tcPr>
                </a:tc>
                <a:tc>
                  <a:txBody>
                    <a:bodyPr/>
                    <a:lstStyle/>
                    <a:p>
                      <a:pPr marL="0" marR="0" algn="ctr">
                        <a:spcBef>
                          <a:spcPts val="0"/>
                        </a:spcBef>
                        <a:spcAft>
                          <a:spcPts val="0"/>
                        </a:spcAft>
                      </a:pPr>
                      <a:r>
                        <a:rPr lang="en-US" sz="1400" dirty="0" smtClean="0">
                          <a:solidFill>
                            <a:schemeClr val="accent2"/>
                          </a:solidFill>
                          <a:effectLst/>
                        </a:rPr>
                        <a:t>44%</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smtClean="0">
                          <a:solidFill>
                            <a:schemeClr val="accent2"/>
                          </a:solidFill>
                          <a:effectLst/>
                        </a:rPr>
                        <a:t>35%</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smtClean="0">
                          <a:solidFill>
                            <a:schemeClr val="accent2"/>
                          </a:solidFill>
                          <a:effectLst/>
                        </a:rPr>
                        <a:t>63%</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488048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442118"/>
          </a:xfrm>
        </p:spPr>
        <p:txBody>
          <a:bodyPr/>
          <a:lstStyle/>
          <a:p>
            <a:r>
              <a:rPr lang="en-US" dirty="0"/>
              <a:t>Integrating and Managing Renewables</a:t>
            </a:r>
            <a:endParaRPr lang="en-US" sz="2400" dirty="0"/>
          </a:p>
        </p:txBody>
      </p:sp>
      <p:graphicFrame>
        <p:nvGraphicFramePr>
          <p:cNvPr id="5" name="Content Placeholder 4"/>
          <p:cNvGraphicFramePr>
            <a:graphicFrameLocks noGrp="1"/>
          </p:cNvGraphicFramePr>
          <p:nvPr>
            <p:ph idx="1"/>
            <p:extLst/>
          </p:nvPr>
        </p:nvGraphicFramePr>
        <p:xfrm>
          <a:off x="304800" y="762000"/>
          <a:ext cx="8534400" cy="349011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4"/>
          </p:nvPr>
        </p:nvSpPr>
        <p:spPr/>
        <p:txBody>
          <a:bodyPr/>
          <a:lstStyle/>
          <a:p>
            <a:fld id="{1D93BD3E-1E9A-4970-A6F7-E7AC52762E0C}" type="slidenum">
              <a:rPr lang="en-US" smtClean="0"/>
              <a:pPr/>
              <a:t>16</a:t>
            </a:fld>
            <a:endParaRPr lang="en-US" dirty="0"/>
          </a:p>
        </p:txBody>
      </p:sp>
      <p:sp>
        <p:nvSpPr>
          <p:cNvPr id="4" name="Rectangle 3"/>
          <p:cNvSpPr/>
          <p:nvPr/>
        </p:nvSpPr>
        <p:spPr>
          <a:xfrm>
            <a:off x="381000" y="4313236"/>
            <a:ext cx="8305800" cy="1785104"/>
          </a:xfrm>
          <a:prstGeom prst="rect">
            <a:avLst/>
          </a:prstGeom>
        </p:spPr>
        <p:txBody>
          <a:bodyPr wrap="square">
            <a:spAutoFit/>
          </a:bodyPr>
          <a:lstStyle/>
          <a:p>
            <a:pPr marL="285750" indent="-285750" algn="just">
              <a:buFont typeface="Arial" panose="020B0604020202020204" pitchFamily="34" charset="0"/>
              <a:buChar char="•"/>
              <a:defRPr/>
            </a:pPr>
            <a:r>
              <a:rPr lang="en-US" dirty="0">
                <a:solidFill>
                  <a:schemeClr val="tx2"/>
                </a:solidFill>
              </a:rPr>
              <a:t>Improving wind </a:t>
            </a:r>
            <a:r>
              <a:rPr lang="en-US" dirty="0" smtClean="0">
                <a:solidFill>
                  <a:schemeClr val="tx2"/>
                </a:solidFill>
              </a:rPr>
              <a:t>forecast and </a:t>
            </a:r>
            <a:r>
              <a:rPr lang="en-US" dirty="0">
                <a:solidFill>
                  <a:schemeClr val="tx2"/>
                </a:solidFill>
              </a:rPr>
              <a:t>preparation for extreme weather </a:t>
            </a:r>
            <a:r>
              <a:rPr lang="en-US" dirty="0" smtClean="0">
                <a:solidFill>
                  <a:schemeClr val="tx2"/>
                </a:solidFill>
              </a:rPr>
              <a:t>events</a:t>
            </a:r>
          </a:p>
          <a:p>
            <a:pPr marL="285750" indent="-285750" algn="just">
              <a:spcBef>
                <a:spcPts val="1200"/>
              </a:spcBef>
              <a:buFont typeface="Arial" panose="020B0604020202020204" pitchFamily="34" charset="0"/>
              <a:buChar char="•"/>
              <a:defRPr/>
            </a:pPr>
            <a:r>
              <a:rPr lang="en-US" dirty="0" smtClean="0">
                <a:solidFill>
                  <a:schemeClr val="tx2"/>
                </a:solidFill>
              </a:rPr>
              <a:t>Implementing </a:t>
            </a:r>
            <a:r>
              <a:rPr lang="en-US" dirty="0">
                <a:solidFill>
                  <a:schemeClr val="tx2"/>
                </a:solidFill>
              </a:rPr>
              <a:t>software changes to </a:t>
            </a:r>
            <a:r>
              <a:rPr lang="en-US" dirty="0" smtClean="0">
                <a:solidFill>
                  <a:schemeClr val="tx2"/>
                </a:solidFill>
              </a:rPr>
              <a:t>pre-populate </a:t>
            </a:r>
            <a:r>
              <a:rPr lang="en-US" dirty="0">
                <a:solidFill>
                  <a:schemeClr val="tx2"/>
                </a:solidFill>
              </a:rPr>
              <a:t>Current Operating Plans with forecast output from </a:t>
            </a:r>
            <a:r>
              <a:rPr lang="en-US" dirty="0" smtClean="0">
                <a:solidFill>
                  <a:schemeClr val="tx2"/>
                </a:solidFill>
              </a:rPr>
              <a:t>renewables</a:t>
            </a:r>
            <a:endParaRPr lang="en-US" dirty="0">
              <a:solidFill>
                <a:schemeClr val="tx2"/>
              </a:solidFill>
            </a:endParaRPr>
          </a:p>
          <a:p>
            <a:pPr marL="285750" indent="-285750" algn="just">
              <a:spcBef>
                <a:spcPts val="1200"/>
              </a:spcBef>
              <a:buFont typeface="Arial" panose="020B0604020202020204" pitchFamily="34" charset="0"/>
              <a:buChar char="•"/>
              <a:defRPr/>
            </a:pPr>
            <a:r>
              <a:rPr lang="en-US" dirty="0" smtClean="0">
                <a:solidFill>
                  <a:schemeClr val="tx2"/>
                </a:solidFill>
              </a:rPr>
              <a:t>Evaluating </a:t>
            </a:r>
            <a:r>
              <a:rPr lang="en-US" dirty="0">
                <a:solidFill>
                  <a:schemeClr val="tx2"/>
                </a:solidFill>
              </a:rPr>
              <a:t>five-minute forecast to help pre-position other resources when large ramps expected in renewable resources</a:t>
            </a:r>
          </a:p>
        </p:txBody>
      </p:sp>
    </p:spTree>
    <p:extLst>
      <p:ext uri="{BB962C8B-B14F-4D97-AF65-F5344CB8AC3E}">
        <p14:creationId xmlns:p14="http://schemas.microsoft.com/office/powerpoint/2010/main" val="41343659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Energy </a:t>
            </a:r>
            <a:r>
              <a:rPr lang="en-US" dirty="0" smtClean="0"/>
              <a:t>Resources (DERs)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17</a:t>
            </a:fld>
            <a:endParaRPr lang="en-US" dirty="0"/>
          </a:p>
        </p:txBody>
      </p:sp>
      <p:sp>
        <p:nvSpPr>
          <p:cNvPr id="5" name="Content Placeholder 2"/>
          <p:cNvSpPr>
            <a:spLocks noGrp="1"/>
          </p:cNvSpPr>
          <p:nvPr>
            <p:ph idx="4294967295"/>
          </p:nvPr>
        </p:nvSpPr>
        <p:spPr>
          <a:xfrm>
            <a:off x="379664" y="1016104"/>
            <a:ext cx="5716336" cy="5062538"/>
          </a:xfrm>
          <a:prstGeom prst="rect">
            <a:avLst/>
          </a:prstGeom>
        </p:spPr>
        <p:txBody>
          <a:bodyPr rtlCol="0">
            <a:noAutofit/>
          </a:bodyPr>
          <a:lstStyle/>
          <a:p>
            <a:pPr>
              <a:defRPr/>
            </a:pPr>
            <a:r>
              <a:rPr lang="en-US" sz="2000" dirty="0" smtClean="0">
                <a:solidFill>
                  <a:schemeClr val="tx2"/>
                </a:solidFill>
              </a:rPr>
              <a:t>Includes rooftop solar panels, diesel engines, storage devices and demand response resources</a:t>
            </a:r>
          </a:p>
          <a:p>
            <a:pPr>
              <a:defRPr/>
            </a:pPr>
            <a:endParaRPr lang="en-US" sz="1200" dirty="0" smtClean="0">
              <a:solidFill>
                <a:schemeClr val="tx2"/>
              </a:solidFill>
            </a:endParaRPr>
          </a:p>
          <a:p>
            <a:pPr>
              <a:defRPr/>
            </a:pPr>
            <a:r>
              <a:rPr lang="en-US" sz="2000" dirty="0" smtClean="0">
                <a:solidFill>
                  <a:schemeClr val="tx2"/>
                </a:solidFill>
              </a:rPr>
              <a:t>Capable </a:t>
            </a:r>
            <a:r>
              <a:rPr lang="en-US" sz="2000" dirty="0">
                <a:solidFill>
                  <a:schemeClr val="tx2"/>
                </a:solidFill>
              </a:rPr>
              <a:t>of </a:t>
            </a:r>
            <a:r>
              <a:rPr lang="en-US" sz="2000" dirty="0" smtClean="0">
                <a:solidFill>
                  <a:schemeClr val="tx2"/>
                </a:solidFill>
              </a:rPr>
              <a:t>providing backup </a:t>
            </a:r>
            <a:r>
              <a:rPr lang="en-US" sz="2000" dirty="0">
                <a:solidFill>
                  <a:schemeClr val="tx2"/>
                </a:solidFill>
              </a:rPr>
              <a:t>(emergency) </a:t>
            </a:r>
            <a:r>
              <a:rPr lang="en-US" sz="2000" dirty="0" smtClean="0">
                <a:solidFill>
                  <a:schemeClr val="tx2"/>
                </a:solidFill>
              </a:rPr>
              <a:t>power, demand </a:t>
            </a:r>
            <a:r>
              <a:rPr lang="en-US" sz="2000" dirty="0">
                <a:solidFill>
                  <a:schemeClr val="tx2"/>
                </a:solidFill>
              </a:rPr>
              <a:t>charge reduction (e.g., 4CP</a:t>
            </a:r>
            <a:r>
              <a:rPr lang="en-US" sz="2000" dirty="0" smtClean="0">
                <a:solidFill>
                  <a:schemeClr val="tx2"/>
                </a:solidFill>
              </a:rPr>
              <a:t>), response </a:t>
            </a:r>
            <a:r>
              <a:rPr lang="en-US" sz="2000" dirty="0">
                <a:solidFill>
                  <a:schemeClr val="tx2"/>
                </a:solidFill>
              </a:rPr>
              <a:t>to wholesale market </a:t>
            </a:r>
            <a:r>
              <a:rPr lang="en-US" sz="2000" dirty="0" smtClean="0">
                <a:solidFill>
                  <a:schemeClr val="tx2"/>
                </a:solidFill>
              </a:rPr>
              <a:t>prices, ERCOT </a:t>
            </a:r>
            <a:r>
              <a:rPr lang="en-US" sz="2000" dirty="0">
                <a:solidFill>
                  <a:schemeClr val="tx2"/>
                </a:solidFill>
              </a:rPr>
              <a:t>Emergency Response </a:t>
            </a:r>
            <a:r>
              <a:rPr lang="en-US" sz="2000" dirty="0" smtClean="0">
                <a:solidFill>
                  <a:schemeClr val="tx2"/>
                </a:solidFill>
              </a:rPr>
              <a:t>Service, offset </a:t>
            </a:r>
            <a:r>
              <a:rPr lang="en-US" sz="2000" dirty="0">
                <a:solidFill>
                  <a:schemeClr val="tx2"/>
                </a:solidFill>
              </a:rPr>
              <a:t>to energy </a:t>
            </a:r>
            <a:r>
              <a:rPr lang="en-US" sz="2000" dirty="0" smtClean="0">
                <a:solidFill>
                  <a:schemeClr val="tx2"/>
                </a:solidFill>
              </a:rPr>
              <a:t>consumption, Ancillary Services</a:t>
            </a:r>
            <a:endParaRPr lang="en-US" sz="2000" dirty="0">
              <a:solidFill>
                <a:schemeClr val="tx2"/>
              </a:solidFill>
            </a:endParaRPr>
          </a:p>
          <a:p>
            <a:pPr>
              <a:defRPr/>
            </a:pPr>
            <a:endParaRPr lang="en-US" sz="1200" dirty="0">
              <a:solidFill>
                <a:schemeClr val="tx2"/>
              </a:solidFill>
            </a:endParaRPr>
          </a:p>
          <a:p>
            <a:pPr>
              <a:defRPr/>
            </a:pPr>
            <a:r>
              <a:rPr lang="en-US" sz="2000" dirty="0" smtClean="0">
                <a:solidFill>
                  <a:schemeClr val="tx2"/>
                </a:solidFill>
              </a:rPr>
              <a:t>Increase Visibility: Identify </a:t>
            </a:r>
            <a:r>
              <a:rPr lang="en-US" sz="2000" dirty="0">
                <a:solidFill>
                  <a:schemeClr val="tx2"/>
                </a:solidFill>
              </a:rPr>
              <a:t>potential future impacts of DERs on ERCOT’s functions </a:t>
            </a:r>
            <a:r>
              <a:rPr lang="en-US" sz="2000" dirty="0" smtClean="0">
                <a:solidFill>
                  <a:schemeClr val="tx2"/>
                </a:solidFill>
              </a:rPr>
              <a:t>― </a:t>
            </a:r>
            <a:r>
              <a:rPr lang="en-US" sz="2000" dirty="0">
                <a:solidFill>
                  <a:schemeClr val="tx2"/>
                </a:solidFill>
              </a:rPr>
              <a:t>including but not limited to load forecasting, network modeling</a:t>
            </a:r>
            <a:r>
              <a:rPr lang="en-US" sz="2000" dirty="0" smtClean="0">
                <a:solidFill>
                  <a:schemeClr val="tx2"/>
                </a:solidFill>
              </a:rPr>
              <a:t>, </a:t>
            </a:r>
            <a:r>
              <a:rPr lang="en-US" sz="2000" dirty="0">
                <a:solidFill>
                  <a:schemeClr val="tx2"/>
                </a:solidFill>
              </a:rPr>
              <a:t>real-time grid </a:t>
            </a:r>
            <a:r>
              <a:rPr lang="en-US" sz="2000" dirty="0" smtClean="0">
                <a:solidFill>
                  <a:schemeClr val="tx2"/>
                </a:solidFill>
              </a:rPr>
              <a:t>operations, metering and settlement.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1000"/>
          <a:stretch/>
        </p:blipFill>
        <p:spPr>
          <a:xfrm>
            <a:off x="6227885" y="815182"/>
            <a:ext cx="2628900" cy="285750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3749" r="5725"/>
          <a:stretch/>
        </p:blipFill>
        <p:spPr>
          <a:xfrm>
            <a:off x="6227885" y="3883320"/>
            <a:ext cx="2652346" cy="2195322"/>
          </a:xfrm>
          <a:prstGeom prst="rect">
            <a:avLst/>
          </a:prstGeom>
        </p:spPr>
      </p:pic>
    </p:spTree>
    <p:extLst>
      <p:ext uri="{BB962C8B-B14F-4D97-AF65-F5344CB8AC3E}">
        <p14:creationId xmlns:p14="http://schemas.microsoft.com/office/powerpoint/2010/main" val="3169492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Transmission Planning </a:t>
            </a:r>
            <a:r>
              <a:rPr lang="en-US" dirty="0"/>
              <a:t>Summary – </a:t>
            </a:r>
            <a:r>
              <a:rPr lang="en-US" dirty="0" smtClean="0"/>
              <a:t>January 2017</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18</a:t>
            </a:fld>
            <a:endParaRPr lang="en-US" dirty="0"/>
          </a:p>
        </p:txBody>
      </p:sp>
      <p:sp>
        <p:nvSpPr>
          <p:cNvPr id="5" name="Content Placeholder 4"/>
          <p:cNvSpPr>
            <a:spLocks noGrp="1"/>
          </p:cNvSpPr>
          <p:nvPr>
            <p:ph idx="1"/>
          </p:nvPr>
        </p:nvSpPr>
        <p:spPr>
          <a:xfrm>
            <a:off x="419100" y="1082963"/>
            <a:ext cx="4457700" cy="4632037"/>
          </a:xfrm>
          <a:prstGeom prst="rect">
            <a:avLst/>
          </a:prstGeom>
        </p:spPr>
        <p:txBody>
          <a:bodyPr wrap="square">
            <a:spAutoFit/>
          </a:bodyPr>
          <a:lstStyle/>
          <a:p>
            <a:pPr marL="0" indent="0">
              <a:spcBef>
                <a:spcPts val="600"/>
              </a:spcBef>
              <a:buNone/>
            </a:pPr>
            <a:r>
              <a:rPr lang="en-US" sz="1800" dirty="0" smtClean="0">
                <a:solidFill>
                  <a:schemeClr val="accent2"/>
                </a:solidFill>
              </a:rPr>
              <a:t>As of Dec. 31, 2016:</a:t>
            </a:r>
          </a:p>
          <a:p>
            <a:pPr marL="571500" lvl="1" indent="-228600">
              <a:spcBef>
                <a:spcPts val="600"/>
              </a:spcBef>
              <a:buFont typeface="Arial" panose="020B0604020202020204" pitchFamily="34" charset="0"/>
              <a:buChar char="‒"/>
            </a:pPr>
            <a:r>
              <a:rPr lang="en-US" sz="1600" dirty="0" smtClean="0">
                <a:solidFill>
                  <a:schemeClr val="accent2"/>
                </a:solidFill>
              </a:rPr>
              <a:t>Tracking 247 </a:t>
            </a:r>
            <a:r>
              <a:rPr lang="en-US" sz="1600" dirty="0">
                <a:solidFill>
                  <a:schemeClr val="accent2"/>
                </a:solidFill>
              </a:rPr>
              <a:t>active generation interconnection requests totaling </a:t>
            </a:r>
            <a:r>
              <a:rPr lang="en-US" sz="1600" dirty="0" smtClean="0">
                <a:solidFill>
                  <a:schemeClr val="accent2"/>
                </a:solidFill>
              </a:rPr>
              <a:t>59,896 MW (includes 26,732 </a:t>
            </a:r>
            <a:r>
              <a:rPr lang="en-US" sz="1600" dirty="0">
                <a:solidFill>
                  <a:schemeClr val="accent2"/>
                </a:solidFill>
              </a:rPr>
              <a:t>MW of </a:t>
            </a:r>
            <a:r>
              <a:rPr lang="en-US" sz="1600" dirty="0" smtClean="0">
                <a:solidFill>
                  <a:schemeClr val="accent2"/>
                </a:solidFill>
              </a:rPr>
              <a:t>wind)</a:t>
            </a:r>
            <a:endParaRPr lang="en-US" sz="1600" strike="sngStrike" dirty="0" smtClean="0">
              <a:solidFill>
                <a:schemeClr val="accent2"/>
              </a:solidFill>
            </a:endParaRPr>
          </a:p>
          <a:p>
            <a:pPr marL="571500" lvl="1" indent="-228600">
              <a:spcBef>
                <a:spcPts val="600"/>
              </a:spcBef>
              <a:buFont typeface="Arial" panose="020B0604020202020204" pitchFamily="34" charset="0"/>
              <a:buChar char="‒"/>
            </a:pPr>
            <a:r>
              <a:rPr lang="en-US" sz="1600" dirty="0" smtClean="0">
                <a:solidFill>
                  <a:schemeClr val="accent2"/>
                </a:solidFill>
              </a:rPr>
              <a:t>Reviewing </a:t>
            </a:r>
            <a:r>
              <a:rPr lang="en-US" sz="1600" dirty="0">
                <a:solidFill>
                  <a:schemeClr val="accent2"/>
                </a:solidFill>
              </a:rPr>
              <a:t>proposed transmission improvements with a total cost of </a:t>
            </a:r>
            <a:r>
              <a:rPr lang="en-US" sz="1600" dirty="0" smtClean="0">
                <a:solidFill>
                  <a:schemeClr val="accent2"/>
                </a:solidFill>
              </a:rPr>
              <a:t>$872.3 million </a:t>
            </a:r>
            <a:endParaRPr lang="en-US" sz="1600" dirty="0">
              <a:solidFill>
                <a:schemeClr val="accent2"/>
              </a:solidFill>
            </a:endParaRPr>
          </a:p>
          <a:p>
            <a:pPr marL="571500" lvl="1" indent="-228600">
              <a:spcBef>
                <a:spcPts val="600"/>
              </a:spcBef>
              <a:buFont typeface="Arial" panose="020B0604020202020204" pitchFamily="34" charset="0"/>
              <a:buChar char="‒"/>
            </a:pPr>
            <a:r>
              <a:rPr lang="en-US" sz="1600" dirty="0" smtClean="0">
                <a:solidFill>
                  <a:schemeClr val="accent2"/>
                </a:solidFill>
              </a:rPr>
              <a:t>Endorsed transmission projects </a:t>
            </a:r>
            <a:br>
              <a:rPr lang="en-US" sz="1600" dirty="0" smtClean="0">
                <a:solidFill>
                  <a:schemeClr val="accent2"/>
                </a:solidFill>
              </a:rPr>
            </a:br>
            <a:r>
              <a:rPr lang="en-US" sz="1600" dirty="0" smtClean="0">
                <a:solidFill>
                  <a:schemeClr val="accent2"/>
                </a:solidFill>
              </a:rPr>
              <a:t>totaling $489.1 million in 2016 (up </a:t>
            </a:r>
            <a:br>
              <a:rPr lang="en-US" sz="1600" dirty="0" smtClean="0">
                <a:solidFill>
                  <a:schemeClr val="accent2"/>
                </a:solidFill>
              </a:rPr>
            </a:br>
            <a:r>
              <a:rPr lang="en-US" sz="1600" dirty="0" smtClean="0">
                <a:solidFill>
                  <a:schemeClr val="accent2"/>
                </a:solidFill>
              </a:rPr>
              <a:t>from $477.6 million in 2015)</a:t>
            </a:r>
            <a:endParaRPr lang="en-US" sz="1600" dirty="0">
              <a:solidFill>
                <a:schemeClr val="accent2"/>
              </a:solidFill>
            </a:endParaRPr>
          </a:p>
          <a:p>
            <a:pPr marL="0" lvl="0" indent="0">
              <a:spcBef>
                <a:spcPts val="1200"/>
              </a:spcBef>
              <a:buNone/>
            </a:pPr>
            <a:r>
              <a:rPr lang="en-US" sz="1800" dirty="0" smtClean="0">
                <a:solidFill>
                  <a:schemeClr val="accent2"/>
                </a:solidFill>
              </a:rPr>
              <a:t>As of Dec. 31, 2016: </a:t>
            </a:r>
          </a:p>
          <a:p>
            <a:pPr marL="571500" lvl="1" indent="-228600">
              <a:spcBef>
                <a:spcPts val="600"/>
              </a:spcBef>
            </a:pPr>
            <a:r>
              <a:rPr lang="en-US" sz="1600" dirty="0" smtClean="0">
                <a:solidFill>
                  <a:schemeClr val="accent2"/>
                </a:solidFill>
              </a:rPr>
              <a:t>Projects in </a:t>
            </a:r>
            <a:r>
              <a:rPr lang="en-US" sz="1600" dirty="0">
                <a:solidFill>
                  <a:schemeClr val="accent2"/>
                </a:solidFill>
              </a:rPr>
              <a:t>engineering, routing, </a:t>
            </a:r>
            <a:r>
              <a:rPr lang="en-US" sz="1600" dirty="0" smtClean="0">
                <a:solidFill>
                  <a:schemeClr val="accent2"/>
                </a:solidFill>
              </a:rPr>
              <a:t>licensing </a:t>
            </a:r>
            <a:r>
              <a:rPr lang="en-US" sz="1600" dirty="0">
                <a:solidFill>
                  <a:schemeClr val="accent2"/>
                </a:solidFill>
              </a:rPr>
              <a:t>and </a:t>
            </a:r>
            <a:r>
              <a:rPr lang="en-US" sz="1600" dirty="0" smtClean="0">
                <a:solidFill>
                  <a:schemeClr val="accent2"/>
                </a:solidFill>
              </a:rPr>
              <a:t>construction total about </a:t>
            </a:r>
            <a:br>
              <a:rPr lang="en-US" sz="1600" dirty="0" smtClean="0">
                <a:solidFill>
                  <a:schemeClr val="accent2"/>
                </a:solidFill>
              </a:rPr>
            </a:br>
            <a:r>
              <a:rPr lang="en-US" sz="1600" dirty="0" smtClean="0">
                <a:solidFill>
                  <a:schemeClr val="accent2"/>
                </a:solidFill>
              </a:rPr>
              <a:t>$6.91 billion.</a:t>
            </a:r>
            <a:endParaRPr lang="en-US" sz="1600" strike="sngStrike" dirty="0">
              <a:solidFill>
                <a:schemeClr val="accent2"/>
              </a:solidFill>
            </a:endParaRPr>
          </a:p>
          <a:p>
            <a:pPr marL="571500" lvl="1" indent="-228600">
              <a:spcBef>
                <a:spcPts val="600"/>
              </a:spcBef>
            </a:pPr>
            <a:r>
              <a:rPr lang="en-US" sz="1600" dirty="0" smtClean="0">
                <a:solidFill>
                  <a:schemeClr val="accent2"/>
                </a:solidFill>
              </a:rPr>
              <a:t>Projects </a:t>
            </a:r>
            <a:r>
              <a:rPr lang="en-US" sz="1600" dirty="0">
                <a:solidFill>
                  <a:schemeClr val="accent2"/>
                </a:solidFill>
              </a:rPr>
              <a:t>energized in </a:t>
            </a:r>
            <a:r>
              <a:rPr lang="en-US" sz="1600" dirty="0" smtClean="0">
                <a:solidFill>
                  <a:schemeClr val="accent2"/>
                </a:solidFill>
              </a:rPr>
              <a:t>2016 </a:t>
            </a:r>
            <a:r>
              <a:rPr lang="en-US" sz="1600" dirty="0">
                <a:solidFill>
                  <a:schemeClr val="accent2"/>
                </a:solidFill>
              </a:rPr>
              <a:t>total about </a:t>
            </a:r>
            <a:r>
              <a:rPr lang="en-US" sz="1600" dirty="0" smtClean="0">
                <a:solidFill>
                  <a:schemeClr val="accent2"/>
                </a:solidFill>
              </a:rPr>
              <a:t>$2 billion.</a:t>
            </a:r>
            <a:endParaRPr lang="en-US" sz="1600" dirty="0">
              <a:solidFill>
                <a:schemeClr val="accent2"/>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05400" y="838200"/>
            <a:ext cx="3429000" cy="5052218"/>
          </a:xfrm>
          <a:prstGeom prst="rect">
            <a:avLst/>
          </a:prstGeom>
        </p:spPr>
      </p:pic>
    </p:spTree>
    <p:extLst>
      <p:ext uri="{BB962C8B-B14F-4D97-AF65-F5344CB8AC3E}">
        <p14:creationId xmlns:p14="http://schemas.microsoft.com/office/powerpoint/2010/main" val="2214035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Major Transmission System Improvements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19</a:t>
            </a:fld>
            <a:endParaRPr lang="en-US" dirty="0"/>
          </a:p>
        </p:txBody>
      </p:sp>
      <p:sp>
        <p:nvSpPr>
          <p:cNvPr id="5" name="TextBox 4"/>
          <p:cNvSpPr txBox="1"/>
          <p:nvPr/>
        </p:nvSpPr>
        <p:spPr>
          <a:xfrm>
            <a:off x="381000" y="990600"/>
            <a:ext cx="5410200" cy="923330"/>
          </a:xfrm>
          <a:prstGeom prst="rect">
            <a:avLst/>
          </a:prstGeom>
          <a:noFill/>
        </p:spPr>
        <p:txBody>
          <a:bodyPr wrap="square" rtlCol="0">
            <a:spAutoFit/>
          </a:bodyPr>
          <a:lstStyle/>
          <a:p>
            <a:r>
              <a:rPr lang="en-US" b="1" dirty="0" smtClean="0">
                <a:solidFill>
                  <a:schemeClr val="tx2"/>
                </a:solidFill>
              </a:rPr>
              <a:t>Houston Import Project: </a:t>
            </a:r>
            <a:r>
              <a:rPr lang="en-US" dirty="0" smtClean="0">
                <a:solidFill>
                  <a:schemeClr val="tx2"/>
                </a:solidFill>
              </a:rPr>
              <a:t>Scheduled for completion in summer 2018; addresses </a:t>
            </a:r>
            <a:br>
              <a:rPr lang="en-US" dirty="0" smtClean="0">
                <a:solidFill>
                  <a:schemeClr val="tx2"/>
                </a:solidFill>
              </a:rPr>
            </a:br>
            <a:r>
              <a:rPr lang="en-US" dirty="0" smtClean="0">
                <a:solidFill>
                  <a:schemeClr val="tx2"/>
                </a:solidFill>
              </a:rPr>
              <a:t>constraint north of Houston</a:t>
            </a:r>
          </a:p>
        </p:txBody>
      </p:sp>
      <p:grpSp>
        <p:nvGrpSpPr>
          <p:cNvPr id="11" name="Group 10"/>
          <p:cNvGrpSpPr>
            <a:grpSpLocks noChangeAspect="1"/>
          </p:cNvGrpSpPr>
          <p:nvPr/>
        </p:nvGrpSpPr>
        <p:grpSpPr>
          <a:xfrm>
            <a:off x="5598742" y="815182"/>
            <a:ext cx="2959961" cy="4318793"/>
            <a:chOff x="4724400" y="912793"/>
            <a:chExt cx="3581400" cy="5203278"/>
          </a:xfrm>
        </p:grpSpPr>
        <p:pic>
          <p:nvPicPr>
            <p:cNvPr id="12" name="Picture 2" descr="C:\Users\jtamby\Desktop\ERCOT\0 Presentations Final\2015 ERCOT Operator Training Seminar\HIP Map Straight Lines 3315-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9960" y="912793"/>
              <a:ext cx="3545840" cy="5203278"/>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4724400" y="5240059"/>
              <a:ext cx="1905000" cy="3225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p:cNvPicPr>
            <a:picLocks noChangeAspect="1"/>
          </p:cNvPicPr>
          <p:nvPr/>
        </p:nvPicPr>
        <p:blipFill>
          <a:blip r:embed="rId4"/>
          <a:stretch>
            <a:fillRect/>
          </a:stretch>
        </p:blipFill>
        <p:spPr>
          <a:xfrm>
            <a:off x="2967528" y="2485430"/>
            <a:ext cx="2753812" cy="2264358"/>
          </a:xfrm>
          <a:prstGeom prst="rect">
            <a:avLst/>
          </a:prstGeom>
        </p:spPr>
      </p:pic>
      <p:sp>
        <p:nvSpPr>
          <p:cNvPr id="16" name="TextBox 15"/>
          <p:cNvSpPr txBox="1"/>
          <p:nvPr/>
        </p:nvSpPr>
        <p:spPr>
          <a:xfrm>
            <a:off x="390525" y="5451648"/>
            <a:ext cx="8129214" cy="369332"/>
          </a:xfrm>
          <a:prstGeom prst="rect">
            <a:avLst/>
          </a:prstGeom>
          <a:noFill/>
        </p:spPr>
        <p:txBody>
          <a:bodyPr wrap="square" rtlCol="0">
            <a:spAutoFit/>
          </a:bodyPr>
          <a:lstStyle/>
          <a:p>
            <a:r>
              <a:rPr lang="en-US" b="1" dirty="0" smtClean="0">
                <a:solidFill>
                  <a:schemeClr val="accent2"/>
                </a:solidFill>
              </a:rPr>
              <a:t>West Texas Improvements: </a:t>
            </a:r>
            <a:r>
              <a:rPr lang="en-US" dirty="0" smtClean="0">
                <a:solidFill>
                  <a:schemeClr val="accent2"/>
                </a:solidFill>
              </a:rPr>
              <a:t>Additional projects under review by stakeholders</a:t>
            </a:r>
            <a:endParaRPr lang="en-US" dirty="0">
              <a:solidFill>
                <a:schemeClr val="accent2"/>
              </a:solidFill>
            </a:endParaRPr>
          </a:p>
        </p:txBody>
      </p:sp>
      <p:sp>
        <p:nvSpPr>
          <p:cNvPr id="17" name="TextBox 16"/>
          <p:cNvSpPr txBox="1"/>
          <p:nvPr/>
        </p:nvSpPr>
        <p:spPr>
          <a:xfrm>
            <a:off x="7186986" y="1810434"/>
            <a:ext cx="819965" cy="646331"/>
          </a:xfrm>
          <a:prstGeom prst="rect">
            <a:avLst/>
          </a:prstGeom>
          <a:solidFill>
            <a:schemeClr val="accent1"/>
          </a:solidFill>
          <a:ln>
            <a:noFill/>
          </a:ln>
        </p:spPr>
        <p:txBody>
          <a:bodyPr wrap="square" rtlCol="0">
            <a:spAutoFit/>
          </a:bodyPr>
          <a:lstStyle/>
          <a:p>
            <a:r>
              <a:rPr lang="en-US" sz="1200" b="1" dirty="0" smtClean="0">
                <a:solidFill>
                  <a:schemeClr val="bg2"/>
                </a:solidFill>
              </a:rPr>
              <a:t>Houston Import Project</a:t>
            </a:r>
            <a:endParaRPr lang="en-US" sz="1200" b="1" dirty="0">
              <a:solidFill>
                <a:schemeClr val="bg2"/>
              </a:solidFill>
            </a:endParaRPr>
          </a:p>
        </p:txBody>
      </p:sp>
      <p:sp>
        <p:nvSpPr>
          <p:cNvPr id="18" name="TextBox 17"/>
          <p:cNvSpPr txBox="1"/>
          <p:nvPr/>
        </p:nvSpPr>
        <p:spPr>
          <a:xfrm>
            <a:off x="381000" y="2528627"/>
            <a:ext cx="2738515" cy="2308324"/>
          </a:xfrm>
          <a:prstGeom prst="rect">
            <a:avLst/>
          </a:prstGeom>
          <a:noFill/>
        </p:spPr>
        <p:txBody>
          <a:bodyPr wrap="square" rtlCol="0">
            <a:spAutoFit/>
          </a:bodyPr>
          <a:lstStyle/>
          <a:p>
            <a:r>
              <a:rPr lang="en-US" b="1" dirty="0" smtClean="0">
                <a:solidFill>
                  <a:schemeClr val="tx2"/>
                </a:solidFill>
              </a:rPr>
              <a:t>Panhandle Projects: </a:t>
            </a:r>
            <a:r>
              <a:rPr lang="en-US" dirty="0">
                <a:solidFill>
                  <a:schemeClr val="tx2"/>
                </a:solidFill>
              </a:rPr>
              <a:t>Scheduled for completion in 2018; address export capacity for growing wind resources, weak grid conditions</a:t>
            </a:r>
          </a:p>
          <a:p>
            <a:endParaRPr lang="en-US" dirty="0"/>
          </a:p>
        </p:txBody>
      </p:sp>
    </p:spTree>
    <p:extLst>
      <p:ext uri="{BB962C8B-B14F-4D97-AF65-F5344CB8AC3E}">
        <p14:creationId xmlns:p14="http://schemas.microsoft.com/office/powerpoint/2010/main" val="2620149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p:cNvCxnSpPr/>
          <p:nvPr/>
        </p:nvCxnSpPr>
        <p:spPr>
          <a:xfrm flipV="1">
            <a:off x="7162800" y="761999"/>
            <a:ext cx="1964461" cy="1260619"/>
          </a:xfrm>
          <a:prstGeom prst="line">
            <a:avLst/>
          </a:prstGeom>
          <a:ln w="60325" cap="rnd">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419600" y="1981200"/>
            <a:ext cx="2819400" cy="1668462"/>
          </a:xfrm>
          <a:prstGeom prst="line">
            <a:avLst/>
          </a:prstGeom>
          <a:ln w="603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30" idx="3"/>
          </p:cNvCxnSpPr>
          <p:nvPr/>
        </p:nvCxnSpPr>
        <p:spPr>
          <a:xfrm flipV="1">
            <a:off x="2127412" y="3663398"/>
            <a:ext cx="2283408" cy="1433169"/>
          </a:xfrm>
          <a:prstGeom prst="line">
            <a:avLst/>
          </a:prstGeom>
          <a:ln w="603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1000" y="243682"/>
            <a:ext cx="8458200" cy="527894"/>
          </a:xfrm>
        </p:spPr>
        <p:txBody>
          <a:bodyPr/>
          <a:lstStyle/>
          <a:p>
            <a:r>
              <a:rPr lang="en-US" sz="2400" dirty="0" smtClean="0"/>
              <a:t>ERCOT History: </a:t>
            </a:r>
            <a:r>
              <a:rPr lang="en-US" sz="2400" b="0" dirty="0" smtClean="0"/>
              <a:t>1941-2016</a:t>
            </a:r>
            <a:endParaRPr lang="en-US" b="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a:t>
            </a:fld>
            <a:endParaRPr lang="en-US" dirty="0"/>
          </a:p>
        </p:txBody>
      </p:sp>
      <p:grpSp>
        <p:nvGrpSpPr>
          <p:cNvPr id="43" name="Group 42"/>
          <p:cNvGrpSpPr/>
          <p:nvPr/>
        </p:nvGrpSpPr>
        <p:grpSpPr>
          <a:xfrm>
            <a:off x="2093934" y="1865229"/>
            <a:ext cx="2286000" cy="3112416"/>
            <a:chOff x="2093934" y="1865229"/>
            <a:chExt cx="2286000" cy="3112416"/>
          </a:xfrm>
        </p:grpSpPr>
        <p:grpSp>
          <p:nvGrpSpPr>
            <p:cNvPr id="27" name="Group 26"/>
            <p:cNvGrpSpPr/>
            <p:nvPr/>
          </p:nvGrpSpPr>
          <p:grpSpPr>
            <a:xfrm>
              <a:off x="2208234" y="3606045"/>
              <a:ext cx="2133600" cy="1371600"/>
              <a:chOff x="381000" y="4953000"/>
              <a:chExt cx="304800" cy="457200"/>
            </a:xfrm>
          </p:grpSpPr>
          <p:cxnSp>
            <p:nvCxnSpPr>
              <p:cNvPr id="28" name="Straight Connector 27"/>
              <p:cNvCxnSpPr/>
              <p:nvPr/>
            </p:nvCxnSpPr>
            <p:spPr>
              <a:xfrm>
                <a:off x="381000" y="4953000"/>
                <a:ext cx="30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1000" y="4953000"/>
                <a:ext cx="0" cy="4572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2093934" y="2839453"/>
              <a:ext cx="2286000" cy="800219"/>
            </a:xfrm>
            <a:prstGeom prst="rect">
              <a:avLst/>
            </a:prstGeom>
            <a:noFill/>
          </p:spPr>
          <p:txBody>
            <a:bodyPr wrap="square" rtlCol="0">
              <a:spAutoFit/>
            </a:bodyPr>
            <a:lstStyle/>
            <a:p>
              <a:r>
                <a:rPr lang="en-US" sz="1600" b="1" dirty="0" smtClean="0">
                  <a:solidFill>
                    <a:schemeClr val="tx2"/>
                  </a:solidFill>
                </a:rPr>
                <a:t>1996</a:t>
              </a:r>
            </a:p>
            <a:p>
              <a:r>
                <a:rPr lang="en-US" sz="1500" dirty="0" smtClean="0">
                  <a:solidFill>
                    <a:schemeClr val="tx2"/>
                  </a:solidFill>
                </a:rPr>
                <a:t>ERCOT becomes first ISO in the United States.</a:t>
              </a:r>
              <a:endParaRPr lang="en-US" sz="1500" dirty="0">
                <a:solidFill>
                  <a:schemeClr val="tx2"/>
                </a:solidFill>
              </a:endParaRPr>
            </a:p>
          </p:txBody>
        </p:sp>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l="18562" r="5872" b="8368"/>
            <a:stretch/>
          </p:blipFill>
          <p:spPr>
            <a:xfrm>
              <a:off x="2770750" y="1865229"/>
              <a:ext cx="1496450" cy="1182771"/>
            </a:xfrm>
            <a:prstGeom prst="rect">
              <a:avLst/>
            </a:prstGeom>
          </p:spPr>
        </p:pic>
      </p:grpSp>
      <p:cxnSp>
        <p:nvCxnSpPr>
          <p:cNvPr id="65" name="Straight Connector 64"/>
          <p:cNvCxnSpPr/>
          <p:nvPr/>
        </p:nvCxnSpPr>
        <p:spPr>
          <a:xfrm flipV="1">
            <a:off x="15904" y="5109783"/>
            <a:ext cx="2110725" cy="1328879"/>
          </a:xfrm>
          <a:prstGeom prst="line">
            <a:avLst/>
          </a:prstGeom>
          <a:ln w="603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51617" y="6185416"/>
            <a:ext cx="228600" cy="228600"/>
          </a:xfrm>
          <a:prstGeom prst="ellipse">
            <a:avLst/>
          </a:prstGeom>
          <a:solidFill>
            <a:schemeClr val="bg2"/>
          </a:solid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267200" y="3581400"/>
            <a:ext cx="228600" cy="228600"/>
          </a:xfrm>
          <a:prstGeom prst="ellipse">
            <a:avLst/>
          </a:prstGeom>
          <a:solidFill>
            <a:schemeClr val="bg2"/>
          </a:solid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55"/>
          <p:cNvGrpSpPr/>
          <p:nvPr/>
        </p:nvGrpSpPr>
        <p:grpSpPr>
          <a:xfrm>
            <a:off x="4381500" y="252966"/>
            <a:ext cx="2828925" cy="3328434"/>
            <a:chOff x="4381500" y="252966"/>
            <a:chExt cx="2828925" cy="3328434"/>
          </a:xfrm>
        </p:grpSpPr>
        <p:grpSp>
          <p:nvGrpSpPr>
            <p:cNvPr id="55" name="Group 54"/>
            <p:cNvGrpSpPr/>
            <p:nvPr/>
          </p:nvGrpSpPr>
          <p:grpSpPr>
            <a:xfrm>
              <a:off x="4381500" y="2274608"/>
              <a:ext cx="2171698" cy="1306792"/>
              <a:chOff x="4381500" y="2274608"/>
              <a:chExt cx="2171698" cy="1306792"/>
            </a:xfrm>
          </p:grpSpPr>
          <p:cxnSp>
            <p:nvCxnSpPr>
              <p:cNvPr id="33" name="Straight Connector 32"/>
              <p:cNvCxnSpPr/>
              <p:nvPr/>
            </p:nvCxnSpPr>
            <p:spPr>
              <a:xfrm>
                <a:off x="4381500" y="2286000"/>
                <a:ext cx="2171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81500" y="2274608"/>
                <a:ext cx="0" cy="13067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419600" y="1485781"/>
              <a:ext cx="2133600" cy="800219"/>
            </a:xfrm>
            <a:prstGeom prst="rect">
              <a:avLst/>
            </a:prstGeom>
            <a:noFill/>
          </p:spPr>
          <p:txBody>
            <a:bodyPr wrap="square" rtlCol="0">
              <a:spAutoFit/>
            </a:bodyPr>
            <a:lstStyle/>
            <a:p>
              <a:r>
                <a:rPr lang="en-US" sz="1600" b="1" dirty="0" smtClean="0">
                  <a:solidFill>
                    <a:schemeClr val="tx2"/>
                  </a:solidFill>
                </a:rPr>
                <a:t>2001</a:t>
              </a:r>
            </a:p>
            <a:p>
              <a:r>
                <a:rPr lang="en-US" sz="1500" dirty="0" smtClean="0">
                  <a:solidFill>
                    <a:schemeClr val="tx2"/>
                  </a:solidFill>
                </a:rPr>
                <a:t>Ten control centers merge into one.</a:t>
              </a:r>
              <a:endParaRPr lang="en-US" sz="1500" dirty="0">
                <a:solidFill>
                  <a:schemeClr val="tx2"/>
                </a:solidFill>
              </a:endParaRPr>
            </a:p>
          </p:txBody>
        </p:sp>
        <p:pic>
          <p:nvPicPr>
            <p:cNvPr id="4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t="23495" b="9314"/>
            <a:stretch/>
          </p:blipFill>
          <p:spPr>
            <a:xfrm>
              <a:off x="5101131" y="252966"/>
              <a:ext cx="2109294" cy="1489146"/>
            </a:xfrm>
            <a:prstGeom prst="rect">
              <a:avLst/>
            </a:prstGeom>
          </p:spPr>
        </p:pic>
      </p:grpSp>
      <p:grpSp>
        <p:nvGrpSpPr>
          <p:cNvPr id="51" name="Group 50"/>
          <p:cNvGrpSpPr/>
          <p:nvPr/>
        </p:nvGrpSpPr>
        <p:grpSpPr>
          <a:xfrm>
            <a:off x="3406923" y="1989138"/>
            <a:ext cx="5660877" cy="4449524"/>
            <a:chOff x="3406923" y="1760538"/>
            <a:chExt cx="5660877" cy="4449524"/>
          </a:xfrm>
        </p:grpSpPr>
        <p:cxnSp>
          <p:nvCxnSpPr>
            <p:cNvPr id="38" name="Straight Connector 37"/>
            <p:cNvCxnSpPr/>
            <p:nvPr/>
          </p:nvCxnSpPr>
          <p:spPr>
            <a:xfrm flipV="1">
              <a:off x="7200900" y="3951446"/>
              <a:ext cx="17145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7200900" y="1760538"/>
              <a:ext cx="0" cy="2190908"/>
            </a:xfrm>
            <a:prstGeom prst="line">
              <a:avLst/>
            </a:prstGeom>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6477000" y="1981200"/>
              <a:ext cx="228600" cy="228600"/>
            </a:xfrm>
            <a:prstGeom prst="ellipse">
              <a:avLst/>
            </a:prstGeom>
            <a:solidFill>
              <a:schemeClr val="bg2"/>
            </a:solid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7232984" y="2069574"/>
              <a:ext cx="1834816" cy="1892826"/>
            </a:xfrm>
            <a:prstGeom prst="rect">
              <a:avLst/>
            </a:prstGeom>
            <a:noFill/>
          </p:spPr>
          <p:txBody>
            <a:bodyPr wrap="square" rtlCol="0">
              <a:spAutoFit/>
            </a:bodyPr>
            <a:lstStyle/>
            <a:p>
              <a:r>
                <a:rPr lang="en-US" sz="1600" b="1" dirty="0" smtClean="0">
                  <a:solidFill>
                    <a:schemeClr val="tx2"/>
                  </a:solidFill>
                </a:rPr>
                <a:t>2016</a:t>
              </a:r>
            </a:p>
            <a:p>
              <a:r>
                <a:rPr lang="en-US" sz="1500" dirty="0" smtClean="0">
                  <a:solidFill>
                    <a:schemeClr val="tx2"/>
                  </a:solidFill>
                </a:rPr>
                <a:t>ERCOT surpasses previous system demand and wind generation records. </a:t>
              </a:r>
            </a:p>
            <a:p>
              <a:endParaRPr lang="en-US" sz="1100" dirty="0">
                <a:solidFill>
                  <a:schemeClr val="tx2"/>
                </a:solidFill>
              </a:endParaRPr>
            </a:p>
            <a:p>
              <a:r>
                <a:rPr lang="en-US" sz="1500" dirty="0" smtClean="0">
                  <a:solidFill>
                    <a:schemeClr val="tx2"/>
                  </a:solidFill>
                </a:rPr>
                <a:t>System demand tops 71,000 MW.</a:t>
              </a:r>
              <a:endParaRPr lang="en-US" sz="1500" dirty="0">
                <a:solidFill>
                  <a:schemeClr val="tx2"/>
                </a:solidFill>
              </a:endParaRPr>
            </a:p>
          </p:txBody>
        </p:sp>
        <p:pic>
          <p:nvPicPr>
            <p:cNvPr id="46" name="Picture 45"/>
            <p:cNvPicPr>
              <a:picLocks noChangeAspect="1"/>
            </p:cNvPicPr>
            <p:nvPr/>
          </p:nvPicPr>
          <p:blipFill rotWithShape="1">
            <a:blip r:embed="rId5" cstate="print">
              <a:extLst>
                <a:ext uri="{28A0092B-C50C-407E-A947-70E740481C1C}">
                  <a14:useLocalDpi xmlns:a14="http://schemas.microsoft.com/office/drawing/2010/main" val="0"/>
                </a:ext>
              </a:extLst>
            </a:blip>
            <a:srcRect l="4970" t="26252" r="7375" b="25554"/>
            <a:stretch/>
          </p:blipFill>
          <p:spPr>
            <a:xfrm>
              <a:off x="3406923" y="4226957"/>
              <a:ext cx="5410201" cy="1983105"/>
            </a:xfrm>
            <a:prstGeom prst="rect">
              <a:avLst/>
            </a:prstGeom>
          </p:spPr>
        </p:pic>
      </p:grpSp>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5334" r="5334"/>
          <a:stretch/>
        </p:blipFill>
        <p:spPr>
          <a:xfrm>
            <a:off x="608520" y="847777"/>
            <a:ext cx="1716580" cy="1789446"/>
          </a:xfrm>
          <a:prstGeom prst="rect">
            <a:avLst/>
          </a:prstGeom>
        </p:spPr>
      </p:pic>
      <p:sp>
        <p:nvSpPr>
          <p:cNvPr id="25" name="TextBox 24"/>
          <p:cNvSpPr txBox="1"/>
          <p:nvPr/>
        </p:nvSpPr>
        <p:spPr>
          <a:xfrm>
            <a:off x="75417" y="3921949"/>
            <a:ext cx="2133600" cy="1031051"/>
          </a:xfrm>
          <a:prstGeom prst="rect">
            <a:avLst/>
          </a:prstGeom>
          <a:noFill/>
        </p:spPr>
        <p:txBody>
          <a:bodyPr wrap="square" rtlCol="0">
            <a:spAutoFit/>
          </a:bodyPr>
          <a:lstStyle/>
          <a:p>
            <a:r>
              <a:rPr lang="en-US" sz="1600" b="1" dirty="0" smtClean="0">
                <a:solidFill>
                  <a:schemeClr val="tx2"/>
                </a:solidFill>
              </a:rPr>
              <a:t>1941</a:t>
            </a:r>
          </a:p>
          <a:p>
            <a:r>
              <a:rPr lang="en-US" sz="1500" dirty="0" smtClean="0">
                <a:solidFill>
                  <a:schemeClr val="tx2"/>
                </a:solidFill>
              </a:rPr>
              <a:t>Utilities </a:t>
            </a:r>
            <a:r>
              <a:rPr lang="en-US" sz="1500" dirty="0">
                <a:solidFill>
                  <a:schemeClr val="tx2"/>
                </a:solidFill>
              </a:rPr>
              <a:t>c</a:t>
            </a:r>
            <a:r>
              <a:rPr lang="en-US" sz="1500" dirty="0" smtClean="0">
                <a:solidFill>
                  <a:schemeClr val="tx2"/>
                </a:solidFill>
              </a:rPr>
              <a:t>reate Texas Interconnected System to support war effort.  </a:t>
            </a:r>
            <a:endParaRPr lang="en-US" sz="1500" dirty="0">
              <a:solidFill>
                <a:schemeClr val="tx2"/>
              </a:solidFill>
            </a:endParaRPr>
          </a:p>
        </p:txBody>
      </p:sp>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r="25739"/>
          <a:stretch/>
        </p:blipFill>
        <p:spPr>
          <a:xfrm>
            <a:off x="685017" y="2829426"/>
            <a:ext cx="1247267" cy="1361574"/>
          </a:xfrm>
          <a:prstGeom prst="rect">
            <a:avLst/>
          </a:prstGeom>
        </p:spPr>
      </p:pic>
      <p:grpSp>
        <p:nvGrpSpPr>
          <p:cNvPr id="20" name="Group 19"/>
          <p:cNvGrpSpPr/>
          <p:nvPr/>
        </p:nvGrpSpPr>
        <p:grpSpPr>
          <a:xfrm>
            <a:off x="256392" y="5029200"/>
            <a:ext cx="1837542" cy="1156216"/>
            <a:chOff x="256392" y="5029200"/>
            <a:chExt cx="1837542" cy="1156216"/>
          </a:xfrm>
        </p:grpSpPr>
        <p:cxnSp>
          <p:nvCxnSpPr>
            <p:cNvPr id="47" name="Straight Connector 46"/>
            <p:cNvCxnSpPr/>
            <p:nvPr/>
          </p:nvCxnSpPr>
          <p:spPr>
            <a:xfrm>
              <a:off x="265917" y="5029200"/>
              <a:ext cx="18280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11" idx="0"/>
            </p:cNvCxnSpPr>
            <p:nvPr/>
          </p:nvCxnSpPr>
          <p:spPr>
            <a:xfrm>
              <a:off x="256392" y="5029200"/>
              <a:ext cx="9525" cy="1156216"/>
            </a:xfrm>
            <a:prstGeom prst="line">
              <a:avLst/>
            </a:prstGeom>
          </p:spPr>
          <p:style>
            <a:lnRef idx="1">
              <a:schemeClr val="accent1"/>
            </a:lnRef>
            <a:fillRef idx="0">
              <a:schemeClr val="accent1"/>
            </a:fillRef>
            <a:effectRef idx="0">
              <a:schemeClr val="accent1"/>
            </a:effectRef>
            <a:fontRef idx="minor">
              <a:schemeClr val="tx1"/>
            </a:fontRef>
          </p:style>
        </p:cxnSp>
      </p:grpSp>
      <p:sp>
        <p:nvSpPr>
          <p:cNvPr id="54" name="Oval 53"/>
          <p:cNvSpPr/>
          <p:nvPr/>
        </p:nvSpPr>
        <p:spPr>
          <a:xfrm>
            <a:off x="7086600" y="1874187"/>
            <a:ext cx="228600" cy="228600"/>
          </a:xfrm>
          <a:prstGeom prst="ellipse">
            <a:avLst/>
          </a:prstGeom>
          <a:solidFill>
            <a:schemeClr val="bg2"/>
          </a:solid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2093934" y="4901445"/>
            <a:ext cx="228600" cy="228600"/>
          </a:xfrm>
          <a:prstGeom prst="ellipse">
            <a:avLst/>
          </a:prstGeom>
          <a:solidFill>
            <a:schemeClr val="bg2"/>
          </a:solid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25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Lower Rio Grande Valley Projects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20</a:t>
            </a:fld>
            <a:endParaRPr lang="en-US" dirty="0"/>
          </a:p>
        </p:txBody>
      </p:sp>
      <p:sp>
        <p:nvSpPr>
          <p:cNvPr id="5" name="TextBox 4"/>
          <p:cNvSpPr txBox="1"/>
          <p:nvPr/>
        </p:nvSpPr>
        <p:spPr>
          <a:xfrm>
            <a:off x="354284" y="898048"/>
            <a:ext cx="4065316" cy="5909310"/>
          </a:xfrm>
          <a:prstGeom prst="rect">
            <a:avLst/>
          </a:prstGeom>
          <a:noFill/>
        </p:spPr>
        <p:txBody>
          <a:bodyPr wrap="square" rtlCol="0">
            <a:spAutoFit/>
          </a:bodyPr>
          <a:lstStyle/>
          <a:p>
            <a:r>
              <a:rPr lang="en-US" b="1" dirty="0" smtClean="0">
                <a:solidFill>
                  <a:schemeClr val="tx2"/>
                </a:solidFill>
              </a:rPr>
              <a:t>345 kV projects energized in 2016</a:t>
            </a:r>
          </a:p>
          <a:p>
            <a:pPr marL="285750" indent="-285750">
              <a:spcBef>
                <a:spcPts val="600"/>
              </a:spcBef>
              <a:buFont typeface="Arial" panose="020B0604020202020204" pitchFamily="34" charset="0"/>
              <a:buChar char="•"/>
            </a:pPr>
            <a:r>
              <a:rPr lang="en-US" sz="1600" dirty="0" smtClean="0">
                <a:solidFill>
                  <a:schemeClr val="tx2"/>
                </a:solidFill>
              </a:rPr>
              <a:t>Valley Import Project (Lobo – North Edinburg line and upgrade of existing Valley import lines)</a:t>
            </a:r>
          </a:p>
          <a:p>
            <a:pPr marL="285750" indent="-285750">
              <a:spcBef>
                <a:spcPts val="600"/>
              </a:spcBef>
              <a:buFont typeface="Arial" panose="020B0604020202020204" pitchFamily="34" charset="0"/>
              <a:buChar char="•"/>
            </a:pPr>
            <a:r>
              <a:rPr lang="en-US" sz="1600" dirty="0" smtClean="0">
                <a:solidFill>
                  <a:schemeClr val="tx2"/>
                </a:solidFill>
              </a:rPr>
              <a:t>Cross Valley Project (North Edinburg – Loma Alta line)</a:t>
            </a:r>
          </a:p>
          <a:p>
            <a:pPr marL="285750" indent="-285750">
              <a:buFont typeface="Arial" panose="020B0604020202020204" pitchFamily="34" charset="0"/>
              <a:buChar char="•"/>
            </a:pPr>
            <a:endParaRPr lang="en-US" sz="1600" dirty="0" smtClean="0">
              <a:solidFill>
                <a:schemeClr val="tx2"/>
              </a:solidFill>
            </a:endParaRPr>
          </a:p>
          <a:p>
            <a:r>
              <a:rPr lang="en-US" b="1" dirty="0" smtClean="0">
                <a:solidFill>
                  <a:schemeClr val="tx2"/>
                </a:solidFill>
              </a:rPr>
              <a:t>New projects endorsed by ERCOT Board in 2016</a:t>
            </a:r>
          </a:p>
          <a:p>
            <a:pPr marL="285750" indent="-285750">
              <a:spcBef>
                <a:spcPts val="600"/>
              </a:spcBef>
              <a:buFont typeface="Arial" panose="020B0604020202020204" pitchFamily="34" charset="0"/>
              <a:buChar char="•"/>
            </a:pPr>
            <a:r>
              <a:rPr lang="en-US" sz="1600" i="1" dirty="0" smtClean="0">
                <a:solidFill>
                  <a:schemeClr val="tx2"/>
                </a:solidFill>
              </a:rPr>
              <a:t>Hidalgo-Starr Project: </a:t>
            </a:r>
            <a:r>
              <a:rPr lang="en-US" sz="1600" dirty="0" smtClean="0">
                <a:solidFill>
                  <a:schemeClr val="tx2"/>
                </a:solidFill>
              </a:rPr>
              <a:t>New </a:t>
            </a:r>
            <a:br>
              <a:rPr lang="en-US" sz="1600" dirty="0" smtClean="0">
                <a:solidFill>
                  <a:schemeClr val="tx2"/>
                </a:solidFill>
              </a:rPr>
            </a:br>
            <a:r>
              <a:rPr lang="en-US" sz="1600" dirty="0" smtClean="0">
                <a:solidFill>
                  <a:schemeClr val="tx2"/>
                </a:solidFill>
              </a:rPr>
              <a:t>345 kV to connect Stewart Road substation to North </a:t>
            </a:r>
            <a:r>
              <a:rPr lang="en-US" sz="1600" dirty="0">
                <a:solidFill>
                  <a:schemeClr val="tx2"/>
                </a:solidFill>
              </a:rPr>
              <a:t>Edinburg – Loma Alta 345 kV </a:t>
            </a:r>
            <a:r>
              <a:rPr lang="en-US" sz="1600" dirty="0" smtClean="0">
                <a:solidFill>
                  <a:schemeClr val="tx2"/>
                </a:solidFill>
              </a:rPr>
              <a:t>line. Projected in service 2019</a:t>
            </a:r>
            <a:endParaRPr lang="en-US" sz="1600" dirty="0">
              <a:solidFill>
                <a:schemeClr val="tx2"/>
              </a:solidFill>
            </a:endParaRPr>
          </a:p>
          <a:p>
            <a:pPr marL="285750" indent="-285750">
              <a:spcBef>
                <a:spcPts val="600"/>
              </a:spcBef>
              <a:buFont typeface="Arial" panose="020B0604020202020204" pitchFamily="34" charset="0"/>
              <a:buChar char="•"/>
            </a:pPr>
            <a:r>
              <a:rPr lang="en-US" sz="1600" i="1" dirty="0" smtClean="0">
                <a:solidFill>
                  <a:schemeClr val="tx2"/>
                </a:solidFill>
              </a:rPr>
              <a:t>LRGV Project:</a:t>
            </a:r>
            <a:r>
              <a:rPr lang="en-US" sz="1600" i="1" dirty="0">
                <a:solidFill>
                  <a:schemeClr val="tx2"/>
                </a:solidFill>
              </a:rPr>
              <a:t> </a:t>
            </a:r>
            <a:r>
              <a:rPr lang="en-US" sz="1600" dirty="0" smtClean="0">
                <a:solidFill>
                  <a:schemeClr val="tx2"/>
                </a:solidFill>
              </a:rPr>
              <a:t>Two new </a:t>
            </a:r>
            <a:br>
              <a:rPr lang="en-US" sz="1600" dirty="0" smtClean="0">
                <a:solidFill>
                  <a:schemeClr val="tx2"/>
                </a:solidFill>
              </a:rPr>
            </a:br>
            <a:r>
              <a:rPr lang="en-US" sz="1600" dirty="0" smtClean="0">
                <a:solidFill>
                  <a:schemeClr val="tx2"/>
                </a:solidFill>
              </a:rPr>
              <a:t>300-MVAR SVC at La Palma </a:t>
            </a:r>
            <a:br>
              <a:rPr lang="en-US" sz="1600" dirty="0" smtClean="0">
                <a:solidFill>
                  <a:schemeClr val="tx2"/>
                </a:solidFill>
              </a:rPr>
            </a:br>
            <a:r>
              <a:rPr lang="en-US" sz="1600" dirty="0" smtClean="0">
                <a:solidFill>
                  <a:schemeClr val="tx2"/>
                </a:solidFill>
              </a:rPr>
              <a:t>138 kV and AEP Pharr 138 kV substations. Projected in service December 2018</a:t>
            </a:r>
            <a:endParaRPr lang="en-US" sz="1600" dirty="0">
              <a:solidFill>
                <a:schemeClr val="tx2"/>
              </a:solidFill>
            </a:endParaRPr>
          </a:p>
          <a:p>
            <a:endParaRPr lang="en-US" sz="1600" dirty="0">
              <a:solidFill>
                <a:schemeClr val="tx2"/>
              </a:solidFill>
            </a:endParaRPr>
          </a:p>
          <a:p>
            <a:endParaRPr lang="en-US" sz="1600" dirty="0" smtClean="0">
              <a:solidFill>
                <a:schemeClr val="tx2"/>
              </a:solidFill>
            </a:endParaRPr>
          </a:p>
          <a:p>
            <a:pPr marL="285750" indent="-285750">
              <a:buFont typeface="Arial" panose="020B0604020202020204" pitchFamily="34" charset="0"/>
              <a:buChar char="•"/>
            </a:pPr>
            <a:endParaRPr lang="en-US" sz="1600" dirty="0">
              <a:solidFill>
                <a:schemeClr val="tx2"/>
              </a:solidFill>
            </a:endParaRP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r="8184"/>
          <a:stretch/>
        </p:blipFill>
        <p:spPr>
          <a:xfrm>
            <a:off x="4292058" y="1371600"/>
            <a:ext cx="4573858" cy="3881120"/>
          </a:xfrm>
          <a:prstGeom prst="rect">
            <a:avLst/>
          </a:prstGeom>
        </p:spPr>
      </p:pic>
    </p:spTree>
    <p:extLst>
      <p:ext uri="{BB962C8B-B14F-4D97-AF65-F5344CB8AC3E}">
        <p14:creationId xmlns:p14="http://schemas.microsoft.com/office/powerpoint/2010/main" val="937637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94518"/>
          </a:xfrm>
        </p:spPr>
        <p:txBody>
          <a:bodyPr/>
          <a:lstStyle/>
          <a:p>
            <a:r>
              <a:rPr lang="en-US" altLang="en-US" dirty="0" smtClean="0"/>
              <a:t>Other Steps for Reliability in Lower </a:t>
            </a:r>
            <a:r>
              <a:rPr lang="en-US" altLang="en-US" dirty="0"/>
              <a:t>Rio Grande </a:t>
            </a:r>
            <a:r>
              <a:rPr lang="en-US" altLang="en-US" dirty="0" smtClean="0"/>
              <a:t>Valley</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21</a:t>
            </a:fld>
            <a:endParaRPr lang="en-US" dirty="0"/>
          </a:p>
        </p:txBody>
      </p:sp>
      <p:sp>
        <p:nvSpPr>
          <p:cNvPr id="5" name="TextBox 4"/>
          <p:cNvSpPr txBox="1"/>
          <p:nvPr/>
        </p:nvSpPr>
        <p:spPr>
          <a:xfrm>
            <a:off x="434943" y="990600"/>
            <a:ext cx="8404257" cy="5120184"/>
          </a:xfrm>
          <a:prstGeom prst="rect">
            <a:avLst/>
          </a:prstGeom>
          <a:noFill/>
        </p:spPr>
        <p:txBody>
          <a:bodyPr wrap="square" rtlCol="0">
            <a:spAutoFit/>
          </a:bodyPr>
          <a:lstStyle/>
          <a:p>
            <a:pPr>
              <a:lnSpc>
                <a:spcPct val="108000"/>
              </a:lnSpc>
            </a:pPr>
            <a:r>
              <a:rPr lang="en-US" sz="2000" b="1" dirty="0" smtClean="0">
                <a:solidFill>
                  <a:schemeClr val="tx2"/>
                </a:solidFill>
              </a:rPr>
              <a:t>Investigation of options to improve Valley Import Limits</a:t>
            </a:r>
          </a:p>
          <a:p>
            <a:pPr marL="285750" lvl="1" indent="-285750">
              <a:lnSpc>
                <a:spcPct val="108000"/>
              </a:lnSpc>
              <a:spcBef>
                <a:spcPts val="600"/>
              </a:spcBef>
              <a:buFont typeface="Arial" panose="020B0604020202020204" pitchFamily="34" charset="0"/>
              <a:buChar char="•"/>
            </a:pPr>
            <a:r>
              <a:rPr lang="en-US" dirty="0" smtClean="0">
                <a:solidFill>
                  <a:schemeClr val="tx2"/>
                </a:solidFill>
              </a:rPr>
              <a:t>Reorganization </a:t>
            </a:r>
            <a:r>
              <a:rPr lang="en-US" dirty="0">
                <a:solidFill>
                  <a:schemeClr val="tx2"/>
                </a:solidFill>
              </a:rPr>
              <a:t>of generation resources in the area relative to the import </a:t>
            </a:r>
            <a:r>
              <a:rPr lang="en-US" dirty="0" smtClean="0">
                <a:solidFill>
                  <a:schemeClr val="tx2"/>
                </a:solidFill>
              </a:rPr>
              <a:t>interface based </a:t>
            </a:r>
            <a:r>
              <a:rPr lang="en-US" dirty="0">
                <a:solidFill>
                  <a:schemeClr val="tx2"/>
                </a:solidFill>
              </a:rPr>
              <a:t>on existing </a:t>
            </a:r>
            <a:r>
              <a:rPr lang="en-US" dirty="0" smtClean="0">
                <a:solidFill>
                  <a:schemeClr val="tx2"/>
                </a:solidFill>
              </a:rPr>
              <a:t>conditions and planned </a:t>
            </a:r>
            <a:r>
              <a:rPr lang="en-US" dirty="0">
                <a:solidFill>
                  <a:schemeClr val="tx2"/>
                </a:solidFill>
              </a:rPr>
              <a:t>changes to interconnection </a:t>
            </a:r>
            <a:r>
              <a:rPr lang="en-US" dirty="0" smtClean="0">
                <a:solidFill>
                  <a:schemeClr val="tx2"/>
                </a:solidFill>
              </a:rPr>
              <a:t>points</a:t>
            </a:r>
          </a:p>
          <a:p>
            <a:pPr marL="285750" indent="-285750">
              <a:lnSpc>
                <a:spcPct val="108000"/>
              </a:lnSpc>
              <a:spcBef>
                <a:spcPts val="600"/>
              </a:spcBef>
              <a:buFont typeface="Arial" panose="020B0604020202020204" pitchFamily="34" charset="0"/>
              <a:buChar char="•"/>
            </a:pPr>
            <a:r>
              <a:rPr lang="en-US" dirty="0">
                <a:solidFill>
                  <a:schemeClr val="tx2"/>
                </a:solidFill>
              </a:rPr>
              <a:t>O</a:t>
            </a:r>
            <a:r>
              <a:rPr lang="en-US" dirty="0" smtClean="0">
                <a:solidFill>
                  <a:schemeClr val="tx2"/>
                </a:solidFill>
              </a:rPr>
              <a:t>ptions for operator action identified for use during low import margins for the Valley:</a:t>
            </a:r>
          </a:p>
          <a:p>
            <a:pPr marL="742950" lvl="1" indent="-285750">
              <a:lnSpc>
                <a:spcPct val="108000"/>
              </a:lnSpc>
              <a:buFont typeface="Arial" panose="020B0604020202020204" pitchFamily="34" charset="0"/>
              <a:buChar char="‒"/>
            </a:pPr>
            <a:r>
              <a:rPr lang="en-US" sz="1600" dirty="0">
                <a:solidFill>
                  <a:schemeClr val="tx2"/>
                </a:solidFill>
              </a:rPr>
              <a:t>U</a:t>
            </a:r>
            <a:r>
              <a:rPr lang="en-US" sz="1600" dirty="0" smtClean="0">
                <a:solidFill>
                  <a:schemeClr val="tx2"/>
                </a:solidFill>
              </a:rPr>
              <a:t>se real-time tools to identify and switch shunt </a:t>
            </a:r>
            <a:r>
              <a:rPr lang="en-US" sz="1600" dirty="0">
                <a:solidFill>
                  <a:schemeClr val="tx2"/>
                </a:solidFill>
              </a:rPr>
              <a:t>reactive devices </a:t>
            </a:r>
            <a:r>
              <a:rPr lang="en-US" sz="1600" dirty="0" smtClean="0">
                <a:solidFill>
                  <a:schemeClr val="tx2"/>
                </a:solidFill>
              </a:rPr>
              <a:t>that have high impact on the import limit</a:t>
            </a:r>
            <a:r>
              <a:rPr lang="en-US" sz="1600" dirty="0">
                <a:solidFill>
                  <a:schemeClr val="tx2"/>
                </a:solidFill>
              </a:rPr>
              <a:t>. </a:t>
            </a:r>
            <a:endParaRPr lang="en-US" sz="1600" dirty="0" smtClean="0">
              <a:solidFill>
                <a:schemeClr val="tx2"/>
              </a:solidFill>
            </a:endParaRPr>
          </a:p>
          <a:p>
            <a:pPr marL="742950" lvl="1" indent="-285750">
              <a:lnSpc>
                <a:spcPct val="108000"/>
              </a:lnSpc>
              <a:buFont typeface="Arial" panose="020B0604020202020204" pitchFamily="34" charset="0"/>
              <a:buChar char="‒"/>
            </a:pPr>
            <a:r>
              <a:rPr lang="en-US" sz="1600" dirty="0" smtClean="0">
                <a:solidFill>
                  <a:schemeClr val="tx2"/>
                </a:solidFill>
              </a:rPr>
              <a:t>Possibly deploy series compensation on the Lobo–Del Sol–N. Edinburg 345kV line.</a:t>
            </a:r>
          </a:p>
          <a:p>
            <a:pPr lvl="1">
              <a:lnSpc>
                <a:spcPct val="108000"/>
              </a:lnSpc>
            </a:pPr>
            <a:endParaRPr lang="en-US" sz="800" dirty="0" smtClean="0">
              <a:solidFill>
                <a:schemeClr val="tx2"/>
              </a:solidFill>
            </a:endParaRPr>
          </a:p>
          <a:p>
            <a:pPr>
              <a:lnSpc>
                <a:spcPct val="108000"/>
              </a:lnSpc>
            </a:pPr>
            <a:r>
              <a:rPr lang="en-US" sz="2000" b="1" dirty="0" smtClean="0">
                <a:solidFill>
                  <a:schemeClr val="tx2"/>
                </a:solidFill>
              </a:rPr>
              <a:t>Study Results</a:t>
            </a:r>
          </a:p>
          <a:p>
            <a:pPr marL="285750" indent="-285750">
              <a:lnSpc>
                <a:spcPct val="108000"/>
              </a:lnSpc>
              <a:spcBef>
                <a:spcPts val="600"/>
              </a:spcBef>
              <a:buFont typeface="Arial" panose="020B0604020202020204" pitchFamily="34" charset="0"/>
              <a:buChar char="•"/>
            </a:pPr>
            <a:r>
              <a:rPr lang="en-US" dirty="0" smtClean="0">
                <a:solidFill>
                  <a:schemeClr val="tx2"/>
                </a:solidFill>
              </a:rPr>
              <a:t>400 MW – 550 MW </a:t>
            </a:r>
            <a:r>
              <a:rPr lang="en-US" dirty="0">
                <a:solidFill>
                  <a:schemeClr val="tx2"/>
                </a:solidFill>
              </a:rPr>
              <a:t>increase in load serving capability for the </a:t>
            </a:r>
            <a:r>
              <a:rPr lang="en-US" dirty="0" smtClean="0">
                <a:solidFill>
                  <a:schemeClr val="tx2"/>
                </a:solidFill>
              </a:rPr>
              <a:t>Valley</a:t>
            </a:r>
          </a:p>
          <a:p>
            <a:pPr marL="285750" indent="-285750">
              <a:lnSpc>
                <a:spcPct val="108000"/>
              </a:lnSpc>
              <a:spcBef>
                <a:spcPts val="600"/>
              </a:spcBef>
              <a:buFont typeface="Arial" panose="020B0604020202020204" pitchFamily="34" charset="0"/>
              <a:buChar char="•"/>
            </a:pPr>
            <a:r>
              <a:rPr lang="en-US" dirty="0" smtClean="0">
                <a:solidFill>
                  <a:schemeClr val="tx2"/>
                </a:solidFill>
              </a:rPr>
              <a:t>Incremental </a:t>
            </a:r>
            <a:r>
              <a:rPr lang="en-US" dirty="0">
                <a:solidFill>
                  <a:schemeClr val="tx2"/>
                </a:solidFill>
              </a:rPr>
              <a:t>benefit </a:t>
            </a:r>
            <a:r>
              <a:rPr lang="en-US" dirty="0" smtClean="0">
                <a:solidFill>
                  <a:schemeClr val="tx2"/>
                </a:solidFill>
              </a:rPr>
              <a:t>in particular scenarios depends on:</a:t>
            </a:r>
          </a:p>
          <a:p>
            <a:pPr marL="742950" lvl="1" indent="-285750">
              <a:lnSpc>
                <a:spcPct val="108000"/>
              </a:lnSpc>
              <a:buFont typeface="Arial" panose="020B0604020202020204" pitchFamily="34" charset="0"/>
              <a:buChar char="‒"/>
            </a:pPr>
            <a:r>
              <a:rPr lang="en-US" sz="1600" dirty="0" smtClean="0">
                <a:solidFill>
                  <a:schemeClr val="tx2"/>
                </a:solidFill>
              </a:rPr>
              <a:t>Load level</a:t>
            </a:r>
          </a:p>
          <a:p>
            <a:pPr marL="742950" lvl="1" indent="-285750">
              <a:lnSpc>
                <a:spcPct val="108000"/>
              </a:lnSpc>
              <a:buFont typeface="Arial" panose="020B0604020202020204" pitchFamily="34" charset="0"/>
              <a:buChar char="‒"/>
            </a:pPr>
            <a:r>
              <a:rPr lang="en-US" sz="1600" dirty="0" smtClean="0">
                <a:solidFill>
                  <a:schemeClr val="tx2"/>
                </a:solidFill>
              </a:rPr>
              <a:t>Wind Output</a:t>
            </a:r>
          </a:p>
          <a:p>
            <a:pPr marL="742950" lvl="1" indent="-285750">
              <a:lnSpc>
                <a:spcPct val="108000"/>
              </a:lnSpc>
              <a:buFont typeface="Arial" panose="020B0604020202020204" pitchFamily="34" charset="0"/>
              <a:buChar char="‒"/>
            </a:pPr>
            <a:r>
              <a:rPr lang="en-US" sz="1600" dirty="0" smtClean="0">
                <a:solidFill>
                  <a:schemeClr val="tx2"/>
                </a:solidFill>
              </a:rPr>
              <a:t>The critical </a:t>
            </a:r>
            <a:r>
              <a:rPr lang="en-US" sz="1600" dirty="0">
                <a:solidFill>
                  <a:schemeClr val="tx2"/>
                </a:solidFill>
              </a:rPr>
              <a:t>pre-existing </a:t>
            </a:r>
            <a:r>
              <a:rPr lang="en-US" sz="1600" dirty="0" smtClean="0">
                <a:solidFill>
                  <a:schemeClr val="tx2"/>
                </a:solidFill>
              </a:rPr>
              <a:t>outage causing low import margins</a:t>
            </a:r>
          </a:p>
          <a:p>
            <a:pPr marL="742950" lvl="1" indent="-285750">
              <a:lnSpc>
                <a:spcPct val="108000"/>
              </a:lnSpc>
              <a:buFont typeface="Arial" panose="020B0604020202020204" pitchFamily="34" charset="0"/>
              <a:buChar char="‒"/>
            </a:pPr>
            <a:r>
              <a:rPr lang="en-US" sz="1600" dirty="0" smtClean="0">
                <a:solidFill>
                  <a:schemeClr val="tx2"/>
                </a:solidFill>
              </a:rPr>
              <a:t>Which of the identified options are available for deployment</a:t>
            </a:r>
            <a:endParaRPr lang="en-US" sz="1600" dirty="0">
              <a:solidFill>
                <a:schemeClr val="tx2"/>
              </a:solidFill>
            </a:endParaRPr>
          </a:p>
        </p:txBody>
      </p:sp>
    </p:spTree>
    <p:extLst>
      <p:ext uri="{BB962C8B-B14F-4D97-AF65-F5344CB8AC3E}">
        <p14:creationId xmlns:p14="http://schemas.microsoft.com/office/powerpoint/2010/main" val="683961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715414"/>
          </a:xfrm>
        </p:spPr>
        <p:txBody>
          <a:bodyPr/>
          <a:lstStyle/>
          <a:p>
            <a:r>
              <a:rPr lang="en-US" sz="2400" dirty="0" smtClean="0"/>
              <a:t>Reliability Must-Run Agreements</a:t>
            </a:r>
            <a:endParaRPr lang="en-US" sz="2400" dirty="0"/>
          </a:p>
        </p:txBody>
      </p:sp>
      <p:sp>
        <p:nvSpPr>
          <p:cNvPr id="3" name="Content Placeholder 2"/>
          <p:cNvSpPr>
            <a:spLocks noGrp="1"/>
          </p:cNvSpPr>
          <p:nvPr>
            <p:ph idx="1"/>
          </p:nvPr>
        </p:nvSpPr>
        <p:spPr>
          <a:xfrm>
            <a:off x="393834" y="838200"/>
            <a:ext cx="5029200" cy="5486400"/>
          </a:xfrm>
        </p:spPr>
        <p:txBody>
          <a:bodyPr/>
          <a:lstStyle/>
          <a:p>
            <a:pPr marL="234950" lvl="0" indent="-234950">
              <a:spcBef>
                <a:spcPts val="0"/>
              </a:spcBef>
            </a:pPr>
            <a:r>
              <a:rPr lang="en-US" sz="1800" dirty="0" smtClean="0">
                <a:solidFill>
                  <a:srgbClr val="5B6770"/>
                </a:solidFill>
              </a:rPr>
              <a:t>Entered agreement for Greens Bayou Unit 5</a:t>
            </a:r>
          </a:p>
          <a:p>
            <a:pPr marL="692150" lvl="1" indent="-234950">
              <a:spcBef>
                <a:spcPts val="600"/>
              </a:spcBef>
            </a:pPr>
            <a:r>
              <a:rPr lang="en-US" sz="1600" dirty="0" smtClean="0">
                <a:solidFill>
                  <a:srgbClr val="5B6770"/>
                </a:solidFill>
              </a:rPr>
              <a:t>Study determined that, under existing rules, unit was needed to support transmission system reliability in Houston area until new 345 kV transmission is energized in 2018.</a:t>
            </a:r>
          </a:p>
          <a:p>
            <a:pPr marL="692150" lvl="1" indent="-234950">
              <a:spcBef>
                <a:spcPts val="600"/>
              </a:spcBef>
            </a:pPr>
            <a:r>
              <a:rPr lang="en-US" sz="1600" dirty="0" smtClean="0">
                <a:solidFill>
                  <a:srgbClr val="5B6770"/>
                </a:solidFill>
              </a:rPr>
              <a:t>ERCOT entered agreement with NRG Texas Power in June 2016 to keep unit available during summer months through June 2018.</a:t>
            </a:r>
          </a:p>
          <a:p>
            <a:pPr marL="234950" indent="-234950">
              <a:spcBef>
                <a:spcPts val="1200"/>
              </a:spcBef>
            </a:pPr>
            <a:r>
              <a:rPr lang="en-US" sz="1800" dirty="0" smtClean="0">
                <a:solidFill>
                  <a:schemeClr val="tx2"/>
                </a:solidFill>
              </a:rPr>
              <a:t>NPRR 788, approved in October 2016, modified criteria for RMR studies.</a:t>
            </a:r>
          </a:p>
          <a:p>
            <a:pPr lvl="1">
              <a:spcBef>
                <a:spcPts val="600"/>
              </a:spcBef>
            </a:pPr>
            <a:r>
              <a:rPr lang="en-US" sz="1600" dirty="0" smtClean="0">
                <a:solidFill>
                  <a:schemeClr val="tx2"/>
                </a:solidFill>
              </a:rPr>
              <a:t>Unit was still needed under new rules.</a:t>
            </a:r>
          </a:p>
          <a:p>
            <a:pPr lvl="1">
              <a:spcBef>
                <a:spcPts val="600"/>
              </a:spcBef>
            </a:pPr>
            <a:r>
              <a:rPr lang="en-US" sz="1600" dirty="0" smtClean="0">
                <a:solidFill>
                  <a:schemeClr val="tx2"/>
                </a:solidFill>
              </a:rPr>
              <a:t>New generation in region would offer alternative exit strategy.</a:t>
            </a:r>
          </a:p>
          <a:p>
            <a:pPr marL="234950" indent="-234950">
              <a:spcBef>
                <a:spcPts val="1200"/>
              </a:spcBef>
            </a:pPr>
            <a:r>
              <a:rPr lang="en-US" sz="1800" dirty="0" smtClean="0">
                <a:solidFill>
                  <a:schemeClr val="tx2"/>
                </a:solidFill>
              </a:rPr>
              <a:t>As of March 1, moving to end agreement </a:t>
            </a:r>
          </a:p>
          <a:p>
            <a:pPr lvl="1">
              <a:spcBef>
                <a:spcPts val="600"/>
              </a:spcBef>
            </a:pPr>
            <a:r>
              <a:rPr lang="en-US" sz="1600" dirty="0" smtClean="0">
                <a:solidFill>
                  <a:schemeClr val="tx2"/>
                </a:solidFill>
              </a:rPr>
              <a:t>New 1,100 MW generation resource, expected on-line prior to summer peak, will support reliability need in region.</a:t>
            </a:r>
          </a:p>
          <a:p>
            <a:endParaRPr lang="en-US" sz="1600" dirty="0">
              <a:solidFill>
                <a:schemeClr val="tx2"/>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22</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8124"/>
          <a:stretch/>
        </p:blipFill>
        <p:spPr>
          <a:xfrm>
            <a:off x="5834239" y="3924436"/>
            <a:ext cx="2471561" cy="2292442"/>
          </a:xfrm>
          <a:prstGeom prst="rect">
            <a:avLst/>
          </a:prstGeom>
        </p:spPr>
      </p:pic>
      <p:sp>
        <p:nvSpPr>
          <p:cNvPr id="9" name="TextBox 8"/>
          <p:cNvSpPr txBox="1"/>
          <p:nvPr/>
        </p:nvSpPr>
        <p:spPr>
          <a:xfrm>
            <a:off x="6656649" y="6216878"/>
            <a:ext cx="1676400" cy="215444"/>
          </a:xfrm>
          <a:prstGeom prst="rect">
            <a:avLst/>
          </a:prstGeom>
          <a:noFill/>
        </p:spPr>
        <p:txBody>
          <a:bodyPr wrap="square" rtlCol="0">
            <a:spAutoFit/>
          </a:bodyPr>
          <a:lstStyle/>
          <a:p>
            <a:pPr algn="r"/>
            <a:r>
              <a:rPr lang="en-US" sz="800" i="1" dirty="0" smtClean="0">
                <a:solidFill>
                  <a:schemeClr val="tx2"/>
                </a:solidFill>
              </a:rPr>
              <a:t>NRG Texas Power Photo</a:t>
            </a:r>
            <a:endParaRPr lang="en-US" sz="800" i="1" dirty="0">
              <a:solidFill>
                <a:schemeClr val="tx2"/>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760"/>
          <a:stretch/>
        </p:blipFill>
        <p:spPr>
          <a:xfrm>
            <a:off x="5812852" y="716599"/>
            <a:ext cx="2492948" cy="3043517"/>
          </a:xfrm>
          <a:prstGeom prst="rect">
            <a:avLst/>
          </a:prstGeom>
        </p:spPr>
      </p:pic>
    </p:spTree>
    <p:extLst>
      <p:ext uri="{BB962C8B-B14F-4D97-AF65-F5344CB8AC3E}">
        <p14:creationId xmlns:p14="http://schemas.microsoft.com/office/powerpoint/2010/main" val="3977308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Regulatory Uncertainty Continues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23</a:t>
            </a:fld>
            <a:endParaRPr lang="en-US" dirty="0"/>
          </a:p>
        </p:txBody>
      </p:sp>
      <p:pic>
        <p:nvPicPr>
          <p:cNvPr id="3" name="Picture 2"/>
          <p:cNvPicPr>
            <a:picLocks noChangeAspect="1"/>
          </p:cNvPicPr>
          <p:nvPr/>
        </p:nvPicPr>
        <p:blipFill>
          <a:blip r:embed="rId3"/>
          <a:stretch>
            <a:fillRect/>
          </a:stretch>
        </p:blipFill>
        <p:spPr>
          <a:xfrm>
            <a:off x="762000" y="762001"/>
            <a:ext cx="7315200" cy="5334000"/>
          </a:xfrm>
          <a:prstGeom prst="rect">
            <a:avLst/>
          </a:prstGeom>
        </p:spPr>
      </p:pic>
    </p:spTree>
    <p:extLst>
      <p:ext uri="{BB962C8B-B14F-4D97-AF65-F5344CB8AC3E}">
        <p14:creationId xmlns:p14="http://schemas.microsoft.com/office/powerpoint/2010/main" val="2880221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a:t>
            </a:r>
            <a:r>
              <a:rPr lang="en-US" dirty="0"/>
              <a:t>ERCOT Strategic Goals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24</a:t>
            </a:fld>
            <a:endParaRPr lang="en-US" dirty="0"/>
          </a:p>
        </p:txBody>
      </p:sp>
      <p:sp>
        <p:nvSpPr>
          <p:cNvPr id="5" name="Content Placeholder 2"/>
          <p:cNvSpPr>
            <a:spLocks noGrp="1"/>
          </p:cNvSpPr>
          <p:nvPr>
            <p:ph idx="4294967295"/>
          </p:nvPr>
        </p:nvSpPr>
        <p:spPr>
          <a:xfrm>
            <a:off x="379663" y="1055687"/>
            <a:ext cx="8229600" cy="5116513"/>
          </a:xfrm>
          <a:prstGeom prst="rect">
            <a:avLst/>
          </a:prstGeom>
        </p:spPr>
        <p:txBody>
          <a:bodyPr>
            <a:normAutofit fontScale="70000" lnSpcReduction="20000"/>
          </a:bodyPr>
          <a:lstStyle/>
          <a:p>
            <a:pPr marL="0" indent="0">
              <a:spcAft>
                <a:spcPts val="600"/>
              </a:spcAft>
              <a:buNone/>
            </a:pPr>
            <a:r>
              <a:rPr lang="en-US" dirty="0">
                <a:solidFill>
                  <a:schemeClr val="bg1">
                    <a:lumMod val="65000"/>
                  </a:schemeClr>
                </a:solidFill>
              </a:rPr>
              <a:t>In support of its mission to serve the public by ensuring a reliable grid, efficient electricity markets, open access and retail choice, ERCOT’s goals are to:</a:t>
            </a:r>
            <a:endParaRPr lang="en-US" sz="4000" dirty="0">
              <a:solidFill>
                <a:schemeClr val="bg1">
                  <a:lumMod val="65000"/>
                </a:schemeClr>
              </a:solidFill>
            </a:endParaRPr>
          </a:p>
          <a:p>
            <a:pPr marL="571500" lvl="0">
              <a:buFont typeface="+mj-lt"/>
              <a:buAutoNum type="arabicPeriod"/>
            </a:pPr>
            <a:r>
              <a:rPr lang="en-US" dirty="0" smtClean="0">
                <a:solidFill>
                  <a:schemeClr val="bg1">
                    <a:lumMod val="65000"/>
                  </a:schemeClr>
                </a:solidFill>
              </a:rPr>
              <a:t>Anticipate and adapt </a:t>
            </a:r>
            <a:r>
              <a:rPr lang="en-US" dirty="0">
                <a:solidFill>
                  <a:schemeClr val="bg1">
                    <a:lumMod val="65000"/>
                  </a:schemeClr>
                </a:solidFill>
              </a:rPr>
              <a:t>to changing resource mix:</a:t>
            </a:r>
            <a:endParaRPr lang="en-US" sz="4000" dirty="0">
              <a:solidFill>
                <a:schemeClr val="bg1">
                  <a:lumMod val="65000"/>
                </a:schemeClr>
              </a:solidFill>
            </a:endParaRPr>
          </a:p>
          <a:p>
            <a:pPr marL="971550" lvl="1"/>
            <a:r>
              <a:rPr lang="en-US" dirty="0">
                <a:solidFill>
                  <a:schemeClr val="bg1">
                    <a:lumMod val="65000"/>
                  </a:schemeClr>
                </a:solidFill>
              </a:rPr>
              <a:t>Generation Resources</a:t>
            </a:r>
            <a:endParaRPr lang="en-US" sz="3600" dirty="0">
              <a:solidFill>
                <a:schemeClr val="bg1">
                  <a:lumMod val="65000"/>
                </a:schemeClr>
              </a:solidFill>
            </a:endParaRPr>
          </a:p>
          <a:p>
            <a:pPr marL="971550" lvl="1"/>
            <a:r>
              <a:rPr lang="en-US" dirty="0">
                <a:solidFill>
                  <a:schemeClr val="bg1">
                    <a:lumMod val="65000"/>
                  </a:schemeClr>
                </a:solidFill>
              </a:rPr>
              <a:t>Demand Response</a:t>
            </a:r>
            <a:endParaRPr lang="en-US" sz="3600" dirty="0">
              <a:solidFill>
                <a:schemeClr val="bg1">
                  <a:lumMod val="65000"/>
                </a:schemeClr>
              </a:solidFill>
            </a:endParaRPr>
          </a:p>
          <a:p>
            <a:pPr marL="971550" lvl="1">
              <a:spcAft>
                <a:spcPts val="600"/>
              </a:spcAft>
            </a:pPr>
            <a:r>
              <a:rPr lang="en-US" dirty="0">
                <a:solidFill>
                  <a:schemeClr val="bg1">
                    <a:lumMod val="65000"/>
                  </a:schemeClr>
                </a:solidFill>
              </a:rPr>
              <a:t>Distribution Level Resources</a:t>
            </a:r>
            <a:endParaRPr lang="en-US" sz="3600" dirty="0">
              <a:solidFill>
                <a:schemeClr val="bg1">
                  <a:lumMod val="65000"/>
                </a:schemeClr>
              </a:solidFill>
            </a:endParaRPr>
          </a:p>
          <a:p>
            <a:pPr marL="571500" lvl="0">
              <a:spcAft>
                <a:spcPts val="600"/>
              </a:spcAft>
              <a:buFont typeface="+mj-lt"/>
              <a:buAutoNum type="arabicPeriod"/>
            </a:pPr>
            <a:r>
              <a:rPr lang="en-US" dirty="0">
                <a:solidFill>
                  <a:schemeClr val="bg1">
                    <a:lumMod val="65000"/>
                  </a:schemeClr>
                </a:solidFill>
              </a:rPr>
              <a:t>Provide thought leadership in support of continued improvements to operational reliability and </a:t>
            </a:r>
            <a:r>
              <a:rPr lang="en-US" dirty="0" smtClean="0">
                <a:solidFill>
                  <a:schemeClr val="bg1">
                    <a:lumMod val="65000"/>
                  </a:schemeClr>
                </a:solidFill>
              </a:rPr>
              <a:t>markets.</a:t>
            </a:r>
            <a:endParaRPr lang="en-US" sz="4000" dirty="0">
              <a:solidFill>
                <a:schemeClr val="bg1">
                  <a:lumMod val="65000"/>
                </a:schemeClr>
              </a:solidFill>
            </a:endParaRPr>
          </a:p>
          <a:p>
            <a:pPr marL="571500" lvl="0">
              <a:spcAft>
                <a:spcPts val="600"/>
              </a:spcAft>
              <a:buFont typeface="+mj-lt"/>
              <a:buAutoNum type="arabicPeriod"/>
            </a:pPr>
            <a:r>
              <a:rPr lang="en-US" b="1" i="1" dirty="0">
                <a:solidFill>
                  <a:schemeClr val="tx2"/>
                </a:solidFill>
              </a:rPr>
              <a:t>Deliver channels and tools to stakeholders for enhanced communication and increased transparency and </a:t>
            </a:r>
            <a:r>
              <a:rPr lang="en-US" b="1" i="1" dirty="0" smtClean="0">
                <a:solidFill>
                  <a:schemeClr val="tx2"/>
                </a:solidFill>
              </a:rPr>
              <a:t>access.</a:t>
            </a:r>
            <a:endParaRPr lang="en-US" sz="4000" b="1" i="1" dirty="0">
              <a:solidFill>
                <a:schemeClr val="tx2"/>
              </a:solidFill>
            </a:endParaRPr>
          </a:p>
          <a:p>
            <a:pPr marL="571500" lvl="0">
              <a:spcAft>
                <a:spcPts val="600"/>
              </a:spcAft>
              <a:buFont typeface="+mj-lt"/>
              <a:buAutoNum type="arabicPeriod"/>
            </a:pPr>
            <a:r>
              <a:rPr lang="en-US" dirty="0">
                <a:solidFill>
                  <a:schemeClr val="bg1">
                    <a:lumMod val="65000"/>
                  </a:schemeClr>
                </a:solidFill>
              </a:rPr>
              <a:t>Continually enhance our cyber and physical security </a:t>
            </a:r>
            <a:r>
              <a:rPr lang="en-US" dirty="0" smtClean="0">
                <a:solidFill>
                  <a:schemeClr val="bg1">
                    <a:lumMod val="65000"/>
                  </a:schemeClr>
                </a:solidFill>
              </a:rPr>
              <a:t>posture.</a:t>
            </a:r>
            <a:endParaRPr lang="en-US" sz="4000" dirty="0">
              <a:solidFill>
                <a:schemeClr val="bg1">
                  <a:lumMod val="65000"/>
                </a:schemeClr>
              </a:solidFill>
            </a:endParaRPr>
          </a:p>
          <a:p>
            <a:pPr marL="571500" lvl="0">
              <a:spcAft>
                <a:spcPts val="600"/>
              </a:spcAft>
              <a:buFont typeface="+mj-lt"/>
              <a:buAutoNum type="arabicPeriod"/>
            </a:pPr>
            <a:r>
              <a:rPr lang="en-US" dirty="0">
                <a:solidFill>
                  <a:schemeClr val="bg1">
                    <a:lumMod val="65000"/>
                  </a:schemeClr>
                </a:solidFill>
              </a:rPr>
              <a:t>Develop ERCOT resources – people and </a:t>
            </a:r>
            <a:r>
              <a:rPr lang="en-US" dirty="0" smtClean="0">
                <a:solidFill>
                  <a:schemeClr val="bg1">
                    <a:lumMod val="65000"/>
                  </a:schemeClr>
                </a:solidFill>
              </a:rPr>
              <a:t>technology.</a:t>
            </a:r>
            <a:endParaRPr lang="en-US" sz="4000" dirty="0">
              <a:solidFill>
                <a:schemeClr val="bg1">
                  <a:lumMod val="65000"/>
                </a:schemeClr>
              </a:solidFill>
            </a:endParaRPr>
          </a:p>
          <a:p>
            <a:pPr lvl="1"/>
            <a:endParaRPr lang="en-US" sz="2400" dirty="0">
              <a:solidFill>
                <a:schemeClr val="bg1">
                  <a:lumMod val="65000"/>
                </a:schemeClr>
              </a:solidFill>
            </a:endParaRPr>
          </a:p>
          <a:p>
            <a:endParaRPr lang="en-US" dirty="0" smtClean="0"/>
          </a:p>
        </p:txBody>
      </p:sp>
    </p:spTree>
    <p:extLst>
      <p:ext uri="{BB962C8B-B14F-4D97-AF65-F5344CB8AC3E}">
        <p14:creationId xmlns:p14="http://schemas.microsoft.com/office/powerpoint/2010/main" val="2985967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ERCOT Communication Channels</a:t>
            </a:r>
          </a:p>
        </p:txBody>
      </p:sp>
      <p:sp>
        <p:nvSpPr>
          <p:cNvPr id="7" name="TextBox 6"/>
          <p:cNvSpPr txBox="1"/>
          <p:nvPr/>
        </p:nvSpPr>
        <p:spPr>
          <a:xfrm>
            <a:off x="431874" y="977205"/>
            <a:ext cx="5622890" cy="1384995"/>
          </a:xfrm>
          <a:prstGeom prst="rect">
            <a:avLst/>
          </a:prstGeom>
          <a:noFill/>
        </p:spPr>
        <p:txBody>
          <a:bodyPr wrap="square" rtlCol="0">
            <a:spAutoFit/>
          </a:bodyPr>
          <a:lstStyle/>
          <a:p>
            <a:pPr>
              <a:spcAft>
                <a:spcPts val="400"/>
              </a:spcAft>
            </a:pPr>
            <a:r>
              <a:rPr lang="en-US" sz="2000" b="1" dirty="0" smtClean="0">
                <a:solidFill>
                  <a:schemeClr val="tx2"/>
                </a:solidFill>
              </a:rPr>
              <a:t>ERCOT website – www.ercot.com</a:t>
            </a:r>
          </a:p>
          <a:p>
            <a:pPr marL="231775" indent="-231775">
              <a:buFont typeface="Arial" panose="020B0604020202020204" pitchFamily="34" charset="0"/>
              <a:buChar char="•"/>
            </a:pPr>
            <a:r>
              <a:rPr lang="en-US" dirty="0" smtClean="0">
                <a:solidFill>
                  <a:schemeClr val="tx2"/>
                </a:solidFill>
              </a:rPr>
              <a:t>Today’s Outlook and grid conditions</a:t>
            </a:r>
          </a:p>
          <a:p>
            <a:pPr marL="231775" indent="-231775">
              <a:spcBef>
                <a:spcPts val="400"/>
              </a:spcBef>
              <a:buFont typeface="Arial" panose="020B0604020202020204" pitchFamily="34" charset="0"/>
              <a:buChar char="•"/>
            </a:pPr>
            <a:r>
              <a:rPr lang="en-US" dirty="0" smtClean="0">
                <a:solidFill>
                  <a:schemeClr val="tx2"/>
                </a:solidFill>
              </a:rPr>
              <a:t>Daily and seasonal weather</a:t>
            </a:r>
          </a:p>
          <a:p>
            <a:pPr marL="231775" indent="-231775">
              <a:spcBef>
                <a:spcPts val="400"/>
              </a:spcBef>
              <a:buFont typeface="Arial" panose="020B0604020202020204" pitchFamily="34" charset="0"/>
              <a:buChar char="•"/>
            </a:pPr>
            <a:r>
              <a:rPr lang="en-US" dirty="0" smtClean="0">
                <a:solidFill>
                  <a:schemeClr val="tx2"/>
                </a:solidFill>
              </a:rPr>
              <a:t>Market information, prices and more</a:t>
            </a:r>
          </a:p>
        </p:txBody>
      </p:sp>
      <p:sp>
        <p:nvSpPr>
          <p:cNvPr id="8" name="TextBox 7"/>
          <p:cNvSpPr txBox="1"/>
          <p:nvPr/>
        </p:nvSpPr>
        <p:spPr>
          <a:xfrm>
            <a:off x="376990" y="4114800"/>
            <a:ext cx="4227696" cy="1661993"/>
          </a:xfrm>
          <a:prstGeom prst="rect">
            <a:avLst/>
          </a:prstGeom>
          <a:noFill/>
        </p:spPr>
        <p:txBody>
          <a:bodyPr wrap="square" rtlCol="0">
            <a:spAutoFit/>
          </a:bodyPr>
          <a:lstStyle/>
          <a:p>
            <a:pPr fontAlgn="auto">
              <a:spcBef>
                <a:spcPts val="0"/>
              </a:spcBef>
              <a:spcAft>
                <a:spcPts val="400"/>
              </a:spcAft>
              <a:defRPr/>
            </a:pPr>
            <a:r>
              <a:rPr lang="en-US" sz="2000" b="1" dirty="0">
                <a:solidFill>
                  <a:schemeClr val="tx2"/>
                </a:solidFill>
              </a:rPr>
              <a:t>Social media </a:t>
            </a:r>
            <a:endParaRPr lang="en-US" sz="2000" b="1" dirty="0" smtClean="0">
              <a:solidFill>
                <a:schemeClr val="tx2"/>
              </a:solidFill>
            </a:endParaRPr>
          </a:p>
          <a:p>
            <a:pPr marL="285750" indent="-285750" fontAlgn="auto">
              <a:spcBef>
                <a:spcPts val="0"/>
              </a:spcBef>
              <a:spcAft>
                <a:spcPts val="400"/>
              </a:spcAft>
              <a:buFont typeface="Arial" pitchFamily="34" charset="0"/>
              <a:buChar char="•"/>
              <a:defRPr/>
            </a:pPr>
            <a:r>
              <a:rPr lang="en-US" dirty="0" smtClean="0">
                <a:solidFill>
                  <a:schemeClr val="tx2"/>
                </a:solidFill>
              </a:rPr>
              <a:t>Twitter</a:t>
            </a:r>
            <a:r>
              <a:rPr lang="en-US" dirty="0">
                <a:solidFill>
                  <a:schemeClr val="tx2"/>
                </a:solidFill>
              </a:rPr>
              <a:t>: @ERCOT_ISO</a:t>
            </a:r>
          </a:p>
          <a:p>
            <a:pPr marL="285750" indent="-285750" fontAlgn="auto">
              <a:spcBef>
                <a:spcPts val="0"/>
              </a:spcBef>
              <a:spcAft>
                <a:spcPts val="400"/>
              </a:spcAft>
              <a:buFont typeface="Arial" pitchFamily="34" charset="0"/>
              <a:buChar char="•"/>
              <a:defRPr/>
            </a:pPr>
            <a:r>
              <a:rPr lang="en-US" dirty="0">
                <a:solidFill>
                  <a:schemeClr val="tx2"/>
                </a:solidFill>
              </a:rPr>
              <a:t>Facebook: Electric Reliability Council of Texas</a:t>
            </a:r>
          </a:p>
          <a:p>
            <a:pPr marL="285750" indent="-285750" fontAlgn="auto">
              <a:spcBef>
                <a:spcPts val="0"/>
              </a:spcBef>
              <a:spcAft>
                <a:spcPts val="400"/>
              </a:spcAft>
              <a:buFont typeface="Arial" pitchFamily="34" charset="0"/>
              <a:buChar char="•"/>
              <a:defRPr/>
            </a:pPr>
            <a:r>
              <a:rPr lang="en-US" dirty="0">
                <a:solidFill>
                  <a:schemeClr val="tx2"/>
                </a:solidFill>
              </a:rPr>
              <a:t>LinkedIn: ERCOT</a:t>
            </a:r>
          </a:p>
        </p:txBody>
      </p:sp>
      <p:sp>
        <p:nvSpPr>
          <p:cNvPr id="12" name="TextBox 11"/>
          <p:cNvSpPr txBox="1"/>
          <p:nvPr/>
        </p:nvSpPr>
        <p:spPr>
          <a:xfrm>
            <a:off x="6200122" y="4281645"/>
            <a:ext cx="2639078" cy="1384995"/>
          </a:xfrm>
          <a:prstGeom prst="rect">
            <a:avLst/>
          </a:prstGeom>
          <a:noFill/>
        </p:spPr>
        <p:txBody>
          <a:bodyPr wrap="square" rtlCol="0">
            <a:spAutoFit/>
          </a:bodyPr>
          <a:lstStyle/>
          <a:p>
            <a:pPr>
              <a:spcAft>
                <a:spcPts val="400"/>
              </a:spcAft>
            </a:pPr>
            <a:r>
              <a:rPr lang="en-US" sz="2000" b="1" dirty="0" smtClean="0">
                <a:solidFill>
                  <a:schemeClr val="tx2"/>
                </a:solidFill>
              </a:rPr>
              <a:t>ERCOT mobile app </a:t>
            </a:r>
          </a:p>
          <a:p>
            <a:pPr marL="285750" indent="-285750">
              <a:spcAft>
                <a:spcPts val="400"/>
              </a:spcAft>
              <a:buFont typeface="Arial" panose="020B0604020202020204" pitchFamily="34" charset="0"/>
              <a:buChar char="•"/>
            </a:pPr>
            <a:r>
              <a:rPr lang="en-US" dirty="0" smtClean="0">
                <a:solidFill>
                  <a:schemeClr val="tx2"/>
                </a:solidFill>
              </a:rPr>
              <a:t>Real-time updates</a:t>
            </a:r>
          </a:p>
          <a:p>
            <a:pPr marL="285750" indent="-285750">
              <a:spcAft>
                <a:spcPts val="400"/>
              </a:spcAft>
              <a:buFont typeface="Arial" panose="020B0604020202020204" pitchFamily="34" charset="0"/>
              <a:buChar char="•"/>
            </a:pPr>
            <a:r>
              <a:rPr lang="en-US" dirty="0" smtClean="0">
                <a:solidFill>
                  <a:schemeClr val="tx2"/>
                </a:solidFill>
              </a:rPr>
              <a:t>Wholesale pricing</a:t>
            </a:r>
          </a:p>
          <a:p>
            <a:pPr marL="285750" indent="-285750">
              <a:spcAft>
                <a:spcPts val="400"/>
              </a:spcAft>
              <a:buFont typeface="Arial" panose="020B0604020202020204" pitchFamily="34" charset="0"/>
              <a:buChar char="•"/>
            </a:pPr>
            <a:r>
              <a:rPr lang="en-US" dirty="0" smtClean="0">
                <a:solidFill>
                  <a:schemeClr val="tx2"/>
                </a:solidFill>
              </a:rPr>
              <a:t>Information sharing</a:t>
            </a:r>
            <a:endParaRPr lang="en-US" dirty="0">
              <a:solidFill>
                <a:schemeClr val="tx2"/>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20967" y="4361092"/>
            <a:ext cx="1562874" cy="1472394"/>
          </a:xfrm>
          <a:prstGeom prst="rect">
            <a:avLst/>
          </a:prstGeom>
        </p:spPr>
      </p:pic>
      <p:sp>
        <p:nvSpPr>
          <p:cNvPr id="16" name="Slide Number Placeholder 15"/>
          <p:cNvSpPr>
            <a:spLocks noGrp="1"/>
          </p:cNvSpPr>
          <p:nvPr>
            <p:ph type="sldNum" sz="quarter" idx="4"/>
          </p:nvPr>
        </p:nvSpPr>
        <p:spPr/>
        <p:txBody>
          <a:bodyPr/>
          <a:lstStyle/>
          <a:p>
            <a:fld id="{1D93BD3E-1E9A-4970-A6F7-E7AC52762E0C}" type="slidenum">
              <a:rPr lang="en-US" smtClean="0"/>
              <a:pPr/>
              <a:t>25</a:t>
            </a:fld>
            <a:endParaRPr lang="en-US" dirty="0"/>
          </a:p>
        </p:txBody>
      </p:sp>
      <p:grpSp>
        <p:nvGrpSpPr>
          <p:cNvPr id="17" name="Group 16"/>
          <p:cNvGrpSpPr/>
          <p:nvPr/>
        </p:nvGrpSpPr>
        <p:grpSpPr>
          <a:xfrm>
            <a:off x="376989" y="2514600"/>
            <a:ext cx="4482450" cy="1457108"/>
            <a:chOff x="518116" y="2927403"/>
            <a:chExt cx="4698342" cy="1527287"/>
          </a:xfrm>
        </p:grpSpPr>
        <p:pic>
          <p:nvPicPr>
            <p:cNvPr id="13" name="Picture 12"/>
            <p:cNvPicPr>
              <a:picLocks noChangeAspect="1"/>
            </p:cNvPicPr>
            <p:nvPr/>
          </p:nvPicPr>
          <p:blipFill>
            <a:blip r:embed="rId4"/>
            <a:stretch>
              <a:fillRect/>
            </a:stretch>
          </p:blipFill>
          <p:spPr>
            <a:xfrm>
              <a:off x="2935468" y="2927403"/>
              <a:ext cx="2280990" cy="1527287"/>
            </a:xfrm>
            <a:prstGeom prst="rect">
              <a:avLst/>
            </a:prstGeom>
            <a:scene3d>
              <a:camera prst="orthographicFront">
                <a:rot lat="0" lon="0" rev="21299999"/>
              </a:camera>
              <a:lightRig rig="threePt" dir="t"/>
            </a:scene3d>
          </p:spPr>
        </p:pic>
        <p:pic>
          <p:nvPicPr>
            <p:cNvPr id="4" name="Picture 3"/>
            <p:cNvPicPr>
              <a:picLocks noChangeAspect="1"/>
            </p:cNvPicPr>
            <p:nvPr/>
          </p:nvPicPr>
          <p:blipFill>
            <a:blip r:embed="rId5"/>
            <a:stretch>
              <a:fillRect/>
            </a:stretch>
          </p:blipFill>
          <p:spPr>
            <a:xfrm>
              <a:off x="518116" y="2994072"/>
              <a:ext cx="2512140" cy="1460618"/>
            </a:xfrm>
            <a:prstGeom prst="rect">
              <a:avLst/>
            </a:prstGeom>
            <a:scene3d>
              <a:camera prst="orthographicFront">
                <a:rot lat="0" lon="0" rev="600000"/>
              </a:camera>
              <a:lightRig rig="threePt" dir="t"/>
            </a:scene3d>
          </p:spPr>
        </p:pic>
      </p:grpSp>
      <p:pic>
        <p:nvPicPr>
          <p:cNvPr id="18" name="Picture 17"/>
          <p:cNvPicPr>
            <a:picLocks noChangeAspect="1"/>
          </p:cNvPicPr>
          <p:nvPr/>
        </p:nvPicPr>
        <p:blipFill rotWithShape="1">
          <a:blip r:embed="rId6"/>
          <a:srcRect b="5717"/>
          <a:stretch/>
        </p:blipFill>
        <p:spPr>
          <a:xfrm>
            <a:off x="5370320" y="854298"/>
            <a:ext cx="3240280" cy="3184302"/>
          </a:xfrm>
          <a:prstGeom prst="rect">
            <a:avLst/>
          </a:prstGeom>
        </p:spPr>
      </p:pic>
    </p:spTree>
    <p:extLst>
      <p:ext uri="{BB962C8B-B14F-4D97-AF65-F5344CB8AC3E}">
        <p14:creationId xmlns:p14="http://schemas.microsoft.com/office/powerpoint/2010/main" val="3641651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&amp; Information Channels</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26</a:t>
            </a:fld>
            <a:endParaRPr lang="en-US" dirty="0"/>
          </a:p>
        </p:txBody>
      </p:sp>
      <p:sp>
        <p:nvSpPr>
          <p:cNvPr id="5" name="Content Placeholder 2"/>
          <p:cNvSpPr>
            <a:spLocks noGrp="1"/>
          </p:cNvSpPr>
          <p:nvPr>
            <p:ph idx="1"/>
          </p:nvPr>
        </p:nvSpPr>
        <p:spPr>
          <a:xfrm>
            <a:off x="285058" y="914400"/>
            <a:ext cx="8858942" cy="4946817"/>
          </a:xfrm>
        </p:spPr>
        <p:txBody>
          <a:bodyPr>
            <a:normAutofit/>
          </a:bodyPr>
          <a:lstStyle/>
          <a:p>
            <a:pPr>
              <a:defRPr/>
            </a:pPr>
            <a:r>
              <a:rPr lang="en-US" sz="1800" dirty="0">
                <a:solidFill>
                  <a:schemeClr val="tx2"/>
                </a:solidFill>
              </a:rPr>
              <a:t>ERCOT makes data and information products available through several distribution </a:t>
            </a:r>
            <a:r>
              <a:rPr lang="en-US" sz="1800" dirty="0" smtClean="0">
                <a:solidFill>
                  <a:schemeClr val="tx2"/>
                </a:solidFill>
              </a:rPr>
              <a:t>channels.</a:t>
            </a:r>
            <a:endParaRPr lang="en-US" sz="1800" dirty="0">
              <a:solidFill>
                <a:schemeClr val="tx2"/>
              </a:solidFill>
            </a:endParaRPr>
          </a:p>
          <a:p>
            <a:pPr>
              <a:spcBef>
                <a:spcPts val="1200"/>
              </a:spcBef>
              <a:defRPr/>
            </a:pPr>
            <a:r>
              <a:rPr lang="en-US" sz="1800" dirty="0">
                <a:solidFill>
                  <a:schemeClr val="tx2"/>
                </a:solidFill>
              </a:rPr>
              <a:t>The </a:t>
            </a:r>
            <a:r>
              <a:rPr lang="en-US" sz="1800" dirty="0" smtClean="0">
                <a:solidFill>
                  <a:schemeClr val="tx2"/>
                </a:solidFill>
              </a:rPr>
              <a:t>two </a:t>
            </a:r>
            <a:r>
              <a:rPr lang="en-US" sz="1800" dirty="0">
                <a:solidFill>
                  <a:schemeClr val="tx2"/>
                </a:solidFill>
              </a:rPr>
              <a:t>primary channels are ERCOT.com and the Market Information System (MIS</a:t>
            </a:r>
            <a:r>
              <a:rPr lang="en-US" sz="1800" dirty="0" smtClean="0">
                <a:solidFill>
                  <a:schemeClr val="tx2"/>
                </a:solidFill>
              </a:rPr>
              <a:t>).</a:t>
            </a:r>
            <a:endParaRPr lang="en-US" sz="1200" dirty="0">
              <a:solidFill>
                <a:schemeClr val="tx2"/>
              </a:solidFill>
            </a:endParaRPr>
          </a:p>
          <a:p>
            <a:pPr lvl="1">
              <a:defRPr/>
            </a:pPr>
            <a:r>
              <a:rPr lang="en-US" sz="1200" dirty="0">
                <a:solidFill>
                  <a:schemeClr val="tx2"/>
                </a:solidFill>
              </a:rPr>
              <a:t>ERCOT.com provides data and information available to all stakeholders, including the general public</a:t>
            </a:r>
          </a:p>
          <a:p>
            <a:pPr lvl="1">
              <a:defRPr/>
            </a:pPr>
            <a:r>
              <a:rPr lang="en-US" sz="1200" dirty="0">
                <a:solidFill>
                  <a:schemeClr val="tx2"/>
                </a:solidFill>
              </a:rPr>
              <a:t>MIS and associated web services provides a secure channel for consuming market sensitive </a:t>
            </a:r>
            <a:r>
              <a:rPr lang="en-US" sz="1200" dirty="0" smtClean="0">
                <a:solidFill>
                  <a:schemeClr val="tx2"/>
                </a:solidFill>
              </a:rPr>
              <a:t>data</a:t>
            </a:r>
            <a:endParaRPr lang="en-US" sz="1200" dirty="0">
              <a:solidFill>
                <a:schemeClr val="tx2"/>
              </a:solidFill>
            </a:endParaRPr>
          </a:p>
          <a:p>
            <a:pPr>
              <a:spcBef>
                <a:spcPts val="1200"/>
              </a:spcBef>
              <a:defRPr/>
            </a:pPr>
            <a:r>
              <a:rPr lang="en-US" sz="1800" dirty="0" smtClean="0">
                <a:solidFill>
                  <a:schemeClr val="tx2"/>
                </a:solidFill>
              </a:rPr>
              <a:t>ERCOT </a:t>
            </a:r>
            <a:r>
              <a:rPr lang="en-US" sz="1800" dirty="0">
                <a:solidFill>
                  <a:schemeClr val="tx2"/>
                </a:solidFill>
              </a:rPr>
              <a:t>creates and posts </a:t>
            </a:r>
            <a:r>
              <a:rPr lang="en-US" sz="1800" dirty="0" smtClean="0">
                <a:solidFill>
                  <a:schemeClr val="tx2"/>
                </a:solidFill>
              </a:rPr>
              <a:t>more than 100,000 data </a:t>
            </a:r>
            <a:r>
              <a:rPr lang="en-US" sz="1800" dirty="0">
                <a:solidFill>
                  <a:schemeClr val="tx2"/>
                </a:solidFill>
              </a:rPr>
              <a:t>products </a:t>
            </a:r>
            <a:r>
              <a:rPr lang="en-US" sz="1800" dirty="0" smtClean="0">
                <a:solidFill>
                  <a:schemeClr val="tx2"/>
                </a:solidFill>
              </a:rPr>
              <a:t>per day, and those are </a:t>
            </a:r>
            <a:r>
              <a:rPr lang="en-US" sz="1800" dirty="0">
                <a:solidFill>
                  <a:schemeClr val="tx2"/>
                </a:solidFill>
              </a:rPr>
              <a:t>consumed at </a:t>
            </a:r>
            <a:r>
              <a:rPr lang="en-US" sz="1800" dirty="0" smtClean="0">
                <a:solidFill>
                  <a:schemeClr val="tx2"/>
                </a:solidFill>
              </a:rPr>
              <a:t>an average </a:t>
            </a:r>
            <a:r>
              <a:rPr lang="en-US" sz="1800" dirty="0">
                <a:solidFill>
                  <a:schemeClr val="tx2"/>
                </a:solidFill>
              </a:rPr>
              <a:t>rate </a:t>
            </a:r>
            <a:r>
              <a:rPr lang="en-US" sz="1800" dirty="0" smtClean="0">
                <a:solidFill>
                  <a:schemeClr val="tx2"/>
                </a:solidFill>
              </a:rPr>
              <a:t>of more than 27 </a:t>
            </a:r>
            <a:r>
              <a:rPr lang="en-US" sz="1800" dirty="0">
                <a:solidFill>
                  <a:schemeClr val="tx2"/>
                </a:solidFill>
              </a:rPr>
              <a:t>million downloads </a:t>
            </a:r>
            <a:r>
              <a:rPr lang="en-US" sz="1800" dirty="0" smtClean="0">
                <a:solidFill>
                  <a:schemeClr val="tx2"/>
                </a:solidFill>
              </a:rPr>
              <a:t>monthly.</a:t>
            </a:r>
            <a:endParaRPr lang="en-US" sz="1800" dirty="0">
              <a:solidFill>
                <a:schemeClr val="tx2"/>
              </a:solidFill>
            </a:endParaRPr>
          </a:p>
          <a:p>
            <a:pPr>
              <a:defRPr/>
            </a:pPr>
            <a:endParaRPr lang="en-US" sz="2000" dirty="0">
              <a:solidFill>
                <a:schemeClr val="tx1">
                  <a:lumMod val="75000"/>
                  <a:lumOff val="25000"/>
                </a:schemeClr>
              </a:solidFill>
            </a:endParaRPr>
          </a:p>
        </p:txBody>
      </p:sp>
      <p:grpSp>
        <p:nvGrpSpPr>
          <p:cNvPr id="20" name="Group 19"/>
          <p:cNvGrpSpPr/>
          <p:nvPr/>
        </p:nvGrpSpPr>
        <p:grpSpPr>
          <a:xfrm>
            <a:off x="5025183" y="3564605"/>
            <a:ext cx="3094156" cy="2607595"/>
            <a:chOff x="5267597" y="3581400"/>
            <a:chExt cx="3090451" cy="2709837"/>
          </a:xfrm>
        </p:grpSpPr>
        <p:grpSp>
          <p:nvGrpSpPr>
            <p:cNvPr id="19" name="Group 18"/>
            <p:cNvGrpSpPr/>
            <p:nvPr/>
          </p:nvGrpSpPr>
          <p:grpSpPr>
            <a:xfrm>
              <a:off x="5267597" y="3581400"/>
              <a:ext cx="3090451" cy="2709837"/>
              <a:chOff x="5267597" y="4710422"/>
              <a:chExt cx="3090451" cy="2709837"/>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1144" t="23332" r="21241" b="30001"/>
              <a:stretch/>
            </p:blipFill>
            <p:spPr>
              <a:xfrm>
                <a:off x="5267597" y="4805542"/>
                <a:ext cx="2927411" cy="2614717"/>
              </a:xfrm>
              <a:prstGeom prst="rect">
                <a:avLst/>
              </a:prstGeom>
            </p:spPr>
          </p:pic>
          <p:sp>
            <p:nvSpPr>
              <p:cNvPr id="17" name="TextBox 16"/>
              <p:cNvSpPr txBox="1"/>
              <p:nvPr/>
            </p:nvSpPr>
            <p:spPr>
              <a:xfrm>
                <a:off x="5517369" y="4710422"/>
                <a:ext cx="2840679" cy="246221"/>
              </a:xfrm>
              <a:prstGeom prst="rect">
                <a:avLst/>
              </a:prstGeom>
              <a:noFill/>
            </p:spPr>
            <p:txBody>
              <a:bodyPr wrap="square" rtlCol="0">
                <a:spAutoFit/>
              </a:bodyPr>
              <a:lstStyle/>
              <a:p>
                <a:pPr algn="ctr"/>
                <a:r>
                  <a:rPr lang="en-US" sz="1000" b="1" dirty="0" smtClean="0">
                    <a:solidFill>
                      <a:schemeClr val="tx2"/>
                    </a:solidFill>
                  </a:rPr>
                  <a:t>ERCOT Data Product Downloads Q4 - 2016</a:t>
                </a:r>
                <a:endParaRPr lang="en-US" sz="1000" b="1" dirty="0">
                  <a:solidFill>
                    <a:schemeClr val="tx2"/>
                  </a:solidFill>
                </a:endParaRPr>
              </a:p>
            </p:txBody>
          </p:sp>
        </p:grpSp>
        <p:sp>
          <p:nvSpPr>
            <p:cNvPr id="13" name="TextBox 12"/>
            <p:cNvSpPr txBox="1"/>
            <p:nvPr/>
          </p:nvSpPr>
          <p:spPr>
            <a:xfrm>
              <a:off x="5766332" y="4037257"/>
              <a:ext cx="685800" cy="200055"/>
            </a:xfrm>
            <a:prstGeom prst="rect">
              <a:avLst/>
            </a:prstGeom>
            <a:noFill/>
          </p:spPr>
          <p:txBody>
            <a:bodyPr wrap="square" rtlCol="0">
              <a:spAutoFit/>
            </a:bodyPr>
            <a:lstStyle/>
            <a:p>
              <a:pPr algn="ctr"/>
              <a:r>
                <a:rPr lang="en-US" sz="700" dirty="0">
                  <a:solidFill>
                    <a:schemeClr val="bg2"/>
                  </a:solidFill>
                </a:rPr>
                <a:t>26,831,295</a:t>
              </a:r>
            </a:p>
          </p:txBody>
        </p:sp>
        <p:sp>
          <p:nvSpPr>
            <p:cNvPr id="14" name="TextBox 13"/>
            <p:cNvSpPr txBox="1"/>
            <p:nvPr/>
          </p:nvSpPr>
          <p:spPr>
            <a:xfrm>
              <a:off x="6629401" y="4046827"/>
              <a:ext cx="685800" cy="200055"/>
            </a:xfrm>
            <a:prstGeom prst="rect">
              <a:avLst/>
            </a:prstGeom>
            <a:noFill/>
          </p:spPr>
          <p:txBody>
            <a:bodyPr wrap="square" rtlCol="0">
              <a:spAutoFit/>
            </a:bodyPr>
            <a:lstStyle/>
            <a:p>
              <a:pPr algn="ctr"/>
              <a:r>
                <a:rPr lang="en-US" sz="700" dirty="0">
                  <a:solidFill>
                    <a:schemeClr val="bg2"/>
                  </a:solidFill>
                </a:rPr>
                <a:t>26,853,073</a:t>
              </a:r>
            </a:p>
          </p:txBody>
        </p:sp>
        <p:sp>
          <p:nvSpPr>
            <p:cNvPr id="15" name="TextBox 14"/>
            <p:cNvSpPr txBox="1"/>
            <p:nvPr/>
          </p:nvSpPr>
          <p:spPr>
            <a:xfrm>
              <a:off x="7467600" y="3990945"/>
              <a:ext cx="737130" cy="200055"/>
            </a:xfrm>
            <a:prstGeom prst="rect">
              <a:avLst/>
            </a:prstGeom>
            <a:noFill/>
          </p:spPr>
          <p:txBody>
            <a:bodyPr wrap="square" rtlCol="0">
              <a:spAutoFit/>
            </a:bodyPr>
            <a:lstStyle/>
            <a:p>
              <a:pPr algn="ctr"/>
              <a:r>
                <a:rPr lang="en-US" sz="700" dirty="0">
                  <a:solidFill>
                    <a:schemeClr val="bg2"/>
                  </a:solidFill>
                </a:rPr>
                <a:t>27,567,249</a:t>
              </a:r>
            </a:p>
          </p:txBody>
        </p:sp>
      </p:gr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128" t="24444" r="20059" b="29720"/>
          <a:stretch/>
        </p:blipFill>
        <p:spPr>
          <a:xfrm>
            <a:off x="1082854" y="3774677"/>
            <a:ext cx="2781300" cy="2397523"/>
          </a:xfrm>
          <a:prstGeom prst="rect">
            <a:avLst/>
          </a:prstGeom>
        </p:spPr>
      </p:pic>
      <p:grpSp>
        <p:nvGrpSpPr>
          <p:cNvPr id="25" name="Group 24"/>
          <p:cNvGrpSpPr/>
          <p:nvPr/>
        </p:nvGrpSpPr>
        <p:grpSpPr>
          <a:xfrm>
            <a:off x="914401" y="3564605"/>
            <a:ext cx="2971417" cy="2660599"/>
            <a:chOff x="914401" y="3564605"/>
            <a:chExt cx="2971417" cy="2660599"/>
          </a:xfrm>
        </p:grpSpPr>
        <p:sp>
          <p:nvSpPr>
            <p:cNvPr id="6" name="TextBox 5"/>
            <p:cNvSpPr txBox="1"/>
            <p:nvPr/>
          </p:nvSpPr>
          <p:spPr>
            <a:xfrm>
              <a:off x="1494005" y="4030843"/>
              <a:ext cx="685800" cy="200055"/>
            </a:xfrm>
            <a:prstGeom prst="rect">
              <a:avLst/>
            </a:prstGeom>
            <a:noFill/>
          </p:spPr>
          <p:txBody>
            <a:bodyPr wrap="square" rtlCol="0">
              <a:spAutoFit/>
            </a:bodyPr>
            <a:lstStyle/>
            <a:p>
              <a:pPr algn="ctr"/>
              <a:r>
                <a:rPr lang="en-US" sz="700" dirty="0" smtClean="0">
                  <a:solidFill>
                    <a:schemeClr val="bg2"/>
                  </a:solidFill>
                </a:rPr>
                <a:t>3,644,858</a:t>
              </a:r>
              <a:endParaRPr lang="en-US" sz="700" dirty="0">
                <a:solidFill>
                  <a:schemeClr val="bg2"/>
                </a:solidFill>
              </a:endParaRPr>
            </a:p>
          </p:txBody>
        </p:sp>
        <p:sp>
          <p:nvSpPr>
            <p:cNvPr id="9" name="TextBox 8"/>
            <p:cNvSpPr txBox="1"/>
            <p:nvPr/>
          </p:nvSpPr>
          <p:spPr>
            <a:xfrm>
              <a:off x="2294104" y="4078878"/>
              <a:ext cx="685800" cy="200055"/>
            </a:xfrm>
            <a:prstGeom prst="rect">
              <a:avLst/>
            </a:prstGeom>
            <a:noFill/>
          </p:spPr>
          <p:txBody>
            <a:bodyPr wrap="square" rtlCol="0">
              <a:spAutoFit/>
            </a:bodyPr>
            <a:lstStyle/>
            <a:p>
              <a:pPr algn="ctr"/>
              <a:r>
                <a:rPr lang="en-US" sz="700" dirty="0">
                  <a:solidFill>
                    <a:schemeClr val="bg2"/>
                  </a:solidFill>
                </a:rPr>
                <a:t>3,561,908</a:t>
              </a:r>
            </a:p>
          </p:txBody>
        </p:sp>
        <p:sp>
          <p:nvSpPr>
            <p:cNvPr id="10" name="TextBox 9"/>
            <p:cNvSpPr txBox="1"/>
            <p:nvPr/>
          </p:nvSpPr>
          <p:spPr>
            <a:xfrm>
              <a:off x="3118856" y="4030842"/>
              <a:ext cx="685800" cy="200055"/>
            </a:xfrm>
            <a:prstGeom prst="rect">
              <a:avLst/>
            </a:prstGeom>
            <a:noFill/>
          </p:spPr>
          <p:txBody>
            <a:bodyPr wrap="square" rtlCol="0">
              <a:spAutoFit/>
            </a:bodyPr>
            <a:lstStyle/>
            <a:p>
              <a:pPr algn="ctr"/>
              <a:r>
                <a:rPr lang="en-US" sz="700" dirty="0">
                  <a:solidFill>
                    <a:schemeClr val="bg2"/>
                  </a:solidFill>
                </a:rPr>
                <a:t>3,697,130</a:t>
              </a:r>
            </a:p>
          </p:txBody>
        </p:sp>
        <p:sp>
          <p:nvSpPr>
            <p:cNvPr id="16" name="TextBox 15"/>
            <p:cNvSpPr txBox="1"/>
            <p:nvPr/>
          </p:nvSpPr>
          <p:spPr>
            <a:xfrm>
              <a:off x="1256918" y="3564605"/>
              <a:ext cx="2628900" cy="246221"/>
            </a:xfrm>
            <a:prstGeom prst="rect">
              <a:avLst/>
            </a:prstGeom>
            <a:noFill/>
          </p:spPr>
          <p:txBody>
            <a:bodyPr wrap="square" rtlCol="0">
              <a:spAutoFit/>
            </a:bodyPr>
            <a:lstStyle/>
            <a:p>
              <a:pPr algn="ctr"/>
              <a:r>
                <a:rPr lang="en-US" sz="1000" b="1" dirty="0" smtClean="0">
                  <a:solidFill>
                    <a:schemeClr val="tx2"/>
                  </a:solidFill>
                </a:rPr>
                <a:t>ERCOT Data Product Postings Q4 - 2016</a:t>
              </a:r>
              <a:endParaRPr lang="en-US" sz="1000" b="1" dirty="0">
                <a:solidFill>
                  <a:schemeClr val="tx2"/>
                </a:solidFill>
              </a:endParaRPr>
            </a:p>
          </p:txBody>
        </p:sp>
        <p:sp>
          <p:nvSpPr>
            <p:cNvPr id="22" name="TextBox 21"/>
            <p:cNvSpPr txBox="1"/>
            <p:nvPr/>
          </p:nvSpPr>
          <p:spPr>
            <a:xfrm rot="900000">
              <a:off x="914401" y="4953000"/>
              <a:ext cx="168453" cy="152400"/>
            </a:xfrm>
            <a:prstGeom prst="rect">
              <a:avLst/>
            </a:prstGeom>
            <a:solidFill>
              <a:schemeClr val="bg1"/>
            </a:solidFill>
            <a:ln>
              <a:solidFill>
                <a:schemeClr val="bg1"/>
              </a:solidFill>
            </a:ln>
          </p:spPr>
          <p:txBody>
            <a:bodyPr wrap="square" rtlCol="0">
              <a:spAutoFit/>
            </a:bodyPr>
            <a:lstStyle/>
            <a:p>
              <a:endParaRPr lang="en-US" dirty="0"/>
            </a:p>
          </p:txBody>
        </p:sp>
        <p:sp>
          <p:nvSpPr>
            <p:cNvPr id="24" name="TextBox 23"/>
            <p:cNvSpPr txBox="1"/>
            <p:nvPr/>
          </p:nvSpPr>
          <p:spPr>
            <a:xfrm>
              <a:off x="2569821" y="6149004"/>
              <a:ext cx="152400" cy="76200"/>
            </a:xfrm>
            <a:prstGeom prst="rect">
              <a:avLst/>
            </a:prstGeom>
            <a:solidFill>
              <a:schemeClr val="bg1"/>
            </a:solidFill>
            <a:ln>
              <a:solidFill>
                <a:schemeClr val="bg1"/>
              </a:solidFill>
            </a:ln>
          </p:spPr>
          <p:txBody>
            <a:bodyPr wrap="square" rtlCol="0">
              <a:spAutoFit/>
            </a:bodyPr>
            <a:lstStyle/>
            <a:p>
              <a:endParaRPr lang="en-US" dirty="0"/>
            </a:p>
          </p:txBody>
        </p:sp>
      </p:grpSp>
    </p:spTree>
    <p:extLst>
      <p:ext uri="{BB962C8B-B14F-4D97-AF65-F5344CB8AC3E}">
        <p14:creationId xmlns:p14="http://schemas.microsoft.com/office/powerpoint/2010/main" val="23788163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latin typeface="Arial" panose="020B0604020202020204" pitchFamily="34" charset="0"/>
              </a:rPr>
              <a:t>Expanding Simulation Training for Operators</a:t>
            </a:r>
          </a:p>
        </p:txBody>
      </p:sp>
      <p:sp>
        <p:nvSpPr>
          <p:cNvPr id="3" name="Content Placeholder 2"/>
          <p:cNvSpPr>
            <a:spLocks noGrp="1"/>
          </p:cNvSpPr>
          <p:nvPr>
            <p:ph idx="1"/>
          </p:nvPr>
        </p:nvSpPr>
        <p:spPr>
          <a:xfrm>
            <a:off x="4610100" y="1066800"/>
            <a:ext cx="4107893" cy="4114800"/>
          </a:xfrm>
        </p:spPr>
        <p:txBody>
          <a:bodyPr/>
          <a:lstStyle/>
          <a:p>
            <a:pPr>
              <a:spcBef>
                <a:spcPts val="2400"/>
              </a:spcBef>
            </a:pPr>
            <a:r>
              <a:rPr lang="en-US" sz="1800" dirty="0" smtClean="0">
                <a:solidFill>
                  <a:schemeClr val="tx2"/>
                </a:solidFill>
              </a:rPr>
              <a:t>Operators complete regular training to prepare for a variety of possible scenarios.</a:t>
            </a:r>
          </a:p>
          <a:p>
            <a:pPr>
              <a:spcBef>
                <a:spcPts val="2400"/>
              </a:spcBef>
            </a:pPr>
            <a:r>
              <a:rPr lang="en-US" sz="1800" dirty="0" smtClean="0">
                <a:solidFill>
                  <a:schemeClr val="tx2"/>
                </a:solidFill>
              </a:rPr>
              <a:t>ERCOT training is evolving and expanding to adapt to new challenges, changing systems.</a:t>
            </a:r>
          </a:p>
          <a:p>
            <a:pPr>
              <a:spcBef>
                <a:spcPts val="2400"/>
              </a:spcBef>
            </a:pPr>
            <a:r>
              <a:rPr lang="en-US" sz="1800" dirty="0" smtClean="0">
                <a:solidFill>
                  <a:schemeClr val="tx2"/>
                </a:solidFill>
              </a:rPr>
              <a:t>Goal is to include market participant operations teams in training as much as possible and provide simulation tools, staff expertise and facilities that support shared success in system operations. </a:t>
            </a:r>
            <a:endParaRPr lang="en-US" sz="1800" dirty="0">
              <a:solidFill>
                <a:schemeClr val="tx2"/>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27</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166" r="29167"/>
          <a:stretch/>
        </p:blipFill>
        <p:spPr>
          <a:xfrm>
            <a:off x="457200" y="914400"/>
            <a:ext cx="3886200" cy="5014452"/>
          </a:xfrm>
          <a:prstGeom prst="rect">
            <a:avLst/>
          </a:prstGeom>
        </p:spPr>
      </p:pic>
    </p:spTree>
    <p:extLst>
      <p:ext uri="{BB962C8B-B14F-4D97-AF65-F5344CB8AC3E}">
        <p14:creationId xmlns:p14="http://schemas.microsoft.com/office/powerpoint/2010/main" val="12306004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ERCOT Strategic </a:t>
            </a:r>
            <a:r>
              <a:rPr lang="en-US" dirty="0"/>
              <a:t>Goals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28</a:t>
            </a:fld>
            <a:endParaRPr lang="en-US" dirty="0"/>
          </a:p>
        </p:txBody>
      </p:sp>
      <p:sp>
        <p:nvSpPr>
          <p:cNvPr id="5" name="Content Placeholder 2"/>
          <p:cNvSpPr>
            <a:spLocks noGrp="1"/>
          </p:cNvSpPr>
          <p:nvPr>
            <p:ph idx="4294967295"/>
          </p:nvPr>
        </p:nvSpPr>
        <p:spPr>
          <a:xfrm>
            <a:off x="379663" y="979487"/>
            <a:ext cx="8229600" cy="5116513"/>
          </a:xfrm>
          <a:prstGeom prst="rect">
            <a:avLst/>
          </a:prstGeom>
        </p:spPr>
        <p:txBody>
          <a:bodyPr>
            <a:normAutofit fontScale="70000" lnSpcReduction="20000"/>
          </a:bodyPr>
          <a:lstStyle/>
          <a:p>
            <a:pPr marL="0" indent="0">
              <a:spcAft>
                <a:spcPts val="600"/>
              </a:spcAft>
              <a:buNone/>
            </a:pPr>
            <a:r>
              <a:rPr lang="en-US" dirty="0">
                <a:solidFill>
                  <a:schemeClr val="bg1">
                    <a:lumMod val="65000"/>
                  </a:schemeClr>
                </a:solidFill>
              </a:rPr>
              <a:t>In support of its mission to serve the public by ensuring a reliable grid, efficient electricity markets, open access and retail choice, ERCOT’s goals are to:</a:t>
            </a:r>
            <a:endParaRPr lang="en-US" sz="4000" dirty="0">
              <a:solidFill>
                <a:schemeClr val="bg1">
                  <a:lumMod val="65000"/>
                </a:schemeClr>
              </a:solidFill>
            </a:endParaRPr>
          </a:p>
          <a:p>
            <a:pPr marL="571500" lvl="0">
              <a:buFont typeface="+mj-lt"/>
              <a:buAutoNum type="arabicPeriod"/>
            </a:pPr>
            <a:r>
              <a:rPr lang="en-US" dirty="0" smtClean="0">
                <a:solidFill>
                  <a:schemeClr val="bg1">
                    <a:lumMod val="65000"/>
                  </a:schemeClr>
                </a:solidFill>
              </a:rPr>
              <a:t>Anticipate and adapt </a:t>
            </a:r>
            <a:r>
              <a:rPr lang="en-US" dirty="0">
                <a:solidFill>
                  <a:schemeClr val="bg1">
                    <a:lumMod val="65000"/>
                  </a:schemeClr>
                </a:solidFill>
              </a:rPr>
              <a:t>to changing resource mix:</a:t>
            </a:r>
            <a:endParaRPr lang="en-US" sz="4000" dirty="0">
              <a:solidFill>
                <a:schemeClr val="bg1">
                  <a:lumMod val="65000"/>
                </a:schemeClr>
              </a:solidFill>
            </a:endParaRPr>
          </a:p>
          <a:p>
            <a:pPr marL="971550" lvl="1"/>
            <a:r>
              <a:rPr lang="en-US" dirty="0">
                <a:solidFill>
                  <a:schemeClr val="bg1">
                    <a:lumMod val="65000"/>
                  </a:schemeClr>
                </a:solidFill>
              </a:rPr>
              <a:t>Generation Resources</a:t>
            </a:r>
            <a:endParaRPr lang="en-US" sz="3600" dirty="0">
              <a:solidFill>
                <a:schemeClr val="bg1">
                  <a:lumMod val="65000"/>
                </a:schemeClr>
              </a:solidFill>
            </a:endParaRPr>
          </a:p>
          <a:p>
            <a:pPr marL="971550" lvl="1"/>
            <a:r>
              <a:rPr lang="en-US" dirty="0">
                <a:solidFill>
                  <a:schemeClr val="bg1">
                    <a:lumMod val="65000"/>
                  </a:schemeClr>
                </a:solidFill>
              </a:rPr>
              <a:t>Demand Response</a:t>
            </a:r>
            <a:endParaRPr lang="en-US" sz="3600" dirty="0">
              <a:solidFill>
                <a:schemeClr val="bg1">
                  <a:lumMod val="65000"/>
                </a:schemeClr>
              </a:solidFill>
            </a:endParaRPr>
          </a:p>
          <a:p>
            <a:pPr marL="971550" lvl="1">
              <a:spcAft>
                <a:spcPts val="600"/>
              </a:spcAft>
            </a:pPr>
            <a:r>
              <a:rPr lang="en-US" dirty="0">
                <a:solidFill>
                  <a:schemeClr val="bg1">
                    <a:lumMod val="65000"/>
                  </a:schemeClr>
                </a:solidFill>
              </a:rPr>
              <a:t>Distribution Level Resources</a:t>
            </a:r>
            <a:endParaRPr lang="en-US" sz="3600" dirty="0">
              <a:solidFill>
                <a:schemeClr val="bg1">
                  <a:lumMod val="65000"/>
                </a:schemeClr>
              </a:solidFill>
            </a:endParaRPr>
          </a:p>
          <a:p>
            <a:pPr marL="571500" lvl="0">
              <a:spcAft>
                <a:spcPts val="600"/>
              </a:spcAft>
              <a:buFont typeface="+mj-lt"/>
              <a:buAutoNum type="arabicPeriod"/>
            </a:pPr>
            <a:r>
              <a:rPr lang="en-US" dirty="0">
                <a:solidFill>
                  <a:schemeClr val="bg1">
                    <a:lumMod val="65000"/>
                  </a:schemeClr>
                </a:solidFill>
              </a:rPr>
              <a:t>Provide thought leadership in support of continued improvements to operational reliability and </a:t>
            </a:r>
            <a:r>
              <a:rPr lang="en-US" dirty="0" smtClean="0">
                <a:solidFill>
                  <a:schemeClr val="bg1">
                    <a:lumMod val="65000"/>
                  </a:schemeClr>
                </a:solidFill>
              </a:rPr>
              <a:t>markets.</a:t>
            </a:r>
            <a:endParaRPr lang="en-US" sz="4000" dirty="0">
              <a:solidFill>
                <a:schemeClr val="bg1">
                  <a:lumMod val="65000"/>
                </a:schemeClr>
              </a:solidFill>
            </a:endParaRPr>
          </a:p>
          <a:p>
            <a:pPr marL="571500" lvl="0">
              <a:spcAft>
                <a:spcPts val="600"/>
              </a:spcAft>
              <a:buFont typeface="+mj-lt"/>
              <a:buAutoNum type="arabicPeriod"/>
            </a:pPr>
            <a:r>
              <a:rPr lang="en-US" dirty="0">
                <a:solidFill>
                  <a:schemeClr val="bg1">
                    <a:lumMod val="65000"/>
                  </a:schemeClr>
                </a:solidFill>
              </a:rPr>
              <a:t>Deliver channels and tools to stakeholders for enhanced communication and increased transparency and </a:t>
            </a:r>
            <a:r>
              <a:rPr lang="en-US" dirty="0" smtClean="0">
                <a:solidFill>
                  <a:schemeClr val="bg1">
                    <a:lumMod val="65000"/>
                  </a:schemeClr>
                </a:solidFill>
              </a:rPr>
              <a:t>access.</a:t>
            </a:r>
            <a:endParaRPr lang="en-US" sz="4000" dirty="0">
              <a:solidFill>
                <a:schemeClr val="bg1">
                  <a:lumMod val="65000"/>
                </a:schemeClr>
              </a:solidFill>
            </a:endParaRPr>
          </a:p>
          <a:p>
            <a:pPr marL="571500" lvl="0">
              <a:spcAft>
                <a:spcPts val="600"/>
              </a:spcAft>
              <a:buFont typeface="+mj-lt"/>
              <a:buAutoNum type="arabicPeriod"/>
            </a:pPr>
            <a:r>
              <a:rPr lang="en-US" b="1" i="1" dirty="0">
                <a:solidFill>
                  <a:schemeClr val="tx2"/>
                </a:solidFill>
              </a:rPr>
              <a:t>Continually enhance our cyber and physical security </a:t>
            </a:r>
            <a:r>
              <a:rPr lang="en-US" b="1" i="1" dirty="0" smtClean="0">
                <a:solidFill>
                  <a:schemeClr val="tx2"/>
                </a:solidFill>
              </a:rPr>
              <a:t>posture.</a:t>
            </a:r>
            <a:endParaRPr lang="en-US" sz="4000" b="1" i="1" dirty="0">
              <a:solidFill>
                <a:schemeClr val="tx2"/>
              </a:solidFill>
            </a:endParaRPr>
          </a:p>
          <a:p>
            <a:pPr marL="571500" lvl="0">
              <a:spcAft>
                <a:spcPts val="600"/>
              </a:spcAft>
              <a:buFont typeface="+mj-lt"/>
              <a:buAutoNum type="arabicPeriod"/>
            </a:pPr>
            <a:r>
              <a:rPr lang="en-US" dirty="0">
                <a:solidFill>
                  <a:schemeClr val="bg1">
                    <a:lumMod val="65000"/>
                  </a:schemeClr>
                </a:solidFill>
              </a:rPr>
              <a:t>Develop ERCOT resources – people and </a:t>
            </a:r>
            <a:r>
              <a:rPr lang="en-US" dirty="0" smtClean="0">
                <a:solidFill>
                  <a:schemeClr val="bg1">
                    <a:lumMod val="65000"/>
                  </a:schemeClr>
                </a:solidFill>
              </a:rPr>
              <a:t>technology.</a:t>
            </a:r>
            <a:endParaRPr lang="en-US" sz="4000" dirty="0">
              <a:solidFill>
                <a:schemeClr val="bg1">
                  <a:lumMod val="65000"/>
                </a:schemeClr>
              </a:solidFill>
            </a:endParaRPr>
          </a:p>
          <a:p>
            <a:pPr lvl="1"/>
            <a:endParaRPr lang="en-US" sz="2400" dirty="0">
              <a:solidFill>
                <a:schemeClr val="bg1">
                  <a:lumMod val="65000"/>
                </a:schemeClr>
              </a:solidFill>
            </a:endParaRPr>
          </a:p>
          <a:p>
            <a:endParaRPr lang="en-US" dirty="0" smtClean="0"/>
          </a:p>
        </p:txBody>
      </p:sp>
    </p:spTree>
    <p:extLst>
      <p:ext uri="{BB962C8B-B14F-4D97-AF65-F5344CB8AC3E}">
        <p14:creationId xmlns:p14="http://schemas.microsoft.com/office/powerpoint/2010/main" val="8336823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ERCOT Cyber &amp; Physical Security Program</a:t>
            </a:r>
          </a:p>
        </p:txBody>
      </p:sp>
      <p:sp>
        <p:nvSpPr>
          <p:cNvPr id="4" name="Slide Number Placeholder 3"/>
          <p:cNvSpPr>
            <a:spLocks noGrp="1"/>
          </p:cNvSpPr>
          <p:nvPr>
            <p:ph type="sldNum" sz="quarter" idx="4"/>
          </p:nvPr>
        </p:nvSpPr>
        <p:spPr/>
        <p:txBody>
          <a:bodyPr/>
          <a:lstStyle/>
          <a:p>
            <a:fld id="{1D93BD3E-1E9A-4970-A6F7-E7AC52762E0C}" type="slidenum">
              <a:rPr lang="en-US" smtClean="0"/>
              <a:pPr/>
              <a:t>29</a:t>
            </a:fld>
            <a:endParaRPr lang="en-US" dirty="0"/>
          </a:p>
        </p:txBody>
      </p:sp>
      <p:sp>
        <p:nvSpPr>
          <p:cNvPr id="5" name="Content Placeholder 7"/>
          <p:cNvSpPr>
            <a:spLocks noGrp="1"/>
          </p:cNvSpPr>
          <p:nvPr>
            <p:ph idx="4294967295"/>
          </p:nvPr>
        </p:nvSpPr>
        <p:spPr>
          <a:xfrm>
            <a:off x="381000" y="1143000"/>
            <a:ext cx="4829643" cy="4981575"/>
          </a:xfrm>
          <a:prstGeom prst="rect">
            <a:avLst/>
          </a:prstGeom>
        </p:spPr>
        <p:txBody>
          <a:bodyPr>
            <a:normAutofit lnSpcReduction="10000"/>
          </a:bodyPr>
          <a:lstStyle/>
          <a:p>
            <a:pPr>
              <a:spcBef>
                <a:spcPts val="600"/>
              </a:spcBef>
            </a:pPr>
            <a:r>
              <a:rPr lang="en-US" sz="2000" dirty="0" smtClean="0">
                <a:solidFill>
                  <a:schemeClr val="tx2"/>
                </a:solidFill>
              </a:rPr>
              <a:t>ERCOT has a dedicated and integrated cyber/physical security organization and established strategy.</a:t>
            </a:r>
          </a:p>
          <a:p>
            <a:pPr>
              <a:spcBef>
                <a:spcPts val="600"/>
              </a:spcBef>
            </a:pPr>
            <a:endParaRPr lang="en-US" sz="2000" dirty="0" smtClean="0">
              <a:solidFill>
                <a:schemeClr val="tx2"/>
              </a:solidFill>
            </a:endParaRPr>
          </a:p>
          <a:p>
            <a:pPr>
              <a:spcBef>
                <a:spcPts val="600"/>
              </a:spcBef>
            </a:pPr>
            <a:r>
              <a:rPr lang="en-US" sz="2000" dirty="0">
                <a:solidFill>
                  <a:schemeClr val="tx2"/>
                </a:solidFill>
              </a:rPr>
              <a:t>ERCOT uses </a:t>
            </a:r>
            <a:r>
              <a:rPr lang="en-US" sz="2000" dirty="0" smtClean="0">
                <a:solidFill>
                  <a:schemeClr val="tx2"/>
                </a:solidFill>
              </a:rPr>
              <a:t>layered cyber and physical security architectures, </a:t>
            </a:r>
            <a:br>
              <a:rPr lang="en-US" sz="2000" dirty="0" smtClean="0">
                <a:solidFill>
                  <a:schemeClr val="tx2"/>
                </a:solidFill>
              </a:rPr>
            </a:br>
            <a:r>
              <a:rPr lang="en-US" sz="2000" dirty="0" smtClean="0">
                <a:solidFill>
                  <a:schemeClr val="tx2"/>
                </a:solidFill>
              </a:rPr>
              <a:t>known </a:t>
            </a:r>
            <a:r>
              <a:rPr lang="en-US" sz="2000" dirty="0">
                <a:solidFill>
                  <a:schemeClr val="tx2"/>
                </a:solidFill>
              </a:rPr>
              <a:t>as a </a:t>
            </a:r>
            <a:r>
              <a:rPr lang="en-US" sz="2000" dirty="0" smtClean="0">
                <a:solidFill>
                  <a:schemeClr val="tx2"/>
                </a:solidFill>
              </a:rPr>
              <a:t>defense-in-depth</a:t>
            </a:r>
            <a:r>
              <a:rPr lang="en-US" sz="2000" dirty="0">
                <a:solidFill>
                  <a:schemeClr val="tx2"/>
                </a:solidFill>
              </a:rPr>
              <a:t> </a:t>
            </a:r>
            <a:r>
              <a:rPr lang="en-US" sz="2000" dirty="0" smtClean="0">
                <a:solidFill>
                  <a:schemeClr val="tx2"/>
                </a:solidFill>
              </a:rPr>
              <a:t/>
            </a:r>
            <a:br>
              <a:rPr lang="en-US" sz="2000" dirty="0" smtClean="0">
                <a:solidFill>
                  <a:schemeClr val="tx2"/>
                </a:solidFill>
              </a:rPr>
            </a:br>
            <a:r>
              <a:rPr lang="en-US" sz="2000" dirty="0" smtClean="0">
                <a:solidFill>
                  <a:schemeClr val="tx2"/>
                </a:solidFill>
              </a:rPr>
              <a:t>strategy, along </a:t>
            </a:r>
            <a:r>
              <a:rPr lang="en-US" sz="2000" dirty="0">
                <a:solidFill>
                  <a:schemeClr val="tx2"/>
                </a:solidFill>
              </a:rPr>
              <a:t>with careful </a:t>
            </a:r>
            <a:r>
              <a:rPr lang="en-US" sz="2000" dirty="0" smtClean="0">
                <a:solidFill>
                  <a:schemeClr val="tx2"/>
                </a:solidFill>
              </a:rPr>
              <a:t>monitoring.</a:t>
            </a:r>
            <a:r>
              <a:rPr lang="en-US" sz="2000" dirty="0">
                <a:solidFill>
                  <a:schemeClr val="tx2"/>
                </a:solidFill>
              </a:rPr>
              <a:t/>
            </a:r>
            <a:br>
              <a:rPr lang="en-US" sz="2000" dirty="0">
                <a:solidFill>
                  <a:schemeClr val="tx2"/>
                </a:solidFill>
              </a:rPr>
            </a:br>
            <a:endParaRPr lang="en-US" sz="2000" dirty="0" smtClean="0">
              <a:solidFill>
                <a:schemeClr val="tx2"/>
              </a:solidFill>
            </a:endParaRPr>
          </a:p>
          <a:p>
            <a:pPr>
              <a:spcBef>
                <a:spcPts val="600"/>
              </a:spcBef>
            </a:pPr>
            <a:r>
              <a:rPr lang="en-US" sz="2000" dirty="0" smtClean="0">
                <a:solidFill>
                  <a:schemeClr val="tx2"/>
                </a:solidFill>
              </a:rPr>
              <a:t>ERCOT is committed to external collaboration with relevant government agencies, law enforcement, industry and national labs to enhance its and the industry’s security posture.</a:t>
            </a:r>
            <a:endParaRPr lang="en-US" sz="2000" b="1" dirty="0">
              <a:solidFill>
                <a:schemeClr val="tx2"/>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516379"/>
            <a:ext cx="3825243" cy="3825243"/>
          </a:xfrm>
          <a:prstGeom prst="rect">
            <a:avLst/>
          </a:prstGeom>
        </p:spPr>
      </p:pic>
    </p:spTree>
    <p:extLst>
      <p:ext uri="{BB962C8B-B14F-4D97-AF65-F5344CB8AC3E}">
        <p14:creationId xmlns:p14="http://schemas.microsoft.com/office/powerpoint/2010/main" val="19705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Leads Nation in Electricity Sales</a:t>
            </a:r>
            <a:endParaRPr lang="en-US" b="1" dirty="0">
              <a:solidFill>
                <a:schemeClr val="accent1"/>
              </a:solidFill>
            </a:endParaRPr>
          </a:p>
        </p:txBody>
      </p:sp>
      <p:sp>
        <p:nvSpPr>
          <p:cNvPr id="5" name="Content Placeholder 4"/>
          <p:cNvSpPr>
            <a:spLocks noGrp="1"/>
          </p:cNvSpPr>
          <p:nvPr>
            <p:ph idx="1"/>
          </p:nvPr>
        </p:nvSpPr>
        <p:spPr>
          <a:xfrm>
            <a:off x="561975" y="5029200"/>
            <a:ext cx="8534400" cy="1047750"/>
          </a:xfrm>
        </p:spPr>
        <p:txBody>
          <a:bodyPr/>
          <a:lstStyle/>
          <a:p>
            <a:r>
              <a:rPr lang="en-US" sz="1800" dirty="0" smtClean="0">
                <a:solidFill>
                  <a:schemeClr val="tx2"/>
                </a:solidFill>
              </a:rPr>
              <a:t>In 2015, retail sales to industrial customers in Texas (110.2 million MWh) were more than twice as high as in #2 California (52.6 million MWh). </a:t>
            </a:r>
          </a:p>
          <a:p>
            <a:pPr>
              <a:spcBef>
                <a:spcPts val="1200"/>
              </a:spcBef>
            </a:pPr>
            <a:r>
              <a:rPr lang="en-US" sz="1800" dirty="0" smtClean="0">
                <a:solidFill>
                  <a:schemeClr val="tx2"/>
                </a:solidFill>
              </a:rPr>
              <a:t>Industrial load represents 28% of total Texas sales.</a:t>
            </a:r>
          </a:p>
          <a:p>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740904"/>
            <a:ext cx="7315200" cy="4385592"/>
          </a:xfrm>
          <a:prstGeom prst="rect">
            <a:avLst/>
          </a:prstGeom>
        </p:spPr>
      </p:pic>
    </p:spTree>
    <p:extLst>
      <p:ext uri="{BB962C8B-B14F-4D97-AF65-F5344CB8AC3E}">
        <p14:creationId xmlns:p14="http://schemas.microsoft.com/office/powerpoint/2010/main" val="3967004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Grid Security Collaboration</a:t>
            </a:r>
            <a:endParaRPr lang="en-US" sz="2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30</a:t>
            </a:fld>
            <a:endParaRPr lang="en-US" dirty="0"/>
          </a:p>
        </p:txBody>
      </p:sp>
      <p:grpSp>
        <p:nvGrpSpPr>
          <p:cNvPr id="40" name="Group 39"/>
          <p:cNvGrpSpPr/>
          <p:nvPr/>
        </p:nvGrpSpPr>
        <p:grpSpPr>
          <a:xfrm>
            <a:off x="253951" y="956548"/>
            <a:ext cx="8636099" cy="4910852"/>
            <a:chOff x="355501" y="926068"/>
            <a:chExt cx="8636099" cy="4910852"/>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530" y="1374002"/>
              <a:ext cx="823456" cy="80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88" y="3135200"/>
              <a:ext cx="799541" cy="79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808" y="2220645"/>
              <a:ext cx="836900" cy="7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2950" y="1499275"/>
              <a:ext cx="1223918" cy="83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4875" y="3789984"/>
              <a:ext cx="1564650" cy="59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13056"/>
            <a:stretch/>
          </p:blipFill>
          <p:spPr bwMode="auto">
            <a:xfrm>
              <a:off x="7431474" y="2406364"/>
              <a:ext cx="1433076" cy="129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400518"/>
              <a:ext cx="2010946" cy="30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6414" y="4618759"/>
              <a:ext cx="1417593" cy="53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17258" y="2671700"/>
              <a:ext cx="875313" cy="879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5536" y="4072876"/>
              <a:ext cx="773444" cy="77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3613848"/>
              <a:ext cx="1428421" cy="47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2964531"/>
              <a:ext cx="1967285" cy="409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58858" y="1435743"/>
              <a:ext cx="1559632" cy="57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06759" y="3894725"/>
              <a:ext cx="1096311" cy="57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06692" y="1511476"/>
              <a:ext cx="896444" cy="89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0" y="1610276"/>
              <a:ext cx="1914893" cy="33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355501" y="926068"/>
              <a:ext cx="3263999" cy="369332"/>
            </a:xfrm>
            <a:prstGeom prst="rect">
              <a:avLst/>
            </a:prstGeom>
            <a:noFill/>
          </p:spPr>
          <p:txBody>
            <a:bodyPr wrap="square" rtlCol="0">
              <a:spAutoFit/>
            </a:bodyPr>
            <a:lstStyle/>
            <a:p>
              <a:pPr algn="ctr"/>
              <a:r>
                <a:rPr lang="en-US" b="1" dirty="0" smtClean="0">
                  <a:solidFill>
                    <a:schemeClr val="tx2"/>
                  </a:solidFill>
                </a:rPr>
                <a:t>Federal/National</a:t>
              </a:r>
              <a:endParaRPr lang="en-US" b="1" dirty="0">
                <a:solidFill>
                  <a:schemeClr val="tx2"/>
                </a:solidFill>
              </a:endParaRPr>
            </a:p>
          </p:txBody>
        </p:sp>
        <p:sp>
          <p:nvSpPr>
            <p:cNvPr id="23" name="TextBox 22"/>
            <p:cNvSpPr txBox="1"/>
            <p:nvPr/>
          </p:nvSpPr>
          <p:spPr>
            <a:xfrm>
              <a:off x="5374499" y="926068"/>
              <a:ext cx="1557303" cy="369332"/>
            </a:xfrm>
            <a:prstGeom prst="rect">
              <a:avLst/>
            </a:prstGeom>
            <a:noFill/>
          </p:spPr>
          <p:txBody>
            <a:bodyPr wrap="square" rtlCol="0">
              <a:spAutoFit/>
            </a:bodyPr>
            <a:lstStyle/>
            <a:p>
              <a:pPr algn="ctr"/>
              <a:r>
                <a:rPr lang="en-US" b="1" dirty="0" smtClean="0">
                  <a:solidFill>
                    <a:schemeClr val="tx2"/>
                  </a:solidFill>
                </a:rPr>
                <a:t>Industry</a:t>
              </a:r>
              <a:endParaRPr lang="en-US" b="1" dirty="0">
                <a:solidFill>
                  <a:schemeClr val="tx2"/>
                </a:solidFill>
              </a:endParaRPr>
            </a:p>
          </p:txBody>
        </p:sp>
        <p:sp>
          <p:nvSpPr>
            <p:cNvPr id="24" name="TextBox 23"/>
            <p:cNvSpPr txBox="1"/>
            <p:nvPr/>
          </p:nvSpPr>
          <p:spPr>
            <a:xfrm>
              <a:off x="7162801" y="926068"/>
              <a:ext cx="1828799" cy="369332"/>
            </a:xfrm>
            <a:prstGeom prst="rect">
              <a:avLst/>
            </a:prstGeom>
            <a:noFill/>
          </p:spPr>
          <p:txBody>
            <a:bodyPr wrap="square" rtlCol="0">
              <a:spAutoFit/>
            </a:bodyPr>
            <a:lstStyle/>
            <a:p>
              <a:pPr algn="ctr"/>
              <a:r>
                <a:rPr lang="en-US" b="1" dirty="0" smtClean="0">
                  <a:solidFill>
                    <a:schemeClr val="tx2"/>
                  </a:solidFill>
                </a:rPr>
                <a:t>National Labs</a:t>
              </a:r>
              <a:endParaRPr lang="en-US" b="1" dirty="0">
                <a:solidFill>
                  <a:schemeClr val="tx2"/>
                </a:solidFill>
              </a:endParaRPr>
            </a:p>
          </p:txBody>
        </p:sp>
        <p:sp>
          <p:nvSpPr>
            <p:cNvPr id="25" name="TextBox 24"/>
            <p:cNvSpPr txBox="1"/>
            <p:nvPr/>
          </p:nvSpPr>
          <p:spPr>
            <a:xfrm>
              <a:off x="3852028" y="926068"/>
              <a:ext cx="1405772" cy="369332"/>
            </a:xfrm>
            <a:prstGeom prst="rect">
              <a:avLst/>
            </a:prstGeom>
            <a:noFill/>
          </p:spPr>
          <p:txBody>
            <a:bodyPr wrap="square" rtlCol="0">
              <a:spAutoFit/>
            </a:bodyPr>
            <a:lstStyle/>
            <a:p>
              <a:pPr algn="ctr"/>
              <a:r>
                <a:rPr lang="en-US" b="1" dirty="0" smtClean="0">
                  <a:solidFill>
                    <a:schemeClr val="tx2"/>
                  </a:solidFill>
                </a:rPr>
                <a:t>State</a:t>
              </a:r>
              <a:endParaRPr lang="en-US" b="1" dirty="0">
                <a:solidFill>
                  <a:schemeClr val="tx2"/>
                </a:solidFill>
              </a:endParaRPr>
            </a:p>
          </p:txBody>
        </p:sp>
        <p:sp>
          <p:nvSpPr>
            <p:cNvPr id="31" name="TextBox 23"/>
            <p:cNvSpPr txBox="1">
              <a:spLocks noChangeArrowheads="1"/>
            </p:cNvSpPr>
            <p:nvPr/>
          </p:nvSpPr>
          <p:spPr bwMode="auto">
            <a:xfrm>
              <a:off x="5390045" y="4312761"/>
              <a:ext cx="1582085" cy="1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Font typeface="Arial" charset="0"/>
                <a:buChar char="•"/>
                <a:defRPr sz="2400">
                  <a:solidFill>
                    <a:schemeClr val="tx1"/>
                  </a:solidFill>
                  <a:latin typeface="Calibri" pitchFamily="34" charset="0"/>
                </a:defRPr>
              </a:lvl1pPr>
              <a:lvl2pPr marL="742950" indent="-285750" defTabSz="457200" eaLnBrk="0" hangingPunct="0">
                <a:spcBef>
                  <a:spcPct val="20000"/>
                </a:spcBef>
                <a:buFont typeface="Arial" charset="0"/>
                <a:buChar char="–"/>
                <a:defRPr sz="2000">
                  <a:solidFill>
                    <a:schemeClr val="accent1"/>
                  </a:solidFill>
                  <a:latin typeface="Calibri" pitchFamily="34" charset="0"/>
                </a:defRPr>
              </a:lvl2pPr>
              <a:lvl3pPr marL="1143000" indent="-228600" defTabSz="457200" eaLnBrk="0" hangingPunct="0">
                <a:spcBef>
                  <a:spcPct val="20000"/>
                </a:spcBef>
                <a:buFont typeface="Arial" charset="0"/>
                <a:buChar char="•"/>
                <a:defRPr>
                  <a:solidFill>
                    <a:srgbClr val="31859C"/>
                  </a:solidFill>
                  <a:latin typeface="Calibri" pitchFamily="34" charset="0"/>
                </a:defRPr>
              </a:lvl3pPr>
              <a:lvl4pPr marL="1600200" indent="-228600" defTabSz="457200" eaLnBrk="0" hangingPunct="0">
                <a:spcBef>
                  <a:spcPct val="20000"/>
                </a:spcBef>
                <a:buFont typeface="Arial" charset="0"/>
                <a:buChar char="–"/>
                <a:defRPr sz="1600">
                  <a:solidFill>
                    <a:schemeClr val="tx1"/>
                  </a:solidFill>
                  <a:latin typeface="Calibri" pitchFamily="34" charset="0"/>
                </a:defRPr>
              </a:lvl4pPr>
              <a:lvl5pPr marL="2057400" indent="-228600" defTabSz="457200" eaLnBrk="0" hangingPunct="0">
                <a:spcBef>
                  <a:spcPct val="20000"/>
                </a:spcBef>
                <a:buFont typeface="Arial" charset="0"/>
                <a:buChar char="»"/>
                <a:defRPr sz="16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Calibri" pitchFamily="34" charset="0"/>
                </a:defRPr>
              </a:lvl9pPr>
            </a:lstStyle>
            <a:p>
              <a:pPr marL="171450" indent="-171450" eaLnBrk="1" fontAlgn="base" hangingPunct="1">
                <a:spcBef>
                  <a:spcPct val="0"/>
                </a:spcBef>
                <a:spcAft>
                  <a:spcPct val="0"/>
                </a:spcAft>
              </a:pPr>
              <a:r>
                <a:rPr lang="en-US" altLang="en-US" sz="1000" dirty="0" smtClean="0">
                  <a:solidFill>
                    <a:schemeClr val="accent2"/>
                  </a:solidFill>
                  <a:latin typeface="Arial" charset="0"/>
                  <a:cs typeface="Arial" charset="0"/>
                </a:rPr>
                <a:t>Critical Infrastructure Protection Working Group (CIPWG</a:t>
              </a:r>
              <a:r>
                <a:rPr lang="en-US" altLang="en-US" sz="1000" dirty="0">
                  <a:solidFill>
                    <a:schemeClr val="accent2"/>
                  </a:solidFill>
                  <a:latin typeface="Arial" charset="0"/>
                  <a:cs typeface="Arial" charset="0"/>
                </a:rPr>
                <a:t>)</a:t>
              </a:r>
            </a:p>
            <a:p>
              <a:pPr marL="171450" indent="-171450" eaLnBrk="1" fontAlgn="base" hangingPunct="1">
                <a:spcBef>
                  <a:spcPts val="400"/>
                </a:spcBef>
                <a:spcAft>
                  <a:spcPct val="0"/>
                </a:spcAft>
              </a:pPr>
              <a:r>
                <a:rPr lang="en-US" altLang="en-US" sz="1000" dirty="0" smtClean="0">
                  <a:solidFill>
                    <a:schemeClr val="accent2"/>
                  </a:solidFill>
                  <a:latin typeface="Arial" charset="0"/>
                  <a:cs typeface="Arial" charset="0"/>
                </a:rPr>
                <a:t>Grid Resilience Working Group (GRWG)</a:t>
              </a:r>
            </a:p>
          </p:txBody>
        </p:sp>
        <p:pic>
          <p:nvPicPr>
            <p:cNvPr id="32"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1804" y="4939811"/>
              <a:ext cx="820909" cy="82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C:\Users\adelenela\AppData\Local\Microsoft\Windows\Temporary Internet Files\Content.Outlook\IVUJ2W6Z\Picture1.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24000" y="4337828"/>
              <a:ext cx="1369885" cy="381878"/>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p:cNvCxnSpPr/>
            <p:nvPr/>
          </p:nvCxnSpPr>
          <p:spPr>
            <a:xfrm rot="5400000">
              <a:off x="1322779" y="3413760"/>
              <a:ext cx="48463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2843632" y="3413760"/>
              <a:ext cx="48463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4587240" y="3413760"/>
              <a:ext cx="484632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360123" y="3801482"/>
            <a:ext cx="1436950" cy="586468"/>
          </a:xfrm>
          <a:prstGeom prst="rect">
            <a:avLst/>
          </a:prstGeom>
        </p:spPr>
      </p:pic>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90442" y="2286000"/>
            <a:ext cx="1539809" cy="284964"/>
          </a:xfrm>
          <a:prstGeom prst="rect">
            <a:avLst/>
          </a:prstGeom>
        </p:spPr>
      </p:pic>
      <p:pic>
        <p:nvPicPr>
          <p:cNvPr id="13" name="Picture 1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52189" y="2797300"/>
            <a:ext cx="1562534" cy="866718"/>
          </a:xfrm>
          <a:prstGeom prst="rect">
            <a:avLst/>
          </a:prstGeom>
        </p:spPr>
      </p:pic>
    </p:spTree>
    <p:extLst>
      <p:ext uri="{BB962C8B-B14F-4D97-AF65-F5344CB8AC3E}">
        <p14:creationId xmlns:p14="http://schemas.microsoft.com/office/powerpoint/2010/main" val="11764090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a:t>
            </a:r>
            <a:r>
              <a:rPr lang="en-US" dirty="0"/>
              <a:t>ERCOT Strategic Goals</a:t>
            </a:r>
          </a:p>
        </p:txBody>
      </p:sp>
      <p:sp>
        <p:nvSpPr>
          <p:cNvPr id="4" name="Slide Number Placeholder 3"/>
          <p:cNvSpPr>
            <a:spLocks noGrp="1"/>
          </p:cNvSpPr>
          <p:nvPr>
            <p:ph type="sldNum" sz="quarter" idx="4"/>
          </p:nvPr>
        </p:nvSpPr>
        <p:spPr/>
        <p:txBody>
          <a:bodyPr/>
          <a:lstStyle/>
          <a:p>
            <a:fld id="{1D93BD3E-1E9A-4970-A6F7-E7AC52762E0C}" type="slidenum">
              <a:rPr lang="en-US" smtClean="0"/>
              <a:pPr/>
              <a:t>31</a:t>
            </a:fld>
            <a:endParaRPr lang="en-US" dirty="0"/>
          </a:p>
        </p:txBody>
      </p:sp>
      <p:sp>
        <p:nvSpPr>
          <p:cNvPr id="5" name="Content Placeholder 2"/>
          <p:cNvSpPr>
            <a:spLocks noGrp="1"/>
          </p:cNvSpPr>
          <p:nvPr>
            <p:ph idx="1"/>
          </p:nvPr>
        </p:nvSpPr>
        <p:spPr>
          <a:xfrm>
            <a:off x="379664" y="828675"/>
            <a:ext cx="8229600" cy="5116513"/>
          </a:xfrm>
        </p:spPr>
        <p:txBody>
          <a:bodyPr>
            <a:normAutofit fontScale="70000" lnSpcReduction="20000"/>
          </a:bodyPr>
          <a:lstStyle/>
          <a:p>
            <a:pPr marL="0" indent="0">
              <a:spcAft>
                <a:spcPts val="600"/>
              </a:spcAft>
              <a:buNone/>
            </a:pPr>
            <a:r>
              <a:rPr lang="en-US" dirty="0">
                <a:solidFill>
                  <a:schemeClr val="bg1">
                    <a:lumMod val="65000"/>
                  </a:schemeClr>
                </a:solidFill>
              </a:rPr>
              <a:t>In support of its mission to serve the public by ensuring a reliable grid, efficient electricity markets, open access and retail choice, ERCOT’s goals are to:</a:t>
            </a:r>
            <a:endParaRPr lang="en-US" sz="4000" dirty="0">
              <a:solidFill>
                <a:schemeClr val="bg1">
                  <a:lumMod val="65000"/>
                </a:schemeClr>
              </a:solidFill>
            </a:endParaRPr>
          </a:p>
          <a:p>
            <a:pPr marL="571500" lvl="0">
              <a:buFont typeface="+mj-lt"/>
              <a:buAutoNum type="arabicPeriod"/>
            </a:pPr>
            <a:r>
              <a:rPr lang="en-US" dirty="0" smtClean="0">
                <a:solidFill>
                  <a:schemeClr val="bg1">
                    <a:lumMod val="65000"/>
                  </a:schemeClr>
                </a:solidFill>
              </a:rPr>
              <a:t>Anticipate and adapt </a:t>
            </a:r>
            <a:r>
              <a:rPr lang="en-US" dirty="0">
                <a:solidFill>
                  <a:schemeClr val="bg1">
                    <a:lumMod val="65000"/>
                  </a:schemeClr>
                </a:solidFill>
              </a:rPr>
              <a:t>to changing resource mix:</a:t>
            </a:r>
            <a:endParaRPr lang="en-US" sz="4000" dirty="0">
              <a:solidFill>
                <a:schemeClr val="bg1">
                  <a:lumMod val="65000"/>
                </a:schemeClr>
              </a:solidFill>
            </a:endParaRPr>
          </a:p>
          <a:p>
            <a:pPr marL="971550" lvl="1"/>
            <a:r>
              <a:rPr lang="en-US" dirty="0">
                <a:solidFill>
                  <a:schemeClr val="bg1">
                    <a:lumMod val="65000"/>
                  </a:schemeClr>
                </a:solidFill>
              </a:rPr>
              <a:t>Generation Resources</a:t>
            </a:r>
            <a:endParaRPr lang="en-US" sz="3600" dirty="0">
              <a:solidFill>
                <a:schemeClr val="bg1">
                  <a:lumMod val="65000"/>
                </a:schemeClr>
              </a:solidFill>
            </a:endParaRPr>
          </a:p>
          <a:p>
            <a:pPr marL="971550" lvl="1"/>
            <a:r>
              <a:rPr lang="en-US" dirty="0">
                <a:solidFill>
                  <a:schemeClr val="bg1">
                    <a:lumMod val="65000"/>
                  </a:schemeClr>
                </a:solidFill>
              </a:rPr>
              <a:t>Demand Response</a:t>
            </a:r>
            <a:endParaRPr lang="en-US" sz="3600" dirty="0">
              <a:solidFill>
                <a:schemeClr val="bg1">
                  <a:lumMod val="65000"/>
                </a:schemeClr>
              </a:solidFill>
            </a:endParaRPr>
          </a:p>
          <a:p>
            <a:pPr marL="971550" lvl="1">
              <a:spcAft>
                <a:spcPts val="600"/>
              </a:spcAft>
            </a:pPr>
            <a:r>
              <a:rPr lang="en-US" dirty="0">
                <a:solidFill>
                  <a:schemeClr val="bg1">
                    <a:lumMod val="65000"/>
                  </a:schemeClr>
                </a:solidFill>
              </a:rPr>
              <a:t>Distribution Level Resources</a:t>
            </a:r>
            <a:endParaRPr lang="en-US" sz="3600" dirty="0">
              <a:solidFill>
                <a:schemeClr val="bg1">
                  <a:lumMod val="65000"/>
                </a:schemeClr>
              </a:solidFill>
            </a:endParaRPr>
          </a:p>
          <a:p>
            <a:pPr marL="571500" lvl="0">
              <a:spcAft>
                <a:spcPts val="600"/>
              </a:spcAft>
              <a:buFont typeface="+mj-lt"/>
              <a:buAutoNum type="arabicPeriod"/>
            </a:pPr>
            <a:r>
              <a:rPr lang="en-US" dirty="0">
                <a:solidFill>
                  <a:schemeClr val="bg1">
                    <a:lumMod val="65000"/>
                  </a:schemeClr>
                </a:solidFill>
              </a:rPr>
              <a:t>Provide thought leadership in support of continued improvements to operational reliability and </a:t>
            </a:r>
            <a:r>
              <a:rPr lang="en-US" dirty="0" smtClean="0">
                <a:solidFill>
                  <a:schemeClr val="bg1">
                    <a:lumMod val="65000"/>
                  </a:schemeClr>
                </a:solidFill>
              </a:rPr>
              <a:t>markets.</a:t>
            </a:r>
            <a:endParaRPr lang="en-US" sz="4000" dirty="0">
              <a:solidFill>
                <a:schemeClr val="bg1">
                  <a:lumMod val="65000"/>
                </a:schemeClr>
              </a:solidFill>
            </a:endParaRPr>
          </a:p>
          <a:p>
            <a:pPr marL="571500" lvl="0">
              <a:spcAft>
                <a:spcPts val="600"/>
              </a:spcAft>
              <a:buFont typeface="+mj-lt"/>
              <a:buAutoNum type="arabicPeriod"/>
            </a:pPr>
            <a:r>
              <a:rPr lang="en-US" dirty="0">
                <a:solidFill>
                  <a:schemeClr val="bg1">
                    <a:lumMod val="65000"/>
                  </a:schemeClr>
                </a:solidFill>
              </a:rPr>
              <a:t>Deliver channels and tools to stakeholders for enhanced communication and increased transparency and </a:t>
            </a:r>
            <a:r>
              <a:rPr lang="en-US" dirty="0" smtClean="0">
                <a:solidFill>
                  <a:schemeClr val="bg1">
                    <a:lumMod val="65000"/>
                  </a:schemeClr>
                </a:solidFill>
              </a:rPr>
              <a:t>access.</a:t>
            </a:r>
            <a:endParaRPr lang="en-US" sz="4000" dirty="0">
              <a:solidFill>
                <a:schemeClr val="bg1">
                  <a:lumMod val="65000"/>
                </a:schemeClr>
              </a:solidFill>
            </a:endParaRPr>
          </a:p>
          <a:p>
            <a:pPr marL="571500" lvl="0">
              <a:spcAft>
                <a:spcPts val="600"/>
              </a:spcAft>
              <a:buFont typeface="+mj-lt"/>
              <a:buAutoNum type="arabicPeriod"/>
            </a:pPr>
            <a:r>
              <a:rPr lang="en-US" dirty="0">
                <a:solidFill>
                  <a:schemeClr val="bg1">
                    <a:lumMod val="65000"/>
                  </a:schemeClr>
                </a:solidFill>
              </a:rPr>
              <a:t>Continually enhance our cyber and physical security </a:t>
            </a:r>
            <a:r>
              <a:rPr lang="en-US" dirty="0" smtClean="0">
                <a:solidFill>
                  <a:schemeClr val="bg1">
                    <a:lumMod val="65000"/>
                  </a:schemeClr>
                </a:solidFill>
              </a:rPr>
              <a:t>posture.</a:t>
            </a:r>
            <a:endParaRPr lang="en-US" sz="4000" dirty="0">
              <a:solidFill>
                <a:schemeClr val="bg1">
                  <a:lumMod val="65000"/>
                </a:schemeClr>
              </a:solidFill>
            </a:endParaRPr>
          </a:p>
          <a:p>
            <a:pPr marL="571500" lvl="0">
              <a:spcAft>
                <a:spcPts val="600"/>
              </a:spcAft>
              <a:buFont typeface="+mj-lt"/>
              <a:buAutoNum type="arabicPeriod"/>
            </a:pPr>
            <a:r>
              <a:rPr lang="en-US" b="1" i="1" dirty="0">
                <a:solidFill>
                  <a:schemeClr val="tx2"/>
                </a:solidFill>
              </a:rPr>
              <a:t>Develop ERCOT resources – people and </a:t>
            </a:r>
            <a:r>
              <a:rPr lang="en-US" b="1" i="1" dirty="0" smtClean="0">
                <a:solidFill>
                  <a:schemeClr val="tx2"/>
                </a:solidFill>
              </a:rPr>
              <a:t>technology.</a:t>
            </a:r>
            <a:endParaRPr lang="en-US" sz="4000" b="1" i="1" dirty="0">
              <a:solidFill>
                <a:schemeClr val="tx2"/>
              </a:solidFill>
            </a:endParaRPr>
          </a:p>
          <a:p>
            <a:pPr lvl="1"/>
            <a:endParaRPr lang="en-US" sz="2400" dirty="0"/>
          </a:p>
          <a:p>
            <a:endParaRPr lang="en-US" dirty="0" smtClean="0"/>
          </a:p>
        </p:txBody>
      </p:sp>
    </p:spTree>
    <p:extLst>
      <p:ext uri="{BB962C8B-B14F-4D97-AF65-F5344CB8AC3E}">
        <p14:creationId xmlns:p14="http://schemas.microsoft.com/office/powerpoint/2010/main" val="4333593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27702" y="2302490"/>
            <a:ext cx="6614364" cy="105994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sz="half" idx="1"/>
          </p:nvPr>
        </p:nvSpPr>
        <p:spPr>
          <a:xfrm>
            <a:off x="359930" y="1028594"/>
            <a:ext cx="8537395" cy="4204228"/>
          </a:xfrm>
        </p:spPr>
        <p:txBody>
          <a:bodyPr>
            <a:spAutoFit/>
          </a:bodyPr>
          <a:lstStyle/>
          <a:p>
            <a:pPr marL="228600" indent="-228600"/>
            <a:r>
              <a:rPr lang="en-US" sz="2000" dirty="0" smtClean="0">
                <a:solidFill>
                  <a:schemeClr val="tx2"/>
                </a:solidFill>
              </a:rPr>
              <a:t>Reliability initiative to replace ERCOT’s aging computer technology  </a:t>
            </a:r>
          </a:p>
          <a:p>
            <a:pPr marL="228600" indent="-228600"/>
            <a:r>
              <a:rPr lang="en-US" sz="2000" dirty="0" smtClean="0">
                <a:solidFill>
                  <a:schemeClr val="tx2"/>
                </a:solidFill>
              </a:rPr>
              <a:t>Project initiated in 2015 with 4 years and $48 million forecast.</a:t>
            </a:r>
          </a:p>
          <a:p>
            <a:pPr marL="228600" indent="-228600"/>
            <a:r>
              <a:rPr lang="en-US" sz="2000" dirty="0" smtClean="0">
                <a:solidFill>
                  <a:schemeClr val="tx2"/>
                </a:solidFill>
              </a:rPr>
              <a:t>Scope, schedule and budget remain on track for success.</a:t>
            </a:r>
          </a:p>
          <a:p>
            <a:pPr marL="0" indent="0">
              <a:buNone/>
            </a:pPr>
            <a:endParaRPr lang="en-US" sz="1800" dirty="0"/>
          </a:p>
          <a:p>
            <a:pPr marL="0" indent="0">
              <a:buNone/>
            </a:pPr>
            <a:endParaRPr lang="en-US" sz="1800" dirty="0" smtClean="0"/>
          </a:p>
          <a:p>
            <a:pPr marL="0" indent="0">
              <a:buNone/>
            </a:pPr>
            <a:r>
              <a:rPr lang="en-US" sz="1800" dirty="0" smtClean="0"/>
              <a:t>	</a:t>
            </a:r>
            <a:endParaRPr lang="en-US" sz="1000" b="1" u="sng" dirty="0" smtClean="0"/>
          </a:p>
          <a:p>
            <a:pPr marL="0" indent="0">
              <a:buNone/>
            </a:pPr>
            <a:endParaRPr lang="en-US" sz="1600" b="1" dirty="0"/>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endParaRPr lang="en-US" sz="1600" b="1" dirty="0" smtClean="0"/>
          </a:p>
        </p:txBody>
      </p:sp>
      <p:sp>
        <p:nvSpPr>
          <p:cNvPr id="2" name="Title 1"/>
          <p:cNvSpPr>
            <a:spLocks noGrp="1"/>
          </p:cNvSpPr>
          <p:nvPr>
            <p:ph type="title"/>
          </p:nvPr>
        </p:nvSpPr>
        <p:spPr>
          <a:xfrm>
            <a:off x="334212" y="259102"/>
            <a:ext cx="8458200" cy="533400"/>
          </a:xfrm>
        </p:spPr>
        <p:txBody>
          <a:bodyPr/>
          <a:lstStyle/>
          <a:p>
            <a:r>
              <a:rPr lang="en-US" sz="2400" dirty="0" smtClean="0"/>
              <a:t>DC4 Technology Refresh Update</a:t>
            </a:r>
            <a:endParaRPr lang="en-US" sz="2400" b="1" dirty="0">
              <a:solidFill>
                <a:schemeClr val="accent1"/>
              </a:solidFill>
            </a:endParaRPr>
          </a:p>
        </p:txBody>
      </p:sp>
      <p:sp>
        <p:nvSpPr>
          <p:cNvPr id="4" name="Slide Number Placeholder 3"/>
          <p:cNvSpPr>
            <a:spLocks noGrp="1"/>
          </p:cNvSpPr>
          <p:nvPr>
            <p:ph type="sldNum" sz="quarter" idx="4"/>
          </p:nvPr>
        </p:nvSpPr>
        <p:spPr>
          <a:xfrm>
            <a:off x="8610600" y="6248400"/>
            <a:ext cx="457200" cy="212725"/>
          </a:xfrm>
        </p:spPr>
        <p:txBody>
          <a:bodyPr/>
          <a:lstStyle/>
          <a:p>
            <a:fld id="{1D93BD3E-1E9A-4970-A6F7-E7AC52762E0C}" type="slidenum">
              <a:rPr lang="en-US" smtClean="0"/>
              <a:pPr/>
              <a:t>32</a:t>
            </a:fld>
            <a:endParaRPr lang="en-US" dirty="0"/>
          </a:p>
        </p:txBody>
      </p:sp>
      <p:sp>
        <p:nvSpPr>
          <p:cNvPr id="6" name="TextBox 5"/>
          <p:cNvSpPr txBox="1"/>
          <p:nvPr/>
        </p:nvSpPr>
        <p:spPr>
          <a:xfrm>
            <a:off x="1124925" y="2370796"/>
            <a:ext cx="6417141" cy="923330"/>
          </a:xfrm>
          <a:prstGeom prst="rect">
            <a:avLst/>
          </a:prstGeom>
          <a:noFill/>
        </p:spPr>
        <p:txBody>
          <a:bodyPr wrap="none" rtlCol="0">
            <a:spAutoFit/>
          </a:bodyPr>
          <a:lstStyle/>
          <a:p>
            <a:r>
              <a:rPr lang="en-US" dirty="0" smtClean="0">
                <a:solidFill>
                  <a:schemeClr val="bg1"/>
                </a:solidFill>
              </a:rPr>
              <a:t>Contracts </a:t>
            </a:r>
            <a:r>
              <a:rPr lang="en-US" dirty="0">
                <a:solidFill>
                  <a:schemeClr val="bg1"/>
                </a:solidFill>
              </a:rPr>
              <a:t>committed:	</a:t>
            </a:r>
            <a:r>
              <a:rPr lang="en-US" dirty="0" smtClean="0">
                <a:solidFill>
                  <a:schemeClr val="bg1"/>
                </a:solidFill>
              </a:rPr>
              <a:t>60% </a:t>
            </a:r>
            <a:r>
              <a:rPr lang="en-US" dirty="0">
                <a:solidFill>
                  <a:schemeClr val="bg1"/>
                </a:solidFill>
              </a:rPr>
              <a:t>locked </a:t>
            </a:r>
          </a:p>
          <a:p>
            <a:r>
              <a:rPr lang="en-US" dirty="0" smtClean="0">
                <a:solidFill>
                  <a:schemeClr val="bg1"/>
                </a:solidFill>
              </a:rPr>
              <a:t>$48 million </a:t>
            </a:r>
            <a:r>
              <a:rPr lang="en-US" dirty="0">
                <a:solidFill>
                  <a:schemeClr val="bg1"/>
                </a:solidFill>
              </a:rPr>
              <a:t>budget:	</a:t>
            </a:r>
            <a:r>
              <a:rPr lang="en-US" dirty="0" smtClean="0">
                <a:solidFill>
                  <a:schemeClr val="bg1"/>
                </a:solidFill>
              </a:rPr>
              <a:t>40% spend forecast through 2016</a:t>
            </a:r>
            <a:endParaRPr lang="en-US" dirty="0">
              <a:solidFill>
                <a:schemeClr val="bg1"/>
              </a:solidFill>
            </a:endParaRPr>
          </a:p>
          <a:p>
            <a:r>
              <a:rPr lang="en-US" dirty="0" smtClean="0">
                <a:solidFill>
                  <a:schemeClr val="bg1"/>
                </a:solidFill>
              </a:rPr>
              <a:t>Hardware deployed:</a:t>
            </a:r>
            <a:r>
              <a:rPr lang="en-US" dirty="0">
                <a:solidFill>
                  <a:schemeClr val="bg1"/>
                </a:solidFill>
              </a:rPr>
              <a:t>	21% </a:t>
            </a:r>
            <a:r>
              <a:rPr lang="en-US" dirty="0" smtClean="0">
                <a:solidFill>
                  <a:schemeClr val="bg1"/>
                </a:solidFill>
              </a:rPr>
              <a:t>as planned</a:t>
            </a:r>
            <a:endParaRPr lang="en-US" dirty="0">
              <a:solidFill>
                <a:schemeClr val="bg1"/>
              </a:solidFill>
            </a:endParaRPr>
          </a:p>
        </p:txBody>
      </p:sp>
      <p:grpSp>
        <p:nvGrpSpPr>
          <p:cNvPr id="5" name="Group 4"/>
          <p:cNvGrpSpPr/>
          <p:nvPr/>
        </p:nvGrpSpPr>
        <p:grpSpPr>
          <a:xfrm>
            <a:off x="736968" y="3733800"/>
            <a:ext cx="939432" cy="1923092"/>
            <a:chOff x="660768" y="4068505"/>
            <a:chExt cx="939432" cy="1923092"/>
          </a:xfrm>
        </p:grpSpPr>
        <p:pic>
          <p:nvPicPr>
            <p:cNvPr id="25" name="Picture 16" descr="Image result for ibm power 8 e8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4068505"/>
              <a:ext cx="533400" cy="15573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Image result for ibm power 8 e8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160" y="4243701"/>
              <a:ext cx="533400" cy="15573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Image result for ibm power 8 e8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768" y="4434222"/>
              <a:ext cx="533400" cy="155737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2575603" y="3779691"/>
            <a:ext cx="5727321" cy="1938992"/>
          </a:xfrm>
          <a:prstGeom prst="rect">
            <a:avLst/>
          </a:prstGeom>
          <a:noFill/>
        </p:spPr>
        <p:txBody>
          <a:bodyPr wrap="square" rtlCol="0">
            <a:spAutoFit/>
          </a:bodyPr>
          <a:lstStyle/>
          <a:p>
            <a:r>
              <a:rPr lang="en-US" sz="2400" dirty="0" smtClean="0">
                <a:solidFill>
                  <a:schemeClr val="tx2"/>
                </a:solidFill>
              </a:rPr>
              <a:t>Key Challenges</a:t>
            </a:r>
          </a:p>
          <a:p>
            <a:pPr marL="342900" indent="-342900">
              <a:buFont typeface="Arial" panose="020B0604020202020204" pitchFamily="34" charset="0"/>
              <a:buChar char="•"/>
            </a:pPr>
            <a:r>
              <a:rPr lang="en-US" sz="2000" dirty="0" smtClean="0">
                <a:solidFill>
                  <a:schemeClr val="tx2"/>
                </a:solidFill>
              </a:rPr>
              <a:t>Migrating applications to the new computers</a:t>
            </a:r>
          </a:p>
          <a:p>
            <a:pPr marL="342900" indent="-342900">
              <a:buFont typeface="Arial" panose="020B0604020202020204" pitchFamily="34" charset="0"/>
              <a:buChar char="•"/>
            </a:pPr>
            <a:r>
              <a:rPr lang="en-US" sz="2000" dirty="0" smtClean="0">
                <a:solidFill>
                  <a:schemeClr val="tx2"/>
                </a:solidFill>
              </a:rPr>
              <a:t>Ensuring no disruption during transition</a:t>
            </a:r>
            <a:endParaRPr lang="en-US" sz="2000" dirty="0">
              <a:solidFill>
                <a:schemeClr val="tx2"/>
              </a:solidFill>
            </a:endParaRPr>
          </a:p>
          <a:p>
            <a:endParaRPr lang="en-US" sz="1200" dirty="0" smtClean="0">
              <a:solidFill>
                <a:schemeClr val="tx2"/>
              </a:solidFill>
            </a:endParaRPr>
          </a:p>
          <a:p>
            <a:r>
              <a:rPr lang="en-US" sz="2400" dirty="0" smtClean="0">
                <a:solidFill>
                  <a:schemeClr val="tx2"/>
                </a:solidFill>
              </a:rPr>
              <a:t>Financials</a:t>
            </a:r>
          </a:p>
          <a:p>
            <a:pPr marL="342900" indent="-342900">
              <a:buFont typeface="Arial" panose="020B0604020202020204" pitchFamily="34" charset="0"/>
              <a:buChar char="•"/>
            </a:pPr>
            <a:r>
              <a:rPr lang="en-US" sz="2000" dirty="0" smtClean="0">
                <a:solidFill>
                  <a:schemeClr val="tx2"/>
                </a:solidFill>
              </a:rPr>
              <a:t>Forecast to meet or be slightly below budget</a:t>
            </a:r>
            <a:endParaRPr lang="en-US" sz="2000" dirty="0">
              <a:solidFill>
                <a:schemeClr val="tx2"/>
              </a:solidFill>
            </a:endParaRPr>
          </a:p>
        </p:txBody>
      </p:sp>
      <p:sp>
        <p:nvSpPr>
          <p:cNvPr id="7" name="Rounded Rectangle 6"/>
          <p:cNvSpPr/>
          <p:nvPr/>
        </p:nvSpPr>
        <p:spPr>
          <a:xfrm>
            <a:off x="2366211" y="3657600"/>
            <a:ext cx="62484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7292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610600" cy="570951"/>
          </a:xfrm>
        </p:spPr>
        <p:txBody>
          <a:bodyPr/>
          <a:lstStyle/>
          <a:p>
            <a:r>
              <a:rPr lang="en-US" dirty="0"/>
              <a:t>The Best Strategy is Great </a:t>
            </a:r>
            <a:r>
              <a:rPr lang="en-US" dirty="0" smtClean="0"/>
              <a:t>People</a:t>
            </a:r>
            <a:endParaRPr lang="en-US" dirty="0"/>
          </a:p>
        </p:txBody>
      </p:sp>
      <p:pic>
        <p:nvPicPr>
          <p:cNvPr id="7" name="Picture 6"/>
          <p:cNvPicPr>
            <a:picLocks noChangeAspect="1"/>
          </p:cNvPicPr>
          <p:nvPr/>
        </p:nvPicPr>
        <p:blipFill>
          <a:blip r:embed="rId3"/>
          <a:stretch>
            <a:fillRect/>
          </a:stretch>
        </p:blipFill>
        <p:spPr>
          <a:xfrm>
            <a:off x="533400" y="1066800"/>
            <a:ext cx="7779142" cy="2717514"/>
          </a:xfrm>
          <a:prstGeom prst="rect">
            <a:avLst/>
          </a:prstGeom>
        </p:spPr>
      </p:pic>
      <p:sp>
        <p:nvSpPr>
          <p:cNvPr id="5" name="Content Placeholder 2"/>
          <p:cNvSpPr>
            <a:spLocks noGrp="1"/>
          </p:cNvSpPr>
          <p:nvPr>
            <p:ph idx="1"/>
          </p:nvPr>
        </p:nvSpPr>
        <p:spPr>
          <a:xfrm>
            <a:off x="533400" y="4038600"/>
            <a:ext cx="8229600" cy="1905000"/>
          </a:xfrm>
        </p:spPr>
        <p:txBody>
          <a:bodyPr/>
          <a:lstStyle/>
          <a:p>
            <a:pPr marL="114300" lvl="1" indent="0" fontAlgn="t">
              <a:spcBef>
                <a:spcPts val="600"/>
              </a:spcBef>
              <a:spcAft>
                <a:spcPts val="900"/>
              </a:spcAft>
              <a:buNone/>
              <a:defRPr/>
            </a:pPr>
            <a:r>
              <a:rPr lang="en-US" sz="2000" b="1" dirty="0" smtClean="0">
                <a:solidFill>
                  <a:schemeClr val="accent1"/>
                </a:solidFill>
                <a:ea typeface="Times New Roman"/>
              </a:rPr>
              <a:t>EMS Upgrade Project — 2016</a:t>
            </a:r>
            <a:endParaRPr lang="en-US" sz="2000" b="1" dirty="0">
              <a:solidFill>
                <a:schemeClr val="accent1"/>
              </a:solidFill>
              <a:ea typeface="Times New Roman"/>
            </a:endParaRPr>
          </a:p>
          <a:p>
            <a:pPr marL="400050" lvl="1" fontAlgn="t">
              <a:spcBef>
                <a:spcPts val="0"/>
              </a:spcBef>
              <a:spcAft>
                <a:spcPts val="600"/>
              </a:spcAft>
              <a:buFont typeface="Arial" panose="020B0604020202020204" pitchFamily="34" charset="0"/>
              <a:buChar char="•"/>
              <a:defRPr/>
            </a:pPr>
            <a:r>
              <a:rPr lang="en-US" sz="1800" dirty="0" smtClean="0">
                <a:solidFill>
                  <a:schemeClr val="tx2"/>
                </a:solidFill>
                <a:ea typeface="Times New Roman"/>
              </a:rPr>
              <a:t>Four-year project completed successful cutover June 16, 2016.</a:t>
            </a:r>
          </a:p>
          <a:p>
            <a:pPr marL="400050" lvl="1" fontAlgn="t">
              <a:spcBef>
                <a:spcPts val="0"/>
              </a:spcBef>
              <a:spcAft>
                <a:spcPts val="600"/>
              </a:spcAft>
              <a:buFont typeface="Arial" panose="020B0604020202020204" pitchFamily="34" charset="0"/>
              <a:buChar char="•"/>
              <a:defRPr/>
            </a:pPr>
            <a:r>
              <a:rPr lang="en-US" sz="1800" dirty="0" smtClean="0">
                <a:solidFill>
                  <a:schemeClr val="accent2"/>
                </a:solidFill>
                <a:ea typeface="Times New Roman"/>
              </a:rPr>
              <a:t>170+ employees contributed; 84,000+ hours over four years. </a:t>
            </a:r>
          </a:p>
          <a:p>
            <a:pPr marL="400050" lvl="1" fontAlgn="t">
              <a:spcBef>
                <a:spcPts val="0"/>
              </a:spcBef>
              <a:spcAft>
                <a:spcPts val="600"/>
              </a:spcAft>
              <a:buFont typeface="Arial" panose="020B0604020202020204" pitchFamily="34" charset="0"/>
              <a:buChar char="•"/>
              <a:defRPr/>
            </a:pPr>
            <a:r>
              <a:rPr lang="en-US" sz="1800" dirty="0" smtClean="0">
                <a:solidFill>
                  <a:schemeClr val="accent2"/>
                </a:solidFill>
                <a:ea typeface="Times New Roman"/>
              </a:rPr>
              <a:t>ERCOT staff </a:t>
            </a:r>
            <a:r>
              <a:rPr lang="en-US" sz="1800" dirty="0">
                <a:solidFill>
                  <a:schemeClr val="accent2"/>
                </a:solidFill>
                <a:ea typeface="Times New Roman"/>
              </a:rPr>
              <a:t>and GE (Alstom) </a:t>
            </a:r>
            <a:r>
              <a:rPr lang="en-US" sz="1800" dirty="0" smtClean="0">
                <a:solidFill>
                  <a:schemeClr val="accent2"/>
                </a:solidFill>
                <a:ea typeface="Times New Roman"/>
              </a:rPr>
              <a:t>together delivered successful upgrade.</a:t>
            </a:r>
          </a:p>
        </p:txBody>
      </p:sp>
      <p:sp>
        <p:nvSpPr>
          <p:cNvPr id="3" name="Slide Number Placeholder 2"/>
          <p:cNvSpPr>
            <a:spLocks noGrp="1"/>
          </p:cNvSpPr>
          <p:nvPr>
            <p:ph type="sldNum" sz="quarter" idx="4"/>
          </p:nvPr>
        </p:nvSpPr>
        <p:spPr/>
        <p:txBody>
          <a:bodyPr/>
          <a:lstStyle/>
          <a:p>
            <a:fld id="{1D93BD3E-1E9A-4970-A6F7-E7AC52762E0C}" type="slidenum">
              <a:rPr lang="en-US" smtClean="0"/>
              <a:pPr/>
              <a:t>33</a:t>
            </a:fld>
            <a:endParaRPr lang="en-US" dirty="0"/>
          </a:p>
        </p:txBody>
      </p:sp>
    </p:spTree>
    <p:extLst>
      <p:ext uri="{BB962C8B-B14F-4D97-AF65-F5344CB8AC3E}">
        <p14:creationId xmlns:p14="http://schemas.microsoft.com/office/powerpoint/2010/main" val="715206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1143000"/>
          </a:xfrm>
        </p:spPr>
        <p:txBody>
          <a:bodyPr/>
          <a:lstStyle/>
          <a:p>
            <a:r>
              <a:rPr lang="en-US" sz="2400" dirty="0" smtClean="0"/>
              <a:t>2017 </a:t>
            </a:r>
            <a:r>
              <a:rPr lang="en-US" sz="2400" dirty="0"/>
              <a:t>ERCOT Strategic Goals</a:t>
            </a:r>
            <a:endParaRPr lang="en-US" sz="2400" b="1" dirty="0">
              <a:solidFill>
                <a:schemeClr val="accent1"/>
              </a:solidFill>
            </a:endParaRPr>
          </a:p>
        </p:txBody>
      </p:sp>
      <p:sp>
        <p:nvSpPr>
          <p:cNvPr id="6" name="Slide Number Placeholder 5"/>
          <p:cNvSpPr>
            <a:spLocks noGrp="1"/>
          </p:cNvSpPr>
          <p:nvPr>
            <p:ph type="sldNum" sz="quarter" idx="4"/>
          </p:nvPr>
        </p:nvSpPr>
        <p:spPr>
          <a:xfrm>
            <a:off x="8763000" y="6561138"/>
            <a:ext cx="228600" cy="212725"/>
          </a:xfrm>
        </p:spPr>
        <p:txBody>
          <a:bodyPr/>
          <a:lstStyle/>
          <a:p>
            <a:fld id="{1D93BD3E-1E9A-4970-A6F7-E7AC52762E0C}" type="slidenum">
              <a:rPr lang="en-US" smtClean="0"/>
              <a:t>4</a:t>
            </a:fld>
            <a:endParaRPr lang="en-US" dirty="0"/>
          </a:p>
        </p:txBody>
      </p:sp>
      <p:sp>
        <p:nvSpPr>
          <p:cNvPr id="7" name="Content Placeholder 2"/>
          <p:cNvSpPr>
            <a:spLocks noGrp="1"/>
          </p:cNvSpPr>
          <p:nvPr>
            <p:ph idx="4294967295"/>
          </p:nvPr>
        </p:nvSpPr>
        <p:spPr>
          <a:xfrm>
            <a:off x="379663" y="948991"/>
            <a:ext cx="8229600" cy="5116513"/>
          </a:xfrm>
          <a:prstGeom prst="rect">
            <a:avLst/>
          </a:prstGeom>
        </p:spPr>
        <p:txBody>
          <a:bodyPr>
            <a:noAutofit/>
          </a:bodyPr>
          <a:lstStyle/>
          <a:p>
            <a:pPr marL="0" indent="0">
              <a:spcAft>
                <a:spcPts val="600"/>
              </a:spcAft>
              <a:buNone/>
            </a:pPr>
            <a:r>
              <a:rPr lang="en-US" sz="2000" dirty="0">
                <a:solidFill>
                  <a:schemeClr val="tx2"/>
                </a:solidFill>
              </a:rPr>
              <a:t>In support of its mission to serve the public by ensuring a reliable grid, efficient electricity markets, open access and retail choice, ERCOT’s goals are to:</a:t>
            </a:r>
            <a:endParaRPr lang="en-US" sz="2800" dirty="0">
              <a:solidFill>
                <a:schemeClr val="tx2"/>
              </a:solidFill>
            </a:endParaRPr>
          </a:p>
          <a:p>
            <a:pPr marL="571500" lvl="0">
              <a:buFont typeface="+mj-lt"/>
              <a:buAutoNum type="arabicPeriod"/>
            </a:pPr>
            <a:r>
              <a:rPr lang="en-US" sz="2000" dirty="0" smtClean="0">
                <a:solidFill>
                  <a:schemeClr val="tx2"/>
                </a:solidFill>
              </a:rPr>
              <a:t>Anticipate and adapt </a:t>
            </a:r>
            <a:r>
              <a:rPr lang="en-US" sz="2000" dirty="0">
                <a:solidFill>
                  <a:schemeClr val="tx2"/>
                </a:solidFill>
              </a:rPr>
              <a:t>to changing resource mix:</a:t>
            </a:r>
            <a:endParaRPr lang="en-US" sz="2800" dirty="0">
              <a:solidFill>
                <a:schemeClr val="tx2"/>
              </a:solidFill>
            </a:endParaRPr>
          </a:p>
          <a:p>
            <a:pPr marL="971550" lvl="1"/>
            <a:r>
              <a:rPr lang="en-US" sz="1800" dirty="0">
                <a:solidFill>
                  <a:schemeClr val="tx2"/>
                </a:solidFill>
              </a:rPr>
              <a:t>Generation Resources</a:t>
            </a:r>
            <a:endParaRPr lang="en-US" sz="2400" dirty="0">
              <a:solidFill>
                <a:schemeClr val="tx2"/>
              </a:solidFill>
            </a:endParaRPr>
          </a:p>
          <a:p>
            <a:pPr marL="971550" lvl="1"/>
            <a:r>
              <a:rPr lang="en-US" sz="1800" dirty="0">
                <a:solidFill>
                  <a:schemeClr val="tx2"/>
                </a:solidFill>
              </a:rPr>
              <a:t>Demand Response</a:t>
            </a:r>
            <a:endParaRPr lang="en-US" sz="2400" dirty="0">
              <a:solidFill>
                <a:schemeClr val="tx2"/>
              </a:solidFill>
            </a:endParaRPr>
          </a:p>
          <a:p>
            <a:pPr marL="971550" lvl="1">
              <a:spcAft>
                <a:spcPts val="600"/>
              </a:spcAft>
            </a:pPr>
            <a:r>
              <a:rPr lang="en-US" sz="1800" dirty="0">
                <a:solidFill>
                  <a:schemeClr val="tx2"/>
                </a:solidFill>
              </a:rPr>
              <a:t>Distribution Level Resources</a:t>
            </a:r>
            <a:endParaRPr lang="en-US" sz="2400" dirty="0">
              <a:solidFill>
                <a:schemeClr val="tx2"/>
              </a:solidFill>
            </a:endParaRPr>
          </a:p>
          <a:p>
            <a:pPr marL="571500" lvl="0">
              <a:spcAft>
                <a:spcPts val="600"/>
              </a:spcAft>
              <a:buFont typeface="+mj-lt"/>
              <a:buAutoNum type="arabicPeriod"/>
            </a:pPr>
            <a:r>
              <a:rPr lang="en-US" sz="2000" dirty="0">
                <a:solidFill>
                  <a:schemeClr val="tx2"/>
                </a:solidFill>
              </a:rPr>
              <a:t>Provide thought leadership in support of continued improvements to operational reliability and </a:t>
            </a:r>
            <a:r>
              <a:rPr lang="en-US" sz="2000" dirty="0" smtClean="0">
                <a:solidFill>
                  <a:schemeClr val="tx2"/>
                </a:solidFill>
              </a:rPr>
              <a:t>markets.</a:t>
            </a:r>
            <a:endParaRPr lang="en-US" sz="2800" dirty="0">
              <a:solidFill>
                <a:schemeClr val="tx2"/>
              </a:solidFill>
            </a:endParaRPr>
          </a:p>
          <a:p>
            <a:pPr marL="571500" lvl="0">
              <a:spcAft>
                <a:spcPts val="600"/>
              </a:spcAft>
              <a:buFont typeface="+mj-lt"/>
              <a:buAutoNum type="arabicPeriod"/>
            </a:pPr>
            <a:r>
              <a:rPr lang="en-US" sz="2000" dirty="0">
                <a:solidFill>
                  <a:schemeClr val="tx2"/>
                </a:solidFill>
              </a:rPr>
              <a:t>Deliver channels and tools to stakeholders for enhanced communication and increased transparency and </a:t>
            </a:r>
            <a:r>
              <a:rPr lang="en-US" sz="2000" dirty="0" smtClean="0">
                <a:solidFill>
                  <a:schemeClr val="tx2"/>
                </a:solidFill>
              </a:rPr>
              <a:t>access.</a:t>
            </a:r>
            <a:endParaRPr lang="en-US" sz="2800" dirty="0">
              <a:solidFill>
                <a:schemeClr val="tx2"/>
              </a:solidFill>
            </a:endParaRPr>
          </a:p>
          <a:p>
            <a:pPr marL="571500" lvl="0">
              <a:spcAft>
                <a:spcPts val="600"/>
              </a:spcAft>
              <a:buFont typeface="+mj-lt"/>
              <a:buAutoNum type="arabicPeriod"/>
            </a:pPr>
            <a:r>
              <a:rPr lang="en-US" sz="2000" dirty="0">
                <a:solidFill>
                  <a:schemeClr val="tx2"/>
                </a:solidFill>
              </a:rPr>
              <a:t>Continually enhance our cyber and physical security </a:t>
            </a:r>
            <a:r>
              <a:rPr lang="en-US" sz="2000" dirty="0" smtClean="0">
                <a:solidFill>
                  <a:schemeClr val="tx2"/>
                </a:solidFill>
              </a:rPr>
              <a:t>posture.</a:t>
            </a:r>
            <a:endParaRPr lang="en-US" sz="2800" dirty="0">
              <a:solidFill>
                <a:schemeClr val="tx2"/>
              </a:solidFill>
            </a:endParaRPr>
          </a:p>
          <a:p>
            <a:pPr marL="571500" lvl="0">
              <a:spcAft>
                <a:spcPts val="600"/>
              </a:spcAft>
              <a:buFont typeface="+mj-lt"/>
              <a:buAutoNum type="arabicPeriod"/>
            </a:pPr>
            <a:r>
              <a:rPr lang="en-US" sz="2000" dirty="0">
                <a:solidFill>
                  <a:schemeClr val="tx2"/>
                </a:solidFill>
              </a:rPr>
              <a:t>Develop ERCOT resources – people and </a:t>
            </a:r>
            <a:r>
              <a:rPr lang="en-US" sz="2000" dirty="0" smtClean="0">
                <a:solidFill>
                  <a:schemeClr val="tx2"/>
                </a:solidFill>
              </a:rPr>
              <a:t>technology.</a:t>
            </a:r>
            <a:endParaRPr lang="en-US" sz="2800" dirty="0">
              <a:solidFill>
                <a:schemeClr val="tx2"/>
              </a:solidFill>
            </a:endParaRPr>
          </a:p>
          <a:p>
            <a:pPr lvl="1"/>
            <a:endParaRPr lang="en-US" sz="1600" dirty="0">
              <a:solidFill>
                <a:schemeClr val="tx2"/>
              </a:solidFill>
            </a:endParaRPr>
          </a:p>
          <a:p>
            <a:endParaRPr lang="en-US" sz="2000" dirty="0" smtClean="0">
              <a:solidFill>
                <a:schemeClr val="tx2"/>
              </a:solidFill>
            </a:endParaRPr>
          </a:p>
        </p:txBody>
      </p:sp>
    </p:spTree>
    <p:extLst>
      <p:ext uri="{BB962C8B-B14F-4D97-AF65-F5344CB8AC3E}">
        <p14:creationId xmlns:p14="http://schemas.microsoft.com/office/powerpoint/2010/main" val="4108778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1143000"/>
          </a:xfrm>
        </p:spPr>
        <p:txBody>
          <a:bodyPr/>
          <a:lstStyle/>
          <a:p>
            <a:r>
              <a:rPr lang="en-US" dirty="0" smtClean="0"/>
              <a:t>2017 </a:t>
            </a:r>
            <a:r>
              <a:rPr lang="en-US" dirty="0"/>
              <a:t>ERCOT Strategic Goals</a:t>
            </a:r>
            <a:endParaRPr lang="en-US" b="1" dirty="0">
              <a:solidFill>
                <a:schemeClr val="accent1"/>
              </a:solidFill>
            </a:endParaRPr>
          </a:p>
        </p:txBody>
      </p:sp>
      <p:sp>
        <p:nvSpPr>
          <p:cNvPr id="6" name="Slide Number Placeholder 5"/>
          <p:cNvSpPr>
            <a:spLocks noGrp="1"/>
          </p:cNvSpPr>
          <p:nvPr>
            <p:ph type="sldNum" sz="quarter" idx="4"/>
          </p:nvPr>
        </p:nvSpPr>
        <p:spPr>
          <a:xfrm>
            <a:off x="8763000" y="6561138"/>
            <a:ext cx="228600" cy="212725"/>
          </a:xfrm>
        </p:spPr>
        <p:txBody>
          <a:bodyPr/>
          <a:lstStyle/>
          <a:p>
            <a:fld id="{1D93BD3E-1E9A-4970-A6F7-E7AC52762E0C}" type="slidenum">
              <a:rPr lang="en-US" smtClean="0"/>
              <a:t>5</a:t>
            </a:fld>
            <a:endParaRPr lang="en-US" dirty="0"/>
          </a:p>
        </p:txBody>
      </p:sp>
      <p:sp>
        <p:nvSpPr>
          <p:cNvPr id="7" name="Content Placeholder 2"/>
          <p:cNvSpPr>
            <a:spLocks noGrp="1"/>
          </p:cNvSpPr>
          <p:nvPr>
            <p:ph idx="4294967295"/>
          </p:nvPr>
        </p:nvSpPr>
        <p:spPr>
          <a:xfrm>
            <a:off x="379663" y="948991"/>
            <a:ext cx="8229600" cy="5116513"/>
          </a:xfrm>
          <a:prstGeom prst="rect">
            <a:avLst/>
          </a:prstGeom>
        </p:spPr>
        <p:txBody>
          <a:bodyPr>
            <a:noAutofit/>
          </a:bodyPr>
          <a:lstStyle/>
          <a:p>
            <a:pPr marL="0" indent="0">
              <a:spcAft>
                <a:spcPts val="600"/>
              </a:spcAft>
              <a:buNone/>
            </a:pPr>
            <a:r>
              <a:rPr lang="en-US" sz="2000" dirty="0">
                <a:solidFill>
                  <a:schemeClr val="bg1">
                    <a:lumMod val="65000"/>
                  </a:schemeClr>
                </a:solidFill>
              </a:rPr>
              <a:t>In support of its mission to serve the public by ensuring a reliable grid, efficient electricity markets, open access and retail choice, ERCOT’s goals are to:</a:t>
            </a:r>
            <a:endParaRPr lang="en-US" sz="2800" dirty="0">
              <a:solidFill>
                <a:schemeClr val="bg1">
                  <a:lumMod val="65000"/>
                </a:schemeClr>
              </a:solidFill>
            </a:endParaRPr>
          </a:p>
          <a:p>
            <a:pPr marL="571500" lvl="0">
              <a:buFont typeface="+mj-lt"/>
              <a:buAutoNum type="arabicPeriod"/>
            </a:pPr>
            <a:r>
              <a:rPr lang="en-US" sz="2000" b="1" i="1" dirty="0" smtClean="0">
                <a:solidFill>
                  <a:schemeClr val="tx2"/>
                </a:solidFill>
              </a:rPr>
              <a:t>Anticipate and  adapt </a:t>
            </a:r>
            <a:r>
              <a:rPr lang="en-US" sz="2000" b="1" i="1" dirty="0">
                <a:solidFill>
                  <a:schemeClr val="tx2"/>
                </a:solidFill>
              </a:rPr>
              <a:t>to changing resource mix:</a:t>
            </a:r>
            <a:endParaRPr lang="en-US" sz="2800" b="1" i="1" dirty="0">
              <a:solidFill>
                <a:schemeClr val="tx2"/>
              </a:solidFill>
            </a:endParaRPr>
          </a:p>
          <a:p>
            <a:pPr marL="971550" lvl="1"/>
            <a:r>
              <a:rPr lang="en-US" sz="1800" b="1" i="1" dirty="0">
                <a:solidFill>
                  <a:schemeClr val="tx2"/>
                </a:solidFill>
              </a:rPr>
              <a:t>Generation Resources</a:t>
            </a:r>
            <a:endParaRPr lang="en-US" sz="2400" b="1" i="1" dirty="0">
              <a:solidFill>
                <a:schemeClr val="tx2"/>
              </a:solidFill>
            </a:endParaRPr>
          </a:p>
          <a:p>
            <a:pPr marL="971550" lvl="1"/>
            <a:r>
              <a:rPr lang="en-US" sz="1800" b="1" i="1" dirty="0">
                <a:solidFill>
                  <a:schemeClr val="tx2"/>
                </a:solidFill>
              </a:rPr>
              <a:t>Demand Response</a:t>
            </a:r>
            <a:endParaRPr lang="en-US" sz="2400" b="1" i="1" dirty="0">
              <a:solidFill>
                <a:schemeClr val="tx2"/>
              </a:solidFill>
            </a:endParaRPr>
          </a:p>
          <a:p>
            <a:pPr marL="971550" lvl="1">
              <a:spcAft>
                <a:spcPts val="600"/>
              </a:spcAft>
            </a:pPr>
            <a:r>
              <a:rPr lang="en-US" sz="1800" b="1" i="1" dirty="0">
                <a:solidFill>
                  <a:schemeClr val="tx2"/>
                </a:solidFill>
              </a:rPr>
              <a:t>Distribution Level Resources</a:t>
            </a:r>
            <a:endParaRPr lang="en-US" sz="2400" b="1" i="1" dirty="0">
              <a:solidFill>
                <a:schemeClr val="tx2"/>
              </a:solidFill>
            </a:endParaRPr>
          </a:p>
          <a:p>
            <a:pPr marL="571500" lvl="0">
              <a:spcAft>
                <a:spcPts val="600"/>
              </a:spcAft>
              <a:buFont typeface="+mj-lt"/>
              <a:buAutoNum type="arabicPeriod"/>
            </a:pPr>
            <a:r>
              <a:rPr lang="en-US" sz="2000" dirty="0">
                <a:solidFill>
                  <a:schemeClr val="bg1">
                    <a:lumMod val="65000"/>
                  </a:schemeClr>
                </a:solidFill>
              </a:rPr>
              <a:t>Provide thought leadership in support of continued improvements to operational reliability and </a:t>
            </a:r>
            <a:r>
              <a:rPr lang="en-US" sz="2000" dirty="0" smtClean="0">
                <a:solidFill>
                  <a:schemeClr val="bg1">
                    <a:lumMod val="65000"/>
                  </a:schemeClr>
                </a:solidFill>
              </a:rPr>
              <a:t>markets.</a:t>
            </a:r>
            <a:endParaRPr lang="en-US" sz="2800" dirty="0">
              <a:solidFill>
                <a:schemeClr val="bg1">
                  <a:lumMod val="65000"/>
                </a:schemeClr>
              </a:solidFill>
            </a:endParaRPr>
          </a:p>
          <a:p>
            <a:pPr marL="571500" lvl="0">
              <a:spcAft>
                <a:spcPts val="600"/>
              </a:spcAft>
              <a:buFont typeface="+mj-lt"/>
              <a:buAutoNum type="arabicPeriod"/>
            </a:pPr>
            <a:r>
              <a:rPr lang="en-US" sz="2000" dirty="0">
                <a:solidFill>
                  <a:schemeClr val="bg1">
                    <a:lumMod val="65000"/>
                  </a:schemeClr>
                </a:solidFill>
              </a:rPr>
              <a:t>Deliver channels and tools to stakeholders for enhanced communication and increased transparency and </a:t>
            </a:r>
            <a:r>
              <a:rPr lang="en-US" sz="2000" dirty="0" smtClean="0">
                <a:solidFill>
                  <a:schemeClr val="bg1">
                    <a:lumMod val="65000"/>
                  </a:schemeClr>
                </a:solidFill>
              </a:rPr>
              <a:t>access.</a:t>
            </a:r>
            <a:endParaRPr lang="en-US" sz="2800" dirty="0">
              <a:solidFill>
                <a:schemeClr val="bg1">
                  <a:lumMod val="65000"/>
                </a:schemeClr>
              </a:solidFill>
            </a:endParaRPr>
          </a:p>
          <a:p>
            <a:pPr marL="571500" lvl="0">
              <a:spcAft>
                <a:spcPts val="600"/>
              </a:spcAft>
              <a:buFont typeface="+mj-lt"/>
              <a:buAutoNum type="arabicPeriod"/>
            </a:pPr>
            <a:r>
              <a:rPr lang="en-US" sz="2000" dirty="0">
                <a:solidFill>
                  <a:schemeClr val="bg1">
                    <a:lumMod val="65000"/>
                  </a:schemeClr>
                </a:solidFill>
              </a:rPr>
              <a:t>Continually enhance our cyber and physical security </a:t>
            </a:r>
            <a:r>
              <a:rPr lang="en-US" sz="2000" dirty="0" smtClean="0">
                <a:solidFill>
                  <a:schemeClr val="bg1">
                    <a:lumMod val="65000"/>
                  </a:schemeClr>
                </a:solidFill>
              </a:rPr>
              <a:t>posture.</a:t>
            </a:r>
            <a:endParaRPr lang="en-US" sz="2800" dirty="0">
              <a:solidFill>
                <a:schemeClr val="bg1">
                  <a:lumMod val="65000"/>
                </a:schemeClr>
              </a:solidFill>
            </a:endParaRPr>
          </a:p>
          <a:p>
            <a:pPr marL="571500" lvl="0">
              <a:spcAft>
                <a:spcPts val="600"/>
              </a:spcAft>
              <a:buFont typeface="+mj-lt"/>
              <a:buAutoNum type="arabicPeriod"/>
            </a:pPr>
            <a:r>
              <a:rPr lang="en-US" sz="2000" dirty="0">
                <a:solidFill>
                  <a:schemeClr val="bg1">
                    <a:lumMod val="65000"/>
                  </a:schemeClr>
                </a:solidFill>
              </a:rPr>
              <a:t>Develop ERCOT resources – people and </a:t>
            </a:r>
            <a:r>
              <a:rPr lang="en-US" sz="2000" dirty="0" smtClean="0">
                <a:solidFill>
                  <a:schemeClr val="bg1">
                    <a:lumMod val="65000"/>
                  </a:schemeClr>
                </a:solidFill>
              </a:rPr>
              <a:t>technology.</a:t>
            </a:r>
            <a:endParaRPr lang="en-US" sz="2800" dirty="0">
              <a:solidFill>
                <a:schemeClr val="bg1">
                  <a:lumMod val="65000"/>
                </a:schemeClr>
              </a:solidFill>
            </a:endParaRPr>
          </a:p>
          <a:p>
            <a:pPr marL="457200" lvl="1" indent="0">
              <a:buNone/>
            </a:pPr>
            <a:endParaRPr lang="en-US" sz="1600" dirty="0">
              <a:solidFill>
                <a:schemeClr val="bg1">
                  <a:lumMod val="65000"/>
                </a:schemeClr>
              </a:solidFill>
            </a:endParaRPr>
          </a:p>
          <a:p>
            <a:endParaRPr lang="en-US" sz="2000" dirty="0">
              <a:solidFill>
                <a:schemeClr val="bg1">
                  <a:lumMod val="65000"/>
                </a:schemeClr>
              </a:solidFill>
            </a:endParaRPr>
          </a:p>
        </p:txBody>
      </p:sp>
    </p:spTree>
    <p:extLst>
      <p:ext uri="{BB962C8B-B14F-4D97-AF65-F5344CB8AC3E}">
        <p14:creationId xmlns:p14="http://schemas.microsoft.com/office/powerpoint/2010/main" val="1836079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smtClean="0"/>
              <a:t>Annual Energy and Peak Demand (2005-2016)</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6</a:t>
            </a:fld>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290"/>
          <a:stretch/>
        </p:blipFill>
        <p:spPr>
          <a:xfrm>
            <a:off x="312300" y="868680"/>
            <a:ext cx="8519400" cy="5303520"/>
          </a:xfrm>
          <a:prstGeom prst="rect">
            <a:avLst/>
          </a:prstGeom>
        </p:spPr>
      </p:pic>
    </p:spTree>
    <p:extLst>
      <p:ext uri="{BB962C8B-B14F-4D97-AF65-F5344CB8AC3E}">
        <p14:creationId xmlns:p14="http://schemas.microsoft.com/office/powerpoint/2010/main" val="570192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32214"/>
          </a:xfrm>
        </p:spPr>
        <p:txBody>
          <a:bodyPr/>
          <a:lstStyle/>
          <a:p>
            <a:r>
              <a:rPr lang="en-US" dirty="0" smtClean="0"/>
              <a:t>Load </a:t>
            </a:r>
            <a:r>
              <a:rPr lang="en-US" dirty="0"/>
              <a:t>Forecast </a:t>
            </a:r>
            <a:r>
              <a:rPr lang="en-US" dirty="0" smtClean="0"/>
              <a:t>Shows Growth in Peak Demand</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7</a:t>
            </a:fld>
            <a:endParaRPr lang="en-US" dirty="0"/>
          </a:p>
        </p:txBody>
      </p:sp>
      <p:graphicFrame>
        <p:nvGraphicFramePr>
          <p:cNvPr id="9" name="Chart 8"/>
          <p:cNvGraphicFramePr>
            <a:graphicFrameLocks/>
          </p:cNvGraphicFramePr>
          <p:nvPr>
            <p:extLst>
              <p:ext uri="{D42A27DB-BD31-4B8C-83A1-F6EECF244321}">
                <p14:modId xmlns:p14="http://schemas.microsoft.com/office/powerpoint/2010/main" val="4004601284"/>
              </p:ext>
            </p:extLst>
          </p:nvPr>
        </p:nvGraphicFramePr>
        <p:xfrm>
          <a:off x="419100" y="790164"/>
          <a:ext cx="8162925" cy="413640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3400" y="4912298"/>
            <a:ext cx="8458200" cy="1231106"/>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tx2"/>
                </a:solidFill>
              </a:rPr>
              <a:t>The long-term summer peak forecast used in the December 2016 CDR shows annual growth 2-4% higher than the previous long-term peak demand forecast.</a:t>
            </a:r>
          </a:p>
          <a:p>
            <a:pPr marL="285750" indent="-285750">
              <a:spcBef>
                <a:spcPts val="600"/>
              </a:spcBef>
              <a:buFont typeface="Arial" panose="020B0604020202020204" pitchFamily="34" charset="0"/>
              <a:buChar char="•"/>
            </a:pPr>
            <a:r>
              <a:rPr lang="en-US" sz="1600" dirty="0" smtClean="0">
                <a:solidFill>
                  <a:schemeClr val="tx2"/>
                </a:solidFill>
              </a:rPr>
              <a:t>Where possible, growth forecasts are based on premise counts in each customer class.</a:t>
            </a:r>
          </a:p>
          <a:p>
            <a:pPr marL="285750" indent="-285750">
              <a:spcBef>
                <a:spcPts val="600"/>
              </a:spcBef>
              <a:buFont typeface="Arial" panose="020B0604020202020204" pitchFamily="34" charset="0"/>
              <a:buChar char="•"/>
            </a:pPr>
            <a:r>
              <a:rPr lang="en-US" sz="1600" dirty="0" smtClean="0">
                <a:solidFill>
                  <a:schemeClr val="tx2"/>
                </a:solidFill>
              </a:rPr>
              <a:t>Strong economic forecast drove increased demand, especially in South Central region. </a:t>
            </a:r>
            <a:endParaRPr lang="en-US" sz="1600" dirty="0">
              <a:solidFill>
                <a:schemeClr val="tx2"/>
              </a:solidFill>
            </a:endParaRPr>
          </a:p>
        </p:txBody>
      </p:sp>
      <p:grpSp>
        <p:nvGrpSpPr>
          <p:cNvPr id="13" name="Group 12"/>
          <p:cNvGrpSpPr/>
          <p:nvPr/>
        </p:nvGrpSpPr>
        <p:grpSpPr>
          <a:xfrm>
            <a:off x="7148512" y="775896"/>
            <a:ext cx="1404938" cy="497522"/>
            <a:chOff x="1066800" y="971184"/>
            <a:chExt cx="2590800" cy="507831"/>
          </a:xfrm>
        </p:grpSpPr>
        <p:sp>
          <p:nvSpPr>
            <p:cNvPr id="10" name="TextBox 9"/>
            <p:cNvSpPr txBox="1"/>
            <p:nvPr/>
          </p:nvSpPr>
          <p:spPr>
            <a:xfrm>
              <a:off x="1219200" y="971184"/>
              <a:ext cx="2438400" cy="507831"/>
            </a:xfrm>
            <a:prstGeom prst="rect">
              <a:avLst/>
            </a:prstGeom>
            <a:noFill/>
          </p:spPr>
          <p:txBody>
            <a:bodyPr wrap="square" rtlCol="0">
              <a:spAutoFit/>
            </a:bodyPr>
            <a:lstStyle/>
            <a:p>
              <a:r>
                <a:rPr lang="en-US" sz="1100" dirty="0" smtClean="0"/>
                <a:t>Previous Forecast</a:t>
              </a:r>
            </a:p>
            <a:p>
              <a:endParaRPr lang="en-US" sz="500" dirty="0" smtClean="0"/>
            </a:p>
            <a:p>
              <a:r>
                <a:rPr lang="en-US" sz="1100" dirty="0" smtClean="0"/>
                <a:t>Current Forecast</a:t>
              </a:r>
              <a:endParaRPr lang="en-US" sz="1100" dirty="0"/>
            </a:p>
          </p:txBody>
        </p:sp>
        <p:sp>
          <p:nvSpPr>
            <p:cNvPr id="11" name="Rectangle 10"/>
            <p:cNvSpPr/>
            <p:nvPr/>
          </p:nvSpPr>
          <p:spPr>
            <a:xfrm>
              <a:off x="1066800" y="1066800"/>
              <a:ext cx="152400" cy="956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66800" y="1289425"/>
              <a:ext cx="152400" cy="956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07441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63" y="248580"/>
            <a:ext cx="8458200" cy="442118"/>
          </a:xfrm>
        </p:spPr>
        <p:txBody>
          <a:bodyPr/>
          <a:lstStyle/>
          <a:p>
            <a:r>
              <a:rPr lang="en-US" dirty="0"/>
              <a:t>Current </a:t>
            </a:r>
            <a:r>
              <a:rPr lang="en-US" dirty="0" smtClean="0"/>
              <a:t>Records</a:t>
            </a:r>
            <a:endParaRPr lang="en-US" b="1" dirty="0"/>
          </a:p>
        </p:txBody>
      </p:sp>
      <p:sp>
        <p:nvSpPr>
          <p:cNvPr id="6" name="Slide Number Placeholder 5"/>
          <p:cNvSpPr>
            <a:spLocks noGrp="1"/>
          </p:cNvSpPr>
          <p:nvPr>
            <p:ph type="sldNum" sz="quarter" idx="4"/>
          </p:nvPr>
        </p:nvSpPr>
        <p:spPr>
          <a:xfrm>
            <a:off x="8763000" y="6561138"/>
            <a:ext cx="228600" cy="212725"/>
          </a:xfrm>
        </p:spPr>
        <p:txBody>
          <a:bodyPr/>
          <a:lstStyle/>
          <a:p>
            <a:fld id="{1D93BD3E-1E9A-4970-A6F7-E7AC52762E0C}" type="slidenum">
              <a:rPr lang="en-US" smtClean="0"/>
              <a:t>8</a:t>
            </a:fld>
            <a:endParaRPr lang="en-US"/>
          </a:p>
        </p:txBody>
      </p:sp>
      <p:sp>
        <p:nvSpPr>
          <p:cNvPr id="7" name="Rectangle 6"/>
          <p:cNvSpPr/>
          <p:nvPr/>
        </p:nvSpPr>
        <p:spPr>
          <a:xfrm>
            <a:off x="377018" y="1066800"/>
            <a:ext cx="5867400" cy="4256550"/>
          </a:xfrm>
          <a:prstGeom prst="rect">
            <a:avLst/>
          </a:prstGeom>
        </p:spPr>
        <p:txBody>
          <a:bodyPr wrap="square" anchor="ctr">
            <a:spAutoFit/>
          </a:bodyPr>
          <a:lstStyle/>
          <a:p>
            <a:pPr>
              <a:lnSpc>
                <a:spcPts val="1300"/>
              </a:lnSpc>
              <a:spcBef>
                <a:spcPts val="1000"/>
              </a:spcBef>
              <a:spcAft>
                <a:spcPts val="300"/>
              </a:spcAft>
              <a:tabLst>
                <a:tab pos="1600200" algn="l"/>
              </a:tabLst>
              <a:defRPr/>
            </a:pPr>
            <a:r>
              <a:rPr lang="en-US" sz="1600" b="1" dirty="0">
                <a:solidFill>
                  <a:schemeClr val="accent1"/>
                </a:solidFill>
                <a:cs typeface="Times New Roman"/>
              </a:rPr>
              <a:t>Peak Demand </a:t>
            </a:r>
            <a:r>
              <a:rPr lang="en-US" sz="1600" b="1" dirty="0" smtClean="0">
                <a:solidFill>
                  <a:schemeClr val="accent1"/>
                </a:solidFill>
                <a:cs typeface="Times New Roman"/>
              </a:rPr>
              <a:t>Record: 71,110 </a:t>
            </a:r>
            <a:r>
              <a:rPr lang="en-US" sz="1600" b="1" dirty="0">
                <a:solidFill>
                  <a:schemeClr val="accent1"/>
                </a:solidFill>
                <a:cs typeface="Times New Roman"/>
              </a:rPr>
              <a:t>megawatts (MW)</a:t>
            </a:r>
          </a:p>
          <a:p>
            <a:pPr marL="342900" indent="-342900">
              <a:lnSpc>
                <a:spcPct val="115000"/>
              </a:lnSpc>
              <a:spcBef>
                <a:spcPts val="0"/>
              </a:spcBef>
              <a:spcAft>
                <a:spcPts val="0"/>
              </a:spcAft>
              <a:buFont typeface="Symbol"/>
              <a:buChar char=""/>
              <a:defRPr/>
            </a:pPr>
            <a:r>
              <a:rPr lang="en-US" sz="1600" dirty="0" smtClean="0">
                <a:solidFill>
                  <a:schemeClr val="tx2"/>
                </a:solidFill>
                <a:ea typeface="Times New Roman"/>
                <a:cs typeface="Times New Roman"/>
              </a:rPr>
              <a:t>Aug. 11, 2016, 4-5 p.m.</a:t>
            </a:r>
            <a:endParaRPr lang="en-US" sz="1600" dirty="0">
              <a:solidFill>
                <a:schemeClr val="tx2"/>
              </a:solidFill>
              <a:ea typeface="Times New Roman"/>
              <a:cs typeface="Times New Roman"/>
            </a:endParaRPr>
          </a:p>
          <a:p>
            <a:pPr marL="342900" indent="-342900">
              <a:lnSpc>
                <a:spcPct val="115000"/>
              </a:lnSpc>
              <a:spcBef>
                <a:spcPts val="0"/>
              </a:spcBef>
              <a:spcAft>
                <a:spcPts val="0"/>
              </a:spcAft>
              <a:buFont typeface="Symbol"/>
              <a:buChar char=""/>
              <a:defRPr/>
            </a:pPr>
            <a:endParaRPr lang="en-US" sz="800" dirty="0">
              <a:solidFill>
                <a:srgbClr val="000000"/>
              </a:solidFill>
              <a:ea typeface="Times New Roman"/>
              <a:cs typeface="Times New Roman"/>
            </a:endParaRPr>
          </a:p>
          <a:p>
            <a:pPr>
              <a:lnSpc>
                <a:spcPts val="1300"/>
              </a:lnSpc>
              <a:spcBef>
                <a:spcPts val="1500"/>
              </a:spcBef>
              <a:spcAft>
                <a:spcPts val="300"/>
              </a:spcAft>
              <a:tabLst>
                <a:tab pos="1600200" algn="l"/>
              </a:tabLst>
              <a:defRPr/>
            </a:pPr>
            <a:r>
              <a:rPr lang="en-US" sz="1600" b="1" dirty="0">
                <a:solidFill>
                  <a:schemeClr val="accent1"/>
                </a:solidFill>
                <a:cs typeface="Times New Roman"/>
              </a:rPr>
              <a:t>Weekend </a:t>
            </a:r>
            <a:r>
              <a:rPr lang="en-US" sz="1600" b="1" dirty="0" smtClean="0">
                <a:solidFill>
                  <a:schemeClr val="accent1"/>
                </a:solidFill>
                <a:cs typeface="Times New Roman"/>
              </a:rPr>
              <a:t>Record: 66,921 MW</a:t>
            </a:r>
          </a:p>
          <a:p>
            <a:pPr marL="342900" indent="-342900">
              <a:lnSpc>
                <a:spcPct val="115000"/>
              </a:lnSpc>
              <a:spcBef>
                <a:spcPts val="0"/>
              </a:spcBef>
              <a:spcAft>
                <a:spcPts val="0"/>
              </a:spcAft>
              <a:buFont typeface="Symbol"/>
              <a:buChar char=""/>
              <a:defRPr/>
            </a:pPr>
            <a:r>
              <a:rPr lang="en-US" sz="1600" dirty="0" smtClean="0">
                <a:solidFill>
                  <a:schemeClr val="tx2"/>
                </a:solidFill>
                <a:ea typeface="Times New Roman"/>
                <a:cs typeface="Times New Roman"/>
              </a:rPr>
              <a:t>Sunday, Aug. 7, 2016, 5-6 p.m.</a:t>
            </a:r>
          </a:p>
          <a:p>
            <a:pPr>
              <a:lnSpc>
                <a:spcPct val="115000"/>
              </a:lnSpc>
              <a:spcBef>
                <a:spcPts val="0"/>
              </a:spcBef>
              <a:spcAft>
                <a:spcPts val="0"/>
              </a:spcAft>
              <a:defRPr/>
            </a:pPr>
            <a:endParaRPr lang="en-US" sz="800" dirty="0">
              <a:solidFill>
                <a:srgbClr val="000000"/>
              </a:solidFill>
              <a:ea typeface="Times New Roman"/>
              <a:cs typeface="Times New Roman"/>
            </a:endParaRPr>
          </a:p>
          <a:p>
            <a:pPr>
              <a:lnSpc>
                <a:spcPts val="1300"/>
              </a:lnSpc>
              <a:spcBef>
                <a:spcPts val="1500"/>
              </a:spcBef>
              <a:spcAft>
                <a:spcPts val="300"/>
              </a:spcAft>
              <a:tabLst>
                <a:tab pos="1600200" algn="l"/>
              </a:tabLst>
              <a:defRPr/>
            </a:pPr>
            <a:r>
              <a:rPr lang="en-US" sz="1600" b="1" dirty="0">
                <a:solidFill>
                  <a:schemeClr val="accent1"/>
                </a:solidFill>
                <a:cs typeface="Times New Roman"/>
              </a:rPr>
              <a:t>Winter Peak Record: </a:t>
            </a:r>
            <a:r>
              <a:rPr lang="en-US" sz="1600" b="1" dirty="0" smtClean="0">
                <a:solidFill>
                  <a:schemeClr val="accent1"/>
                </a:solidFill>
                <a:cs typeface="Times New Roman"/>
              </a:rPr>
              <a:t>59,636 </a:t>
            </a:r>
            <a:r>
              <a:rPr lang="en-US" sz="1600" b="1" dirty="0">
                <a:solidFill>
                  <a:schemeClr val="accent1"/>
                </a:solidFill>
                <a:cs typeface="Times New Roman"/>
              </a:rPr>
              <a:t>MW</a:t>
            </a:r>
          </a:p>
          <a:p>
            <a:pPr marL="342900" indent="-342900">
              <a:lnSpc>
                <a:spcPct val="115000"/>
              </a:lnSpc>
              <a:spcBef>
                <a:spcPts val="0"/>
              </a:spcBef>
              <a:spcAft>
                <a:spcPts val="0"/>
              </a:spcAft>
              <a:buFont typeface="Symbol"/>
              <a:buChar char=""/>
              <a:defRPr/>
            </a:pPr>
            <a:r>
              <a:rPr lang="en-US" sz="1600" dirty="0" smtClean="0">
                <a:solidFill>
                  <a:schemeClr val="tx2"/>
                </a:solidFill>
              </a:rPr>
              <a:t>Jan. 6, 2017, 6-7 p.m.</a:t>
            </a:r>
            <a:endParaRPr lang="en-US" sz="800" dirty="0"/>
          </a:p>
          <a:p>
            <a:pPr marL="285750" indent="-285750">
              <a:lnSpc>
                <a:spcPct val="115000"/>
              </a:lnSpc>
              <a:spcBef>
                <a:spcPts val="1500"/>
              </a:spcBef>
              <a:spcAft>
                <a:spcPts val="300"/>
              </a:spcAft>
              <a:tabLst>
                <a:tab pos="914400" algn="l"/>
              </a:tabLst>
              <a:defRPr/>
            </a:pPr>
            <a:r>
              <a:rPr lang="en-US" sz="1600" b="1" dirty="0">
                <a:solidFill>
                  <a:schemeClr val="accent1"/>
                </a:solidFill>
                <a:cs typeface="Times New Roman"/>
              </a:rPr>
              <a:t>Wind Generation Records (instantaneous)</a:t>
            </a:r>
          </a:p>
          <a:p>
            <a:pPr marL="285750" indent="-285750">
              <a:lnSpc>
                <a:spcPct val="115000"/>
              </a:lnSpc>
              <a:spcBef>
                <a:spcPts val="0"/>
              </a:spcBef>
              <a:spcAft>
                <a:spcPts val="0"/>
              </a:spcAft>
              <a:buFont typeface="Symbol" panose="05050102010706020507" pitchFamily="18" charset="2"/>
              <a:buChar char=""/>
              <a:defRPr/>
            </a:pPr>
            <a:r>
              <a:rPr lang="en-US" sz="1600" dirty="0" smtClean="0">
                <a:solidFill>
                  <a:schemeClr val="tx2"/>
                </a:solidFill>
              </a:rPr>
              <a:t>Output: 16,141 MW</a:t>
            </a:r>
          </a:p>
          <a:p>
            <a:pPr marL="742950" lvl="1" indent="-285750">
              <a:lnSpc>
                <a:spcPct val="115000"/>
              </a:lnSpc>
              <a:buFont typeface="Arial" panose="020B0604020202020204" pitchFamily="34" charset="0"/>
              <a:buChar char="‒"/>
              <a:defRPr/>
            </a:pPr>
            <a:r>
              <a:rPr lang="en-US" sz="1600" dirty="0" smtClean="0">
                <a:solidFill>
                  <a:schemeClr val="tx2"/>
                </a:solidFill>
              </a:rPr>
              <a:t>March 31, 2017, 8:56 p.m.</a:t>
            </a:r>
            <a:endParaRPr lang="en-US" sz="1600" dirty="0">
              <a:solidFill>
                <a:schemeClr val="tx2"/>
              </a:solidFill>
              <a:ea typeface="Times New Roman"/>
              <a:cs typeface="Times New Roman"/>
            </a:endParaRPr>
          </a:p>
          <a:p>
            <a:pPr marL="742950" lvl="1" indent="-285750">
              <a:lnSpc>
                <a:spcPct val="115000"/>
              </a:lnSpc>
              <a:buFont typeface="Courier New"/>
              <a:buChar char="­"/>
              <a:tabLst>
                <a:tab pos="914400" algn="l"/>
                <a:tab pos="2400300" algn="l"/>
              </a:tabLst>
              <a:defRPr/>
            </a:pPr>
            <a:endParaRPr lang="en-US" sz="1200" dirty="0">
              <a:solidFill>
                <a:schemeClr val="tx2"/>
              </a:solidFill>
            </a:endParaRPr>
          </a:p>
          <a:p>
            <a:pPr marL="285750" indent="-285750">
              <a:buSzPct val="100000"/>
              <a:buFont typeface="Symbol" panose="05050102010706020507" pitchFamily="18" charset="2"/>
              <a:buChar char="·"/>
              <a:tabLst>
                <a:tab pos="914400" algn="l"/>
                <a:tab pos="2400300" algn="l"/>
              </a:tabLst>
              <a:defRPr/>
            </a:pPr>
            <a:r>
              <a:rPr lang="en-US" sz="1600" dirty="0" smtClean="0">
                <a:solidFill>
                  <a:schemeClr val="tx2"/>
                </a:solidFill>
              </a:rPr>
              <a:t>Penetration (load served): 50%</a:t>
            </a:r>
          </a:p>
          <a:p>
            <a:pPr marL="742950" lvl="1" indent="-285750">
              <a:buSzPct val="100000"/>
              <a:buFont typeface="Arial" panose="020B0604020202020204" pitchFamily="34" charset="0"/>
              <a:buChar char="‒"/>
              <a:tabLst>
                <a:tab pos="914400" algn="l"/>
                <a:tab pos="2400300" algn="l"/>
              </a:tabLst>
              <a:defRPr/>
            </a:pPr>
            <a:r>
              <a:rPr lang="en-US" sz="1600" dirty="0" smtClean="0">
                <a:solidFill>
                  <a:schemeClr val="tx2"/>
                </a:solidFill>
              </a:rPr>
              <a:t>March 23, 2017, 3:50 a.m.</a:t>
            </a:r>
            <a:endParaRPr lang="en-US" sz="1600" dirty="0">
              <a:solidFill>
                <a:schemeClr val="tx2"/>
              </a:solidFill>
            </a:endParaRPr>
          </a:p>
          <a:p>
            <a:pPr marL="742950" lvl="1" indent="-285750">
              <a:buSzPct val="100000"/>
              <a:buFont typeface="Arial" panose="020B0604020202020204" pitchFamily="34" charset="0"/>
              <a:buChar char="‒"/>
              <a:tabLst>
                <a:tab pos="914400" algn="l"/>
                <a:tab pos="2400300" algn="l"/>
              </a:tabLst>
              <a:defRPr/>
            </a:pPr>
            <a:r>
              <a:rPr lang="en-US" sz="1600" dirty="0" smtClean="0">
                <a:solidFill>
                  <a:schemeClr val="tx2"/>
                </a:solidFill>
              </a:rPr>
              <a:t>Total </a:t>
            </a:r>
            <a:r>
              <a:rPr lang="en-US" sz="1600" dirty="0">
                <a:solidFill>
                  <a:schemeClr val="tx2"/>
                </a:solidFill>
              </a:rPr>
              <a:t>Load = </a:t>
            </a:r>
            <a:r>
              <a:rPr lang="en-US" sz="1600" dirty="0" smtClean="0">
                <a:solidFill>
                  <a:schemeClr val="tx2"/>
                </a:solidFill>
              </a:rPr>
              <a:t>28,780 </a:t>
            </a:r>
            <a:r>
              <a:rPr lang="en-US" sz="1600" dirty="0">
                <a:solidFill>
                  <a:schemeClr val="tx2"/>
                </a:solidFill>
              </a:rPr>
              <a:t>MW</a:t>
            </a:r>
          </a:p>
        </p:txBody>
      </p:sp>
      <p:sp>
        <p:nvSpPr>
          <p:cNvPr id="8" name="TextBox 7"/>
          <p:cNvSpPr txBox="1"/>
          <p:nvPr/>
        </p:nvSpPr>
        <p:spPr>
          <a:xfrm>
            <a:off x="4800600" y="1537698"/>
            <a:ext cx="4071562" cy="3600986"/>
          </a:xfrm>
          <a:prstGeom prst="rect">
            <a:avLst/>
          </a:prstGeom>
          <a:solidFill>
            <a:schemeClr val="accent2">
              <a:lumMod val="75000"/>
              <a:alpha val="17000"/>
            </a:schemeClr>
          </a:solidFill>
        </p:spPr>
        <p:txBody>
          <a:bodyPr wrap="square" rtlCol="0">
            <a:spAutoFit/>
          </a:bodyPr>
          <a:lstStyle/>
          <a:p>
            <a:pPr>
              <a:tabLst>
                <a:tab pos="914400" algn="l"/>
              </a:tabLst>
              <a:defRPr/>
            </a:pPr>
            <a:r>
              <a:rPr lang="en-US" sz="1600" b="1" dirty="0" smtClean="0">
                <a:solidFill>
                  <a:schemeClr val="accent1"/>
                </a:solidFill>
                <a:cs typeface="Times New Roman"/>
              </a:rPr>
              <a:t>Recent Monthly Peak Demand Records</a:t>
            </a:r>
          </a:p>
          <a:p>
            <a:pPr>
              <a:tabLst>
                <a:tab pos="914400" algn="l"/>
              </a:tabLst>
              <a:defRPr/>
            </a:pPr>
            <a:endParaRPr lang="en-US" sz="1600" b="1" dirty="0">
              <a:solidFill>
                <a:schemeClr val="accent1"/>
              </a:solidFill>
              <a:cs typeface="Times New Roman"/>
            </a:endParaRPr>
          </a:p>
          <a:p>
            <a:pPr>
              <a:tabLst>
                <a:tab pos="914400" algn="l"/>
              </a:tabLst>
              <a:defRPr/>
            </a:pPr>
            <a:r>
              <a:rPr lang="en-US" sz="1600" b="1" dirty="0" smtClean="0">
                <a:solidFill>
                  <a:schemeClr val="accent1"/>
                </a:solidFill>
                <a:cs typeface="Times New Roman"/>
              </a:rPr>
              <a:t>2017</a:t>
            </a:r>
          </a:p>
          <a:p>
            <a:pPr marL="230188" indent="-230188">
              <a:buFont typeface="Arial" panose="020B0604020202020204" pitchFamily="34" charset="0"/>
              <a:buChar char="•"/>
              <a:tabLst>
                <a:tab pos="914400" algn="l"/>
              </a:tabLst>
              <a:defRPr/>
            </a:pPr>
            <a:r>
              <a:rPr lang="en-US" sz="1400" dirty="0" smtClean="0">
                <a:solidFill>
                  <a:schemeClr val="accent1"/>
                </a:solidFill>
                <a:cs typeface="Times New Roman"/>
              </a:rPr>
              <a:t>January: 59,650 MW (Jan. 6, 6-7 p.m.)</a:t>
            </a:r>
            <a:endParaRPr lang="en-US" sz="1400" dirty="0">
              <a:solidFill>
                <a:schemeClr val="accent1"/>
              </a:solidFill>
              <a:cs typeface="Times New Roman"/>
            </a:endParaRPr>
          </a:p>
          <a:p>
            <a:pPr>
              <a:tabLst>
                <a:tab pos="914400" algn="l"/>
              </a:tabLst>
              <a:defRPr/>
            </a:pPr>
            <a:endParaRPr lang="en-US" sz="1600" b="1" dirty="0" smtClean="0">
              <a:solidFill>
                <a:schemeClr val="accent1"/>
              </a:solidFill>
              <a:cs typeface="Times New Roman"/>
            </a:endParaRPr>
          </a:p>
          <a:p>
            <a:pPr>
              <a:tabLst>
                <a:tab pos="914400" algn="l"/>
              </a:tabLst>
              <a:defRPr/>
            </a:pPr>
            <a:r>
              <a:rPr lang="en-US" sz="1600" b="1" dirty="0" smtClean="0">
                <a:solidFill>
                  <a:schemeClr val="accent1"/>
                </a:solidFill>
                <a:cs typeface="Times New Roman"/>
              </a:rPr>
              <a:t>2016</a:t>
            </a:r>
          </a:p>
          <a:p>
            <a:pPr marL="230188" indent="-230188">
              <a:spcBef>
                <a:spcPts val="600"/>
              </a:spcBef>
              <a:buFont typeface="Arial" panose="020B0604020202020204" pitchFamily="34" charset="0"/>
              <a:buChar char="•"/>
              <a:tabLst>
                <a:tab pos="803275" algn="l"/>
              </a:tabLst>
              <a:defRPr/>
            </a:pPr>
            <a:r>
              <a:rPr lang="en-US" sz="1400" dirty="0" smtClean="0">
                <a:solidFill>
                  <a:schemeClr val="accent1"/>
                </a:solidFill>
              </a:rPr>
              <a:t>August</a:t>
            </a:r>
            <a:r>
              <a:rPr lang="en-US" sz="1400" dirty="0">
                <a:solidFill>
                  <a:schemeClr val="accent1"/>
                </a:solidFill>
              </a:rPr>
              <a:t>:  </a:t>
            </a:r>
            <a:r>
              <a:rPr lang="en-US" sz="1400" dirty="0" smtClean="0">
                <a:solidFill>
                  <a:schemeClr val="accent1"/>
                </a:solidFill>
              </a:rPr>
              <a:t>71,110 </a:t>
            </a:r>
            <a:r>
              <a:rPr lang="en-US" sz="1400" dirty="0">
                <a:solidFill>
                  <a:schemeClr val="accent1"/>
                </a:solidFill>
              </a:rPr>
              <a:t>MW </a:t>
            </a:r>
            <a:r>
              <a:rPr lang="en-US" sz="1400" dirty="0" smtClean="0">
                <a:solidFill>
                  <a:schemeClr val="accent1"/>
                </a:solidFill>
              </a:rPr>
              <a:t/>
            </a:r>
            <a:br>
              <a:rPr lang="en-US" sz="1400" dirty="0" smtClean="0">
                <a:solidFill>
                  <a:schemeClr val="accent1"/>
                </a:solidFill>
              </a:rPr>
            </a:br>
            <a:r>
              <a:rPr lang="en-US" sz="1200" i="1" dirty="0" smtClean="0">
                <a:solidFill>
                  <a:schemeClr val="accent1"/>
                </a:solidFill>
              </a:rPr>
              <a:t>(All-time record)</a:t>
            </a:r>
            <a:r>
              <a:rPr lang="en-US" sz="1400" i="1" dirty="0"/>
              <a:t>	</a:t>
            </a:r>
          </a:p>
          <a:p>
            <a:pPr marL="230188" indent="-230188">
              <a:spcBef>
                <a:spcPts val="600"/>
              </a:spcBef>
              <a:buFont typeface="Arial" panose="020B0604020202020204" pitchFamily="34" charset="0"/>
              <a:buChar char="•"/>
              <a:tabLst>
                <a:tab pos="803275" algn="l"/>
              </a:tabLst>
              <a:defRPr/>
            </a:pPr>
            <a:r>
              <a:rPr lang="en-US" sz="1400" dirty="0">
                <a:solidFill>
                  <a:schemeClr val="accent1"/>
                </a:solidFill>
              </a:rPr>
              <a:t>September: </a:t>
            </a:r>
            <a:r>
              <a:rPr lang="en-US" sz="1400" dirty="0" smtClean="0">
                <a:solidFill>
                  <a:schemeClr val="accent1"/>
                </a:solidFill>
              </a:rPr>
              <a:t>66,949 MW </a:t>
            </a:r>
            <a:r>
              <a:rPr lang="en-US" sz="1200" dirty="0">
                <a:solidFill>
                  <a:schemeClr val="accent1"/>
                </a:solidFill>
              </a:rPr>
              <a:t>(Sept. </a:t>
            </a:r>
            <a:r>
              <a:rPr lang="en-US" sz="1200" dirty="0" smtClean="0">
                <a:solidFill>
                  <a:schemeClr val="accent1"/>
                </a:solidFill>
              </a:rPr>
              <a:t>19, 4-5 p.m.)</a:t>
            </a:r>
            <a:endParaRPr lang="en-US" sz="1200" i="1" dirty="0" smtClean="0"/>
          </a:p>
          <a:p>
            <a:pPr marL="230188" indent="-230188">
              <a:spcBef>
                <a:spcPts val="600"/>
              </a:spcBef>
              <a:buFont typeface="Arial" panose="020B0604020202020204" pitchFamily="34" charset="0"/>
              <a:buChar char="•"/>
              <a:tabLst>
                <a:tab pos="803275" algn="l"/>
              </a:tabLst>
              <a:defRPr/>
            </a:pPr>
            <a:r>
              <a:rPr lang="en-US" sz="1400" dirty="0" smtClean="0">
                <a:solidFill>
                  <a:schemeClr val="accent1"/>
                </a:solidFill>
              </a:rPr>
              <a:t>October: 59,864 MW </a:t>
            </a:r>
            <a:r>
              <a:rPr lang="en-US" sz="1200" dirty="0" smtClean="0">
                <a:solidFill>
                  <a:schemeClr val="accent1"/>
                </a:solidFill>
              </a:rPr>
              <a:t>(Oct. 5, 4-5 p.m.)</a:t>
            </a:r>
            <a:endParaRPr lang="en-US" sz="1400" dirty="0" smtClean="0">
              <a:solidFill>
                <a:schemeClr val="accent1"/>
              </a:solidFill>
            </a:endParaRPr>
          </a:p>
          <a:p>
            <a:pPr marL="230188" indent="-230188">
              <a:spcBef>
                <a:spcPts val="600"/>
              </a:spcBef>
              <a:buFont typeface="Arial" panose="020B0604020202020204" pitchFamily="34" charset="0"/>
              <a:buChar char="•"/>
              <a:tabLst>
                <a:tab pos="803275" algn="l"/>
              </a:tabLst>
              <a:defRPr/>
            </a:pPr>
            <a:r>
              <a:rPr lang="en-US" sz="1400" dirty="0" smtClean="0">
                <a:solidFill>
                  <a:schemeClr val="accent1"/>
                </a:solidFill>
              </a:rPr>
              <a:t>December: 57,932 MW </a:t>
            </a:r>
            <a:r>
              <a:rPr lang="en-US" sz="1200" dirty="0" smtClean="0">
                <a:solidFill>
                  <a:schemeClr val="accent1"/>
                </a:solidFill>
              </a:rPr>
              <a:t>(Dec. 19, 7-8 a.m.)</a:t>
            </a:r>
            <a:endParaRPr lang="en-US" sz="1200" i="1" dirty="0" smtClean="0">
              <a:solidFill>
                <a:schemeClr val="accent1"/>
              </a:solidFill>
            </a:endParaRPr>
          </a:p>
          <a:p>
            <a:pPr marL="285750" indent="-285750">
              <a:tabLst>
                <a:tab pos="803275" algn="l"/>
              </a:tabLst>
              <a:defRPr/>
            </a:pPr>
            <a:endParaRPr lang="en-US" sz="1400" b="1" dirty="0">
              <a:solidFill>
                <a:schemeClr val="accent1"/>
              </a:solidFill>
            </a:endParaRPr>
          </a:p>
          <a:p>
            <a:pPr marL="285750" indent="-285750">
              <a:tabLst>
                <a:tab pos="803275" algn="l"/>
              </a:tabLst>
              <a:defRPr/>
            </a:pPr>
            <a:r>
              <a:rPr lang="en-US" sz="1600" b="1" dirty="0" smtClean="0">
                <a:solidFill>
                  <a:schemeClr val="accent1"/>
                </a:solidFill>
              </a:rPr>
              <a:t>2015</a:t>
            </a:r>
          </a:p>
          <a:p>
            <a:pPr marL="230188" indent="-230188">
              <a:buFont typeface="Arial" panose="020B0604020202020204" pitchFamily="34" charset="0"/>
              <a:buChar char="•"/>
              <a:tabLst>
                <a:tab pos="803275" algn="l"/>
              </a:tabLst>
              <a:defRPr/>
            </a:pPr>
            <a:r>
              <a:rPr lang="en-US" sz="1400" dirty="0" smtClean="0">
                <a:solidFill>
                  <a:schemeClr val="accent1"/>
                </a:solidFill>
              </a:rPr>
              <a:t>July: 67,650 MW (July 30, 4-5 p.m.)</a:t>
            </a:r>
          </a:p>
        </p:txBody>
      </p:sp>
    </p:spTree>
    <p:extLst>
      <p:ext uri="{BB962C8B-B14F-4D97-AF65-F5344CB8AC3E}">
        <p14:creationId xmlns:p14="http://schemas.microsoft.com/office/powerpoint/2010/main" val="1997243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sz="2400" dirty="0" smtClean="0"/>
              <a:t>Capacity, Demand &amp; Reserves Report – December 2016 </a:t>
            </a:r>
            <a:endParaRPr lang="en-US" sz="24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764"/>
          <a:stretch/>
        </p:blipFill>
        <p:spPr>
          <a:xfrm>
            <a:off x="76199" y="914400"/>
            <a:ext cx="5185705" cy="5094226"/>
          </a:xfrm>
        </p:spPr>
      </p:pic>
      <p:sp>
        <p:nvSpPr>
          <p:cNvPr id="4" name="Slide Number Placeholder 3"/>
          <p:cNvSpPr>
            <a:spLocks noGrp="1"/>
          </p:cNvSpPr>
          <p:nvPr>
            <p:ph type="sldNum" sz="quarter" idx="4"/>
          </p:nvPr>
        </p:nvSpPr>
        <p:spPr/>
        <p:txBody>
          <a:bodyPr/>
          <a:lstStyle/>
          <a:p>
            <a:fld id="{1D93BD3E-1E9A-4970-A6F7-E7AC52762E0C}" type="slidenum">
              <a:rPr lang="en-US" smtClean="0"/>
              <a:pPr/>
              <a:t>9</a:t>
            </a:fld>
            <a:endParaRPr lang="en-US" dirty="0"/>
          </a:p>
        </p:txBody>
      </p:sp>
      <p:sp>
        <p:nvSpPr>
          <p:cNvPr id="6" name="TextBox 5"/>
          <p:cNvSpPr txBox="1"/>
          <p:nvPr/>
        </p:nvSpPr>
        <p:spPr>
          <a:xfrm>
            <a:off x="4876800" y="1143000"/>
            <a:ext cx="3810000" cy="3724096"/>
          </a:xfrm>
          <a:prstGeom prst="rect">
            <a:avLst/>
          </a:prstGeom>
          <a:noFill/>
        </p:spPr>
        <p:txBody>
          <a:bodyPr wrap="square" rtlCol="0">
            <a:spAutoFit/>
          </a:bodyPr>
          <a:lstStyle/>
          <a:p>
            <a:endParaRPr lang="en-US" sz="2000" dirty="0">
              <a:solidFill>
                <a:schemeClr val="tx2"/>
              </a:solidFill>
            </a:endParaRPr>
          </a:p>
          <a:p>
            <a:pPr marL="234950" indent="-234950">
              <a:buFont typeface="Arial" panose="020B0604020202020204" pitchFamily="34" charset="0"/>
              <a:buChar char="•"/>
            </a:pPr>
            <a:r>
              <a:rPr lang="en-US" sz="2000" dirty="0">
                <a:solidFill>
                  <a:schemeClr val="tx2"/>
                </a:solidFill>
              </a:rPr>
              <a:t>Reserve margins 16.9% - 20.2% in next five years</a:t>
            </a:r>
          </a:p>
          <a:p>
            <a:pPr marL="234950" indent="-234950">
              <a:buFont typeface="Arial" panose="020B0604020202020204" pitchFamily="34" charset="0"/>
              <a:buChar char="•"/>
            </a:pPr>
            <a:endParaRPr lang="en-US" sz="2000" dirty="0" smtClean="0">
              <a:solidFill>
                <a:schemeClr val="tx2"/>
              </a:solidFill>
            </a:endParaRPr>
          </a:p>
          <a:p>
            <a:pPr marL="234950" indent="-234950">
              <a:buFont typeface="Arial" panose="020B0604020202020204" pitchFamily="34" charset="0"/>
              <a:buChar char="•"/>
            </a:pPr>
            <a:r>
              <a:rPr lang="en-US" sz="2000" dirty="0" smtClean="0">
                <a:solidFill>
                  <a:schemeClr val="tx2"/>
                </a:solidFill>
              </a:rPr>
              <a:t>Forecasting higher demand than recent reports</a:t>
            </a:r>
          </a:p>
          <a:p>
            <a:endParaRPr lang="en-US" sz="2000" dirty="0">
              <a:solidFill>
                <a:schemeClr val="tx2"/>
              </a:solidFill>
            </a:endParaRPr>
          </a:p>
          <a:p>
            <a:pPr marL="234950" indent="-234950">
              <a:buFont typeface="Arial" panose="020B0604020202020204" pitchFamily="34" charset="0"/>
              <a:buChar char="•"/>
            </a:pPr>
            <a:r>
              <a:rPr lang="en-US" sz="2000" dirty="0" smtClean="0">
                <a:solidFill>
                  <a:schemeClr val="tx2"/>
                </a:solidFill>
              </a:rPr>
              <a:t>Uncertainty about generation unit retirements; changing resource mix</a:t>
            </a:r>
            <a:endParaRPr lang="en-US" sz="2000" dirty="0">
              <a:solidFill>
                <a:schemeClr val="tx2"/>
              </a:solidFill>
            </a:endParaRPr>
          </a:p>
          <a:p>
            <a:endParaRPr lang="en-US" dirty="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1023087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2724</TotalTime>
  <Words>2307</Words>
  <Application>Microsoft Office PowerPoint</Application>
  <PresentationFormat>On-screen Show (4:3)</PresentationFormat>
  <Paragraphs>396</Paragraphs>
  <Slides>33</Slides>
  <Notes>33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33</vt:i4>
      </vt:variant>
    </vt:vector>
  </HeadingPairs>
  <TitlesOfParts>
    <vt:vector size="41" baseType="lpstr">
      <vt:lpstr>Arial</vt:lpstr>
      <vt:lpstr>Calibri</vt:lpstr>
      <vt:lpstr>Courier New</vt:lpstr>
      <vt:lpstr>Symbol</vt:lpstr>
      <vt:lpstr>Times New Roman</vt:lpstr>
      <vt:lpstr>1_Custom Design</vt:lpstr>
      <vt:lpstr>Office Theme</vt:lpstr>
      <vt:lpstr>Custom Design</vt:lpstr>
      <vt:lpstr>PowerPoint Presentation</vt:lpstr>
      <vt:lpstr>ERCOT History: 1941-2016</vt:lpstr>
      <vt:lpstr>Texas Leads Nation in Electricity Sales</vt:lpstr>
      <vt:lpstr>2017 ERCOT Strategic Goals</vt:lpstr>
      <vt:lpstr>2017 ERCOT Strategic Goals</vt:lpstr>
      <vt:lpstr>Annual Energy and Peak Demand (2005-2016)</vt:lpstr>
      <vt:lpstr>Load Forecast Shows Growth in Peak Demand</vt:lpstr>
      <vt:lpstr>Current Records</vt:lpstr>
      <vt:lpstr>Capacity, Demand &amp; Reserves Report – December 2016 </vt:lpstr>
      <vt:lpstr>Energy Use Comparison</vt:lpstr>
      <vt:lpstr>Wind Generation Capacity – February 2017</vt:lpstr>
      <vt:lpstr>Utility Scale Solar Generation Capacity – February 2017</vt:lpstr>
      <vt:lpstr>Liquefied Natural Gas (LNG) Facilities</vt:lpstr>
      <vt:lpstr>2017 ERCOT Strategic Goals</vt:lpstr>
      <vt:lpstr>Integrating and Managing Renewables</vt:lpstr>
      <vt:lpstr>Integrating and Managing Renewables</vt:lpstr>
      <vt:lpstr>Distributed Energy Resources (DERs)</vt:lpstr>
      <vt:lpstr>Transmission Planning Summary – January 2017</vt:lpstr>
      <vt:lpstr>Major Transmission System Improvements</vt:lpstr>
      <vt:lpstr>Lower Rio Grande Valley Projects</vt:lpstr>
      <vt:lpstr>Other Steps for Reliability in Lower Rio Grande Valley</vt:lpstr>
      <vt:lpstr>Reliability Must-Run Agreements</vt:lpstr>
      <vt:lpstr>Environmental Regulatory Uncertainty Continues</vt:lpstr>
      <vt:lpstr>2017 ERCOT Strategic Goals</vt:lpstr>
      <vt:lpstr>ERCOT Communication Channels</vt:lpstr>
      <vt:lpstr>Data &amp; Information Channels</vt:lpstr>
      <vt:lpstr>Expanding Simulation Training for Operators</vt:lpstr>
      <vt:lpstr>2017 ERCOT Strategic Goals</vt:lpstr>
      <vt:lpstr>ERCOT Cyber &amp; Physical Security Program</vt:lpstr>
      <vt:lpstr>Grid Security Collaboration</vt:lpstr>
      <vt:lpstr>2017 ERCOT Strategic Goals</vt:lpstr>
      <vt:lpstr>DC4 Technology Refresh Update</vt:lpstr>
      <vt:lpstr>The Best Strategy is Great People</vt:lpstr>
    </vt:vector>
  </TitlesOfParts>
  <Company>The Electric Reliability Council of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Pysh, Danya</dc:creator>
  <cp:lastModifiedBy>Wozny, Stacy</cp:lastModifiedBy>
  <cp:revision>377</cp:revision>
  <cp:lastPrinted>2017-03-09T22:09:59Z</cp:lastPrinted>
  <dcterms:created xsi:type="dcterms:W3CDTF">2016-01-21T15:20:31Z</dcterms:created>
  <dcterms:modified xsi:type="dcterms:W3CDTF">2017-04-18T13:46:06Z</dcterms:modified>
</cp:coreProperties>
</file>