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20" r:id="rId4"/>
    <p:sldMasterId id="2147493522" r:id="rId5"/>
  </p:sldMasterIdLst>
  <p:notesMasterIdLst>
    <p:notesMasterId r:id="rId12"/>
  </p:notesMasterIdLst>
  <p:handoutMasterIdLst>
    <p:handoutMasterId r:id="rId13"/>
  </p:handoutMasterIdLst>
  <p:sldIdLst>
    <p:sldId id="533" r:id="rId6"/>
    <p:sldId id="643" r:id="rId7"/>
    <p:sldId id="641" r:id="rId8"/>
    <p:sldId id="642" r:id="rId9"/>
    <p:sldId id="644" r:id="rId10"/>
    <p:sldId id="645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5E"/>
    <a:srgbClr val="005386"/>
    <a:srgbClr val="92D050"/>
    <a:srgbClr val="72BFC5"/>
    <a:srgbClr val="333399"/>
    <a:srgbClr val="55BAB7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9" autoAdjust="0"/>
    <p:restoredTop sz="98693" autoAdjust="0"/>
  </p:normalViewPr>
  <p:slideViewPr>
    <p:cSldViewPr snapToGrid="0" snapToObjects="1">
      <p:cViewPr varScale="1">
        <p:scale>
          <a:sx n="109" d="100"/>
          <a:sy n="109" d="100"/>
        </p:scale>
        <p:origin x="120" y="16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5490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-1776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5/19/2017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7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102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46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022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96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59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4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23" r:id="rId1"/>
    <p:sldLayoutId id="2147493524" r:id="rId2"/>
    <p:sldLayoutId id="214749352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gridinfo/load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733800" y="1036320"/>
            <a:ext cx="530469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3600" b="1" kern="0" dirty="0" smtClean="0">
                <a:solidFill>
                  <a:prstClr val="black"/>
                </a:solidFill>
              </a:rPr>
              <a:t>Valley Forecast</a:t>
            </a:r>
            <a:endParaRPr lang="en-US" sz="36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3600" b="1" kern="0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en-US" sz="3600" b="1" kern="0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en-US" sz="36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b="1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400" i="1" kern="0" dirty="0" smtClean="0">
                <a:solidFill>
                  <a:prstClr val="black"/>
                </a:solidFill>
              </a:rPr>
              <a:t>Nikki McKenna</a:t>
            </a: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</a:rPr>
              <a:t>Load </a:t>
            </a:r>
            <a:r>
              <a:rPr lang="en-US" sz="2000" kern="0" dirty="0">
                <a:solidFill>
                  <a:prstClr val="black"/>
                </a:solidFill>
              </a:rPr>
              <a:t>Forecasting &amp; Analysis</a:t>
            </a:r>
          </a:p>
          <a:p>
            <a:pPr>
              <a:defRPr/>
            </a:pPr>
            <a:endParaRPr lang="en-US" sz="2000" kern="0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kern="0" dirty="0" smtClean="0">
              <a:solidFill>
                <a:prstClr val="black"/>
              </a:solidFill>
            </a:endParaRPr>
          </a:p>
          <a:p>
            <a:pPr>
              <a:defRPr/>
            </a:pP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</a:rPr>
              <a:t>TAC</a:t>
            </a:r>
            <a:endParaRPr lang="en-US" sz="20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en-US" sz="2000" kern="0" dirty="0" smtClean="0">
                <a:solidFill>
                  <a:prstClr val="black"/>
                </a:solidFill>
              </a:rPr>
              <a:t>May 25, 2017</a:t>
            </a:r>
            <a:endParaRPr lang="en-US" sz="20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6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Valley region forecast was created for internal studies</a:t>
            </a:r>
          </a:p>
          <a:p>
            <a:r>
              <a:rPr lang="en-US" dirty="0" smtClean="0"/>
              <a:t>For transparency, ERCOT looked at providing this information to the market</a:t>
            </a:r>
          </a:p>
          <a:p>
            <a:pPr lvl="1"/>
            <a:r>
              <a:rPr lang="en-US" dirty="0" smtClean="0"/>
              <a:t>Two Options were considered </a:t>
            </a:r>
          </a:p>
          <a:p>
            <a:pPr lvl="2"/>
            <a:r>
              <a:rPr lang="en-US" dirty="0" smtClean="0"/>
              <a:t>Option 1- create an actual 9</a:t>
            </a:r>
            <a:r>
              <a:rPr lang="en-US" baseline="30000" dirty="0" smtClean="0"/>
              <a:t>th</a:t>
            </a:r>
            <a:r>
              <a:rPr lang="en-US" dirty="0" smtClean="0"/>
              <a:t> Weather Zone</a:t>
            </a:r>
          </a:p>
          <a:p>
            <a:pPr lvl="2"/>
            <a:r>
              <a:rPr lang="en-US" dirty="0" smtClean="0"/>
              <a:t>Option 2- Keep the forecast as a “virtual” weather zone used for forecasting purposes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36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TAC (March 23)</a:t>
            </a:r>
          </a:p>
          <a:p>
            <a:pPr lvl="1"/>
            <a:r>
              <a:rPr lang="en-US" dirty="0" smtClean="0"/>
              <a:t>ERCOT requested direction </a:t>
            </a:r>
          </a:p>
          <a:p>
            <a:pPr lvl="1"/>
            <a:r>
              <a:rPr lang="en-US" dirty="0" smtClean="0"/>
              <a:t>TAC directed to discuss with WMS and ROS</a:t>
            </a:r>
          </a:p>
          <a:p>
            <a:r>
              <a:rPr lang="en-US" dirty="0" smtClean="0"/>
              <a:t>WMS  (April 5)</a:t>
            </a:r>
          </a:p>
          <a:p>
            <a:pPr lvl="1"/>
            <a:r>
              <a:rPr lang="en-US" dirty="0" smtClean="0"/>
              <a:t>Option 2 was endorsed</a:t>
            </a:r>
          </a:p>
          <a:p>
            <a:r>
              <a:rPr lang="en-US" dirty="0" smtClean="0"/>
              <a:t>ROS (April 6)</a:t>
            </a:r>
          </a:p>
          <a:p>
            <a:pPr lvl="1"/>
            <a:r>
              <a:rPr lang="en-US" dirty="0" smtClean="0"/>
              <a:t>Option 2 was endorsed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72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Market Participants seemed to prefer posting the Valley forecast within </a:t>
            </a:r>
            <a:r>
              <a:rPr lang="en-US" dirty="0"/>
              <a:t>the </a:t>
            </a:r>
            <a:r>
              <a:rPr lang="en-US" dirty="0" smtClean="0"/>
              <a:t>Seven-Day Load Forecast by Weather Zone report (</a:t>
            </a: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www.ercot.com/gridinfo/load</a:t>
            </a:r>
            <a:r>
              <a:rPr lang="en-US" dirty="0" smtClean="0"/>
              <a:t>) with </a:t>
            </a:r>
            <a:r>
              <a:rPr lang="en-US" dirty="0"/>
              <a:t>an indicator </a:t>
            </a:r>
            <a:r>
              <a:rPr lang="en-US" dirty="0" smtClean="0"/>
              <a:t>specifying </a:t>
            </a:r>
            <a:r>
              <a:rPr lang="en-US" dirty="0"/>
              <a:t>this is a </a:t>
            </a:r>
            <a:r>
              <a:rPr lang="en-US" dirty="0" smtClean="0"/>
              <a:t>sub-area forecast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Valley actual load would be posted in the Actual Loads of Weather Zone Display and Actual System Load by Weather Zone reports with an indicator specifying that this is a sub-area actual load value 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518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TAC’s approval, ERCOT will move forward with Option 2</a:t>
            </a:r>
          </a:p>
          <a:p>
            <a:pPr lvl="1"/>
            <a:r>
              <a:rPr lang="en-US" smtClean="0"/>
              <a:t>At </a:t>
            </a:r>
            <a:r>
              <a:rPr lang="en-US" dirty="0" smtClean="0"/>
              <a:t>least one NPRR required</a:t>
            </a:r>
          </a:p>
          <a:p>
            <a:pPr lvl="2"/>
            <a:r>
              <a:rPr lang="en-US" dirty="0" smtClean="0"/>
              <a:t>Every posting on Ercot.com needs to be associated with a protocol</a:t>
            </a:r>
          </a:p>
          <a:p>
            <a:pPr lvl="2"/>
            <a:r>
              <a:rPr lang="en-US" dirty="0" smtClean="0"/>
              <a:t>Nodal Protocol 3.12.1.a</a:t>
            </a:r>
          </a:p>
          <a:p>
            <a:pPr lvl="1"/>
            <a:r>
              <a:rPr lang="en-US" dirty="0" smtClean="0"/>
              <a:t>Bring language changes to WMS and/or ROS?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195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3505200" y="2286000"/>
            <a:ext cx="1484313" cy="2514600"/>
            <a:chOff x="1968" y="672"/>
            <a:chExt cx="1416" cy="2400"/>
          </a:xfrm>
        </p:grpSpPr>
        <p:pic>
          <p:nvPicPr>
            <p:cNvPr id="6" name="Picture 5" descr="MCj03403080000[1]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68" y="672"/>
              <a:ext cx="1416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497" y="1008"/>
              <a:ext cx="575" cy="3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latin typeface="Britannic Bold" pitchFamily="34" charset="0"/>
                </a:rPr>
                <a:t>ON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2497" y="2352"/>
              <a:ext cx="575" cy="3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dirty="0">
                  <a:latin typeface="Britannic Bold" pitchFamily="34" charset="0"/>
                </a:rPr>
                <a:t>OFF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2401951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37B2BCAFE87E41B1B28FC963254B10" ma:contentTypeVersion="0" ma:contentTypeDescription="Create a new document." ma:contentTypeScope="" ma:versionID="b043b82a8de636bc1ea7cf422dd796b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78c9bce5adce976f91a2b6d4efe6f23f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nillable="true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BD5DF2C-E38B-49F7-BC0D-EB6DBB14B6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dcmitype/"/>
    <ds:schemaRef ds:uri="c34af464-7aa1-4edd-9be4-83dffc1cb926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5708</TotalTime>
  <Words>215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Britannic Bold</vt:lpstr>
      <vt:lpstr>Calibri</vt:lpstr>
      <vt:lpstr>2_Custom Design</vt:lpstr>
      <vt:lpstr>1_Office Theme</vt:lpstr>
      <vt:lpstr>PowerPoint Presentation</vt:lpstr>
      <vt:lpstr>Background</vt:lpstr>
      <vt:lpstr>Update</vt:lpstr>
      <vt:lpstr>Update</vt:lpstr>
      <vt:lpstr>Next Steps</vt:lpstr>
      <vt:lpstr>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Opheim, Calvin</cp:lastModifiedBy>
  <cp:revision>697</cp:revision>
  <cp:lastPrinted>2015-06-01T15:38:52Z</cp:lastPrinted>
  <dcterms:created xsi:type="dcterms:W3CDTF">2010-04-12T23:12:02Z</dcterms:created>
  <dcterms:modified xsi:type="dcterms:W3CDTF">2017-05-19T13:24:24Z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0x0101000837B2BCAFE87E41B1B28FC963254B10</vt:lpwstr>
  </property>
</Properties>
</file>