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 id="2147483651" r:id="rId6"/>
  </p:sldMasterIdLst>
  <p:notesMasterIdLst>
    <p:notesMasterId r:id="rId20"/>
  </p:notesMasterIdLst>
  <p:handoutMasterIdLst>
    <p:handoutMasterId r:id="rId21"/>
  </p:handoutMasterIdLst>
  <p:sldIdLst>
    <p:sldId id="260" r:id="rId7"/>
    <p:sldId id="257" r:id="rId8"/>
    <p:sldId id="273" r:id="rId9"/>
    <p:sldId id="261" r:id="rId10"/>
    <p:sldId id="262" r:id="rId11"/>
    <p:sldId id="264" r:id="rId12"/>
    <p:sldId id="265" r:id="rId13"/>
    <p:sldId id="266" r:id="rId14"/>
    <p:sldId id="267" r:id="rId15"/>
    <p:sldId id="269" r:id="rId16"/>
    <p:sldId id="270" r:id="rId17"/>
    <p:sldId id="271" r:id="rId18"/>
    <p:sldId id="272" r:id="rId19"/>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104" d="100"/>
          <a:sy n="104" d="100"/>
        </p:scale>
        <p:origin x="126" y="114"/>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viewProps" Target="viewProps.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presProps" Target="presProps.xml"/></Relationships>
</file>

<file path=ppt/diagrams/_rels/data1.xml.rels><?xml version="1.0" encoding="UTF-8" standalone="yes"?>
<Relationships xmlns="http://schemas.openxmlformats.org/package/2006/relationships"><Relationship Id="rId1" Type="http://schemas.openxmlformats.org/officeDocument/2006/relationships/hyperlink" Target="http://www.ercot.com/content/wcm/key_documents_lists/77750/SPP_ERCOT_Lubbock_Scope_RPG_11_15_2016.pdf" TargetMode="External"/></Relationships>
</file>

<file path=ppt/diagrams/_rels/drawing1.xml.rels><?xml version="1.0" encoding="UTF-8" standalone="yes"?>
<Relationships xmlns="http://schemas.openxmlformats.org/package/2006/relationships"><Relationship Id="rId1" Type="http://schemas.openxmlformats.org/officeDocument/2006/relationships/hyperlink" Target="http://www.ercot.com/content/wcm/key_documents_lists/77750/SPP_ERCOT_Lubbock_Scope_RPG_11_15_2016.pdf" TargetMode="Externa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2868A95-1F62-49AB-835D-78E4EB11B41B}" type="doc">
      <dgm:prSet loTypeId="urn:microsoft.com/office/officeart/2005/8/layout/vProcess5" loCatId="process" qsTypeId="urn:microsoft.com/office/officeart/2005/8/quickstyle/simple1" qsCatId="simple" csTypeId="urn:microsoft.com/office/officeart/2005/8/colors/accent1_2" csCatId="accent1" phldr="1"/>
      <dgm:spPr/>
      <dgm:t>
        <a:bodyPr/>
        <a:lstStyle/>
        <a:p>
          <a:endParaRPr lang="en-US"/>
        </a:p>
      </dgm:t>
    </dgm:pt>
    <dgm:pt modelId="{AC3FF839-E590-4732-AB90-5BF4110EC77F}">
      <dgm:prSet phldrT="[Text]" custT="1"/>
      <dgm:spPr/>
      <dgm:t>
        <a:bodyPr/>
        <a:lstStyle/>
        <a:p>
          <a:r>
            <a:rPr lang="en-US" sz="1800" dirty="0" smtClean="0"/>
            <a:t>In June 2016, ERCOT completed Lubbock Power and Light (LP&amp;L) Integration Study (filed in PUCT Project 45633)</a:t>
          </a:r>
          <a:endParaRPr lang="en-US" sz="1800" dirty="0"/>
        </a:p>
      </dgm:t>
    </dgm:pt>
    <dgm:pt modelId="{EF171237-6443-4B03-BC18-D5F9CF2AE016}" type="parTrans" cxnId="{281D4106-7193-46C8-A6CB-7802239DB3FC}">
      <dgm:prSet/>
      <dgm:spPr/>
      <dgm:t>
        <a:bodyPr/>
        <a:lstStyle/>
        <a:p>
          <a:endParaRPr lang="en-US"/>
        </a:p>
      </dgm:t>
    </dgm:pt>
    <dgm:pt modelId="{7C2DDAFA-2FE3-4D87-ACEA-C4E342A48AE2}" type="sibTrans" cxnId="{281D4106-7193-46C8-A6CB-7802239DB3FC}">
      <dgm:prSet/>
      <dgm:spPr/>
      <dgm:t>
        <a:bodyPr/>
        <a:lstStyle/>
        <a:p>
          <a:endParaRPr lang="en-US"/>
        </a:p>
      </dgm:t>
    </dgm:pt>
    <dgm:pt modelId="{2FC24126-FDF7-4EDC-AEF8-F139E107F2AB}">
      <dgm:prSet phldrT="[Text]" custT="1"/>
      <dgm:spPr/>
      <dgm:t>
        <a:bodyPr/>
        <a:lstStyle/>
        <a:p>
          <a:r>
            <a:rPr lang="en-US" sz="1800" dirty="0" smtClean="0"/>
            <a:t>In July 2016, memo from Former Chairman </a:t>
          </a:r>
          <a:r>
            <a:rPr lang="en-US" sz="1800" smtClean="0"/>
            <a:t>Nelson asked </a:t>
          </a:r>
          <a:r>
            <a:rPr lang="en-US" sz="1800" dirty="0" smtClean="0"/>
            <a:t>for ERCOT-SPP coordinated study of the impacts of an LP&amp;L transition to ERCOT</a:t>
          </a:r>
          <a:endParaRPr lang="en-US" sz="1800" dirty="0"/>
        </a:p>
      </dgm:t>
    </dgm:pt>
    <dgm:pt modelId="{9E105BB0-1330-41E0-9278-B0357D3ED259}" type="parTrans" cxnId="{D0EE49C2-179C-4A28-87B1-60111C31B205}">
      <dgm:prSet/>
      <dgm:spPr/>
      <dgm:t>
        <a:bodyPr/>
        <a:lstStyle/>
        <a:p>
          <a:endParaRPr lang="en-US"/>
        </a:p>
      </dgm:t>
    </dgm:pt>
    <dgm:pt modelId="{D2A7D00A-CA05-4671-A083-D739E3022529}" type="sibTrans" cxnId="{D0EE49C2-179C-4A28-87B1-60111C31B205}">
      <dgm:prSet/>
      <dgm:spPr/>
      <dgm:t>
        <a:bodyPr/>
        <a:lstStyle/>
        <a:p>
          <a:endParaRPr lang="en-US"/>
        </a:p>
      </dgm:t>
    </dgm:pt>
    <dgm:pt modelId="{0A644DB2-06F7-4B37-AC87-210FAA104523}">
      <dgm:prSet phldrT="[Text]" custT="1"/>
      <dgm:spPr/>
      <dgm:t>
        <a:bodyPr/>
        <a:lstStyle/>
        <a:p>
          <a:r>
            <a:rPr lang="en-US" sz="1800" dirty="0" smtClean="0"/>
            <a:t>In November 2016, ERCOT presented draft study scope and assumptions to RPG (</a:t>
          </a:r>
          <a:r>
            <a:rPr lang="en-US" sz="1400" dirty="0" smtClean="0">
              <a:hlinkClick xmlns:r="http://schemas.openxmlformats.org/officeDocument/2006/relationships" r:id="rId1"/>
            </a:rPr>
            <a:t>http://www.ercot.com/content/wcm/key_documents_lists/77750/SPP_ERCOT_Lubbock_Scope_RPG_11_15_2016.pdf</a:t>
          </a:r>
          <a:r>
            <a:rPr lang="en-US" sz="1800" dirty="0" smtClean="0"/>
            <a:t>) </a:t>
          </a:r>
          <a:endParaRPr lang="en-US" sz="1800" dirty="0"/>
        </a:p>
      </dgm:t>
    </dgm:pt>
    <dgm:pt modelId="{23552C0D-AEE5-40F1-A387-92E86E644125}" type="parTrans" cxnId="{01B05FCB-4B69-491F-95C4-2F75D0D28B5B}">
      <dgm:prSet/>
      <dgm:spPr/>
      <dgm:t>
        <a:bodyPr/>
        <a:lstStyle/>
        <a:p>
          <a:endParaRPr lang="en-US"/>
        </a:p>
      </dgm:t>
    </dgm:pt>
    <dgm:pt modelId="{4655C0EC-304B-4969-8763-04DF6F7DC3E6}" type="sibTrans" cxnId="{01B05FCB-4B69-491F-95C4-2F75D0D28B5B}">
      <dgm:prSet/>
      <dgm:spPr/>
      <dgm:t>
        <a:bodyPr/>
        <a:lstStyle/>
        <a:p>
          <a:endParaRPr lang="en-US"/>
        </a:p>
      </dgm:t>
    </dgm:pt>
    <dgm:pt modelId="{A5AF57FC-BBB3-4F6A-BBE1-B9F97CD2300D}">
      <dgm:prSet phldrT="[Text]" custT="1"/>
      <dgm:spPr/>
      <dgm:t>
        <a:bodyPr/>
        <a:lstStyle/>
        <a:p>
          <a:r>
            <a:rPr lang="en-US" sz="1800" dirty="0" smtClean="0"/>
            <a:t>In February 2017, SPP and ERCOT finalized the study scope (filed in PUCT Project 45633)</a:t>
          </a:r>
          <a:endParaRPr lang="en-US" sz="1800" dirty="0"/>
        </a:p>
      </dgm:t>
    </dgm:pt>
    <dgm:pt modelId="{0A6FA372-753F-42AB-8241-AAFAC1EB1CBE}" type="parTrans" cxnId="{0A5214B4-B3B5-4EE7-8D2D-A3267015A2F9}">
      <dgm:prSet/>
      <dgm:spPr/>
      <dgm:t>
        <a:bodyPr/>
        <a:lstStyle/>
        <a:p>
          <a:endParaRPr lang="en-US"/>
        </a:p>
      </dgm:t>
    </dgm:pt>
    <dgm:pt modelId="{BDFF440B-9483-4AE1-821B-448BDFF1F341}" type="sibTrans" cxnId="{0A5214B4-B3B5-4EE7-8D2D-A3267015A2F9}">
      <dgm:prSet/>
      <dgm:spPr/>
      <dgm:t>
        <a:bodyPr/>
        <a:lstStyle/>
        <a:p>
          <a:endParaRPr lang="en-US"/>
        </a:p>
      </dgm:t>
    </dgm:pt>
    <dgm:pt modelId="{154DF2A9-7CA8-482F-8F6F-B6346FD38DF9}" type="pres">
      <dgm:prSet presAssocID="{22868A95-1F62-49AB-835D-78E4EB11B41B}" presName="outerComposite" presStyleCnt="0">
        <dgm:presLayoutVars>
          <dgm:chMax val="5"/>
          <dgm:dir/>
          <dgm:resizeHandles val="exact"/>
        </dgm:presLayoutVars>
      </dgm:prSet>
      <dgm:spPr/>
      <dgm:t>
        <a:bodyPr/>
        <a:lstStyle/>
        <a:p>
          <a:endParaRPr lang="en-US"/>
        </a:p>
      </dgm:t>
    </dgm:pt>
    <dgm:pt modelId="{5E36F3AB-BD1D-4EA3-991D-9E269438062E}" type="pres">
      <dgm:prSet presAssocID="{22868A95-1F62-49AB-835D-78E4EB11B41B}" presName="dummyMaxCanvas" presStyleCnt="0">
        <dgm:presLayoutVars/>
      </dgm:prSet>
      <dgm:spPr/>
    </dgm:pt>
    <dgm:pt modelId="{413D667E-736E-4FC7-9659-F4C5995FA942}" type="pres">
      <dgm:prSet presAssocID="{22868A95-1F62-49AB-835D-78E4EB11B41B}" presName="FourNodes_1" presStyleLbl="node1" presStyleIdx="0" presStyleCnt="4">
        <dgm:presLayoutVars>
          <dgm:bulletEnabled val="1"/>
        </dgm:presLayoutVars>
      </dgm:prSet>
      <dgm:spPr/>
      <dgm:t>
        <a:bodyPr/>
        <a:lstStyle/>
        <a:p>
          <a:endParaRPr lang="en-US"/>
        </a:p>
      </dgm:t>
    </dgm:pt>
    <dgm:pt modelId="{A9DDE065-CF3E-4050-8A89-4CC5D7C196E5}" type="pres">
      <dgm:prSet presAssocID="{22868A95-1F62-49AB-835D-78E4EB11B41B}" presName="FourNodes_2" presStyleLbl="node1" presStyleIdx="1" presStyleCnt="4">
        <dgm:presLayoutVars>
          <dgm:bulletEnabled val="1"/>
        </dgm:presLayoutVars>
      </dgm:prSet>
      <dgm:spPr/>
      <dgm:t>
        <a:bodyPr/>
        <a:lstStyle/>
        <a:p>
          <a:endParaRPr lang="en-US"/>
        </a:p>
      </dgm:t>
    </dgm:pt>
    <dgm:pt modelId="{5D970F35-0950-4200-B66A-B76A793E40F9}" type="pres">
      <dgm:prSet presAssocID="{22868A95-1F62-49AB-835D-78E4EB11B41B}" presName="FourNodes_3" presStyleLbl="node1" presStyleIdx="2" presStyleCnt="4">
        <dgm:presLayoutVars>
          <dgm:bulletEnabled val="1"/>
        </dgm:presLayoutVars>
      </dgm:prSet>
      <dgm:spPr/>
      <dgm:t>
        <a:bodyPr/>
        <a:lstStyle/>
        <a:p>
          <a:endParaRPr lang="en-US"/>
        </a:p>
      </dgm:t>
    </dgm:pt>
    <dgm:pt modelId="{C65022E3-AE25-4C4C-9013-931C5999EAF8}" type="pres">
      <dgm:prSet presAssocID="{22868A95-1F62-49AB-835D-78E4EB11B41B}" presName="FourNodes_4" presStyleLbl="node1" presStyleIdx="3" presStyleCnt="4">
        <dgm:presLayoutVars>
          <dgm:bulletEnabled val="1"/>
        </dgm:presLayoutVars>
      </dgm:prSet>
      <dgm:spPr/>
      <dgm:t>
        <a:bodyPr/>
        <a:lstStyle/>
        <a:p>
          <a:endParaRPr lang="en-US"/>
        </a:p>
      </dgm:t>
    </dgm:pt>
    <dgm:pt modelId="{5BC21161-A53C-4934-ACCA-A34D76CDADA6}" type="pres">
      <dgm:prSet presAssocID="{22868A95-1F62-49AB-835D-78E4EB11B41B}" presName="FourConn_1-2" presStyleLbl="fgAccFollowNode1" presStyleIdx="0" presStyleCnt="3">
        <dgm:presLayoutVars>
          <dgm:bulletEnabled val="1"/>
        </dgm:presLayoutVars>
      </dgm:prSet>
      <dgm:spPr/>
      <dgm:t>
        <a:bodyPr/>
        <a:lstStyle/>
        <a:p>
          <a:endParaRPr lang="en-US"/>
        </a:p>
      </dgm:t>
    </dgm:pt>
    <dgm:pt modelId="{08DA2166-F6B8-493F-B915-BF9A4F52A622}" type="pres">
      <dgm:prSet presAssocID="{22868A95-1F62-49AB-835D-78E4EB11B41B}" presName="FourConn_2-3" presStyleLbl="fgAccFollowNode1" presStyleIdx="1" presStyleCnt="3">
        <dgm:presLayoutVars>
          <dgm:bulletEnabled val="1"/>
        </dgm:presLayoutVars>
      </dgm:prSet>
      <dgm:spPr/>
      <dgm:t>
        <a:bodyPr/>
        <a:lstStyle/>
        <a:p>
          <a:endParaRPr lang="en-US"/>
        </a:p>
      </dgm:t>
    </dgm:pt>
    <dgm:pt modelId="{2D52077B-0901-4634-AEB3-DC16EFFE3C10}" type="pres">
      <dgm:prSet presAssocID="{22868A95-1F62-49AB-835D-78E4EB11B41B}" presName="FourConn_3-4" presStyleLbl="fgAccFollowNode1" presStyleIdx="2" presStyleCnt="3">
        <dgm:presLayoutVars>
          <dgm:bulletEnabled val="1"/>
        </dgm:presLayoutVars>
      </dgm:prSet>
      <dgm:spPr/>
      <dgm:t>
        <a:bodyPr/>
        <a:lstStyle/>
        <a:p>
          <a:endParaRPr lang="en-US"/>
        </a:p>
      </dgm:t>
    </dgm:pt>
    <dgm:pt modelId="{DE01EF4C-2EA0-4A98-BF21-C2E9A265324C}" type="pres">
      <dgm:prSet presAssocID="{22868A95-1F62-49AB-835D-78E4EB11B41B}" presName="FourNodes_1_text" presStyleLbl="node1" presStyleIdx="3" presStyleCnt="4">
        <dgm:presLayoutVars>
          <dgm:bulletEnabled val="1"/>
        </dgm:presLayoutVars>
      </dgm:prSet>
      <dgm:spPr/>
      <dgm:t>
        <a:bodyPr/>
        <a:lstStyle/>
        <a:p>
          <a:endParaRPr lang="en-US"/>
        </a:p>
      </dgm:t>
    </dgm:pt>
    <dgm:pt modelId="{16EE3D07-6960-49F4-BBB0-0B10B79F705B}" type="pres">
      <dgm:prSet presAssocID="{22868A95-1F62-49AB-835D-78E4EB11B41B}" presName="FourNodes_2_text" presStyleLbl="node1" presStyleIdx="3" presStyleCnt="4">
        <dgm:presLayoutVars>
          <dgm:bulletEnabled val="1"/>
        </dgm:presLayoutVars>
      </dgm:prSet>
      <dgm:spPr/>
      <dgm:t>
        <a:bodyPr/>
        <a:lstStyle/>
        <a:p>
          <a:endParaRPr lang="en-US"/>
        </a:p>
      </dgm:t>
    </dgm:pt>
    <dgm:pt modelId="{3720B46E-8D6B-46E6-84E3-19D30B7DB10B}" type="pres">
      <dgm:prSet presAssocID="{22868A95-1F62-49AB-835D-78E4EB11B41B}" presName="FourNodes_3_text" presStyleLbl="node1" presStyleIdx="3" presStyleCnt="4">
        <dgm:presLayoutVars>
          <dgm:bulletEnabled val="1"/>
        </dgm:presLayoutVars>
      </dgm:prSet>
      <dgm:spPr/>
      <dgm:t>
        <a:bodyPr/>
        <a:lstStyle/>
        <a:p>
          <a:endParaRPr lang="en-US"/>
        </a:p>
      </dgm:t>
    </dgm:pt>
    <dgm:pt modelId="{23148DD9-09BD-4324-BCC4-34369989C8F5}" type="pres">
      <dgm:prSet presAssocID="{22868A95-1F62-49AB-835D-78E4EB11B41B}" presName="FourNodes_4_text" presStyleLbl="node1" presStyleIdx="3" presStyleCnt="4">
        <dgm:presLayoutVars>
          <dgm:bulletEnabled val="1"/>
        </dgm:presLayoutVars>
      </dgm:prSet>
      <dgm:spPr/>
      <dgm:t>
        <a:bodyPr/>
        <a:lstStyle/>
        <a:p>
          <a:endParaRPr lang="en-US"/>
        </a:p>
      </dgm:t>
    </dgm:pt>
  </dgm:ptLst>
  <dgm:cxnLst>
    <dgm:cxn modelId="{F8515DD5-20B2-49AC-A428-A058FABE1E46}" type="presOf" srcId="{7C2DDAFA-2FE3-4D87-ACEA-C4E342A48AE2}" destId="{5BC21161-A53C-4934-ACCA-A34D76CDADA6}" srcOrd="0" destOrd="0" presId="urn:microsoft.com/office/officeart/2005/8/layout/vProcess5"/>
    <dgm:cxn modelId="{0A5214B4-B3B5-4EE7-8D2D-A3267015A2F9}" srcId="{22868A95-1F62-49AB-835D-78E4EB11B41B}" destId="{A5AF57FC-BBB3-4F6A-BBE1-B9F97CD2300D}" srcOrd="3" destOrd="0" parTransId="{0A6FA372-753F-42AB-8241-AAFAC1EB1CBE}" sibTransId="{BDFF440B-9483-4AE1-821B-448BDFF1F341}"/>
    <dgm:cxn modelId="{70C8E9B5-B460-4B70-8119-C81A2AF5FB08}" type="presOf" srcId="{0A644DB2-06F7-4B37-AC87-210FAA104523}" destId="{5D970F35-0950-4200-B66A-B76A793E40F9}" srcOrd="0" destOrd="0" presId="urn:microsoft.com/office/officeart/2005/8/layout/vProcess5"/>
    <dgm:cxn modelId="{BC0EB993-3783-4193-BA6D-CC564F1FBC49}" type="presOf" srcId="{AC3FF839-E590-4732-AB90-5BF4110EC77F}" destId="{DE01EF4C-2EA0-4A98-BF21-C2E9A265324C}" srcOrd="1" destOrd="0" presId="urn:microsoft.com/office/officeart/2005/8/layout/vProcess5"/>
    <dgm:cxn modelId="{89221FD8-CC08-4841-A6E9-65A42703008C}" type="presOf" srcId="{4655C0EC-304B-4969-8763-04DF6F7DC3E6}" destId="{2D52077B-0901-4634-AEB3-DC16EFFE3C10}" srcOrd="0" destOrd="0" presId="urn:microsoft.com/office/officeart/2005/8/layout/vProcess5"/>
    <dgm:cxn modelId="{7EB677E6-4278-40F9-8503-FFC7FDD2A392}" type="presOf" srcId="{0A644DB2-06F7-4B37-AC87-210FAA104523}" destId="{3720B46E-8D6B-46E6-84E3-19D30B7DB10B}" srcOrd="1" destOrd="0" presId="urn:microsoft.com/office/officeart/2005/8/layout/vProcess5"/>
    <dgm:cxn modelId="{281D4106-7193-46C8-A6CB-7802239DB3FC}" srcId="{22868A95-1F62-49AB-835D-78E4EB11B41B}" destId="{AC3FF839-E590-4732-AB90-5BF4110EC77F}" srcOrd="0" destOrd="0" parTransId="{EF171237-6443-4B03-BC18-D5F9CF2AE016}" sibTransId="{7C2DDAFA-2FE3-4D87-ACEA-C4E342A48AE2}"/>
    <dgm:cxn modelId="{01B05FCB-4B69-491F-95C4-2F75D0D28B5B}" srcId="{22868A95-1F62-49AB-835D-78E4EB11B41B}" destId="{0A644DB2-06F7-4B37-AC87-210FAA104523}" srcOrd="2" destOrd="0" parTransId="{23552C0D-AEE5-40F1-A387-92E86E644125}" sibTransId="{4655C0EC-304B-4969-8763-04DF6F7DC3E6}"/>
    <dgm:cxn modelId="{D0EE49C2-179C-4A28-87B1-60111C31B205}" srcId="{22868A95-1F62-49AB-835D-78E4EB11B41B}" destId="{2FC24126-FDF7-4EDC-AEF8-F139E107F2AB}" srcOrd="1" destOrd="0" parTransId="{9E105BB0-1330-41E0-9278-B0357D3ED259}" sibTransId="{D2A7D00A-CA05-4671-A083-D739E3022529}"/>
    <dgm:cxn modelId="{629FE6A0-ED4A-4B89-8A0C-DFDD1203AE74}" type="presOf" srcId="{22868A95-1F62-49AB-835D-78E4EB11B41B}" destId="{154DF2A9-7CA8-482F-8F6F-B6346FD38DF9}" srcOrd="0" destOrd="0" presId="urn:microsoft.com/office/officeart/2005/8/layout/vProcess5"/>
    <dgm:cxn modelId="{42C1D6FD-A227-4DA4-9A4C-98B184B9C547}" type="presOf" srcId="{AC3FF839-E590-4732-AB90-5BF4110EC77F}" destId="{413D667E-736E-4FC7-9659-F4C5995FA942}" srcOrd="0" destOrd="0" presId="urn:microsoft.com/office/officeart/2005/8/layout/vProcess5"/>
    <dgm:cxn modelId="{F9D69E68-1972-475B-A148-616B750C54FA}" type="presOf" srcId="{2FC24126-FDF7-4EDC-AEF8-F139E107F2AB}" destId="{16EE3D07-6960-49F4-BBB0-0B10B79F705B}" srcOrd="1" destOrd="0" presId="urn:microsoft.com/office/officeart/2005/8/layout/vProcess5"/>
    <dgm:cxn modelId="{430E0F42-1600-43FD-A961-D1B956C8737E}" type="presOf" srcId="{2FC24126-FDF7-4EDC-AEF8-F139E107F2AB}" destId="{A9DDE065-CF3E-4050-8A89-4CC5D7C196E5}" srcOrd="0" destOrd="0" presId="urn:microsoft.com/office/officeart/2005/8/layout/vProcess5"/>
    <dgm:cxn modelId="{95E582BA-D955-4CBC-B23D-5E6849A2C281}" type="presOf" srcId="{A5AF57FC-BBB3-4F6A-BBE1-B9F97CD2300D}" destId="{C65022E3-AE25-4C4C-9013-931C5999EAF8}" srcOrd="0" destOrd="0" presId="urn:microsoft.com/office/officeart/2005/8/layout/vProcess5"/>
    <dgm:cxn modelId="{3155C435-0D12-455D-9BEA-062ADCEB10C9}" type="presOf" srcId="{A5AF57FC-BBB3-4F6A-BBE1-B9F97CD2300D}" destId="{23148DD9-09BD-4324-BCC4-34369989C8F5}" srcOrd="1" destOrd="0" presId="urn:microsoft.com/office/officeart/2005/8/layout/vProcess5"/>
    <dgm:cxn modelId="{74821DF9-A0D8-4774-A4AF-50CD7865678F}" type="presOf" srcId="{D2A7D00A-CA05-4671-A083-D739E3022529}" destId="{08DA2166-F6B8-493F-B915-BF9A4F52A622}" srcOrd="0" destOrd="0" presId="urn:microsoft.com/office/officeart/2005/8/layout/vProcess5"/>
    <dgm:cxn modelId="{18C7E786-EC47-42D8-9A8B-D254C1A99130}" type="presParOf" srcId="{154DF2A9-7CA8-482F-8F6F-B6346FD38DF9}" destId="{5E36F3AB-BD1D-4EA3-991D-9E269438062E}" srcOrd="0" destOrd="0" presId="urn:microsoft.com/office/officeart/2005/8/layout/vProcess5"/>
    <dgm:cxn modelId="{1A037896-3679-47B5-BE6E-8048F491F4A6}" type="presParOf" srcId="{154DF2A9-7CA8-482F-8F6F-B6346FD38DF9}" destId="{413D667E-736E-4FC7-9659-F4C5995FA942}" srcOrd="1" destOrd="0" presId="urn:microsoft.com/office/officeart/2005/8/layout/vProcess5"/>
    <dgm:cxn modelId="{8C7E4018-DB3B-4D03-AACB-D4D81E2F74C0}" type="presParOf" srcId="{154DF2A9-7CA8-482F-8F6F-B6346FD38DF9}" destId="{A9DDE065-CF3E-4050-8A89-4CC5D7C196E5}" srcOrd="2" destOrd="0" presId="urn:microsoft.com/office/officeart/2005/8/layout/vProcess5"/>
    <dgm:cxn modelId="{D59047D3-A8B2-4575-A0D9-A4E46A1F1AAC}" type="presParOf" srcId="{154DF2A9-7CA8-482F-8F6F-B6346FD38DF9}" destId="{5D970F35-0950-4200-B66A-B76A793E40F9}" srcOrd="3" destOrd="0" presId="urn:microsoft.com/office/officeart/2005/8/layout/vProcess5"/>
    <dgm:cxn modelId="{DE87F126-871B-4A83-8404-76E4547E5E6B}" type="presParOf" srcId="{154DF2A9-7CA8-482F-8F6F-B6346FD38DF9}" destId="{C65022E3-AE25-4C4C-9013-931C5999EAF8}" srcOrd="4" destOrd="0" presId="urn:microsoft.com/office/officeart/2005/8/layout/vProcess5"/>
    <dgm:cxn modelId="{268CF827-F34E-4B3E-8C50-C94E19DF76CF}" type="presParOf" srcId="{154DF2A9-7CA8-482F-8F6F-B6346FD38DF9}" destId="{5BC21161-A53C-4934-ACCA-A34D76CDADA6}" srcOrd="5" destOrd="0" presId="urn:microsoft.com/office/officeart/2005/8/layout/vProcess5"/>
    <dgm:cxn modelId="{6AFB0653-FEEA-4325-9FAB-C2DA5FDBCE05}" type="presParOf" srcId="{154DF2A9-7CA8-482F-8F6F-B6346FD38DF9}" destId="{08DA2166-F6B8-493F-B915-BF9A4F52A622}" srcOrd="6" destOrd="0" presId="urn:microsoft.com/office/officeart/2005/8/layout/vProcess5"/>
    <dgm:cxn modelId="{403BDA04-1735-4E17-9A61-659C27432E4C}" type="presParOf" srcId="{154DF2A9-7CA8-482F-8F6F-B6346FD38DF9}" destId="{2D52077B-0901-4634-AEB3-DC16EFFE3C10}" srcOrd="7" destOrd="0" presId="urn:microsoft.com/office/officeart/2005/8/layout/vProcess5"/>
    <dgm:cxn modelId="{47A2D9C2-735C-4626-8ABD-E6B72531D7E0}" type="presParOf" srcId="{154DF2A9-7CA8-482F-8F6F-B6346FD38DF9}" destId="{DE01EF4C-2EA0-4A98-BF21-C2E9A265324C}" srcOrd="8" destOrd="0" presId="urn:microsoft.com/office/officeart/2005/8/layout/vProcess5"/>
    <dgm:cxn modelId="{8BC46AFF-34DF-4BA4-B723-EB4F48B6C79C}" type="presParOf" srcId="{154DF2A9-7CA8-482F-8F6F-B6346FD38DF9}" destId="{16EE3D07-6960-49F4-BBB0-0B10B79F705B}" srcOrd="9" destOrd="0" presId="urn:microsoft.com/office/officeart/2005/8/layout/vProcess5"/>
    <dgm:cxn modelId="{C2A53786-BEB8-4BCD-BC81-5DA97C397C65}" type="presParOf" srcId="{154DF2A9-7CA8-482F-8F6F-B6346FD38DF9}" destId="{3720B46E-8D6B-46E6-84E3-19D30B7DB10B}" srcOrd="10" destOrd="0" presId="urn:microsoft.com/office/officeart/2005/8/layout/vProcess5"/>
    <dgm:cxn modelId="{9602D4E6-FF4E-456A-BBCD-65B269074278}" type="presParOf" srcId="{154DF2A9-7CA8-482F-8F6F-B6346FD38DF9}" destId="{23148DD9-09BD-4324-BCC4-34369989C8F5}" srcOrd="11"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13D667E-736E-4FC7-9659-F4C5995FA942}">
      <dsp:nvSpPr>
        <dsp:cNvPr id="0" name=""/>
        <dsp:cNvSpPr/>
      </dsp:nvSpPr>
      <dsp:spPr>
        <a:xfrm>
          <a:off x="0" y="0"/>
          <a:ext cx="6400800" cy="114688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en-US" sz="1800" kern="1200" dirty="0" smtClean="0"/>
            <a:t>In June 2016, ERCOT completed Lubbock Power and Light (LP&amp;L) Integration Study (filed in PUCT Project 45633)</a:t>
          </a:r>
          <a:endParaRPr lang="en-US" sz="1800" kern="1200" dirty="0"/>
        </a:p>
      </dsp:txBody>
      <dsp:txXfrm>
        <a:off x="33591" y="33591"/>
        <a:ext cx="5066312" cy="1079700"/>
      </dsp:txXfrm>
    </dsp:sp>
    <dsp:sp modelId="{A9DDE065-CF3E-4050-8A89-4CC5D7C196E5}">
      <dsp:nvSpPr>
        <dsp:cNvPr id="0" name=""/>
        <dsp:cNvSpPr/>
      </dsp:nvSpPr>
      <dsp:spPr>
        <a:xfrm>
          <a:off x="536066" y="1355407"/>
          <a:ext cx="6400800" cy="114688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en-US" sz="1800" kern="1200" dirty="0" smtClean="0"/>
            <a:t>In July 2016, memo from Former Chairman </a:t>
          </a:r>
          <a:r>
            <a:rPr lang="en-US" sz="1800" kern="1200" smtClean="0"/>
            <a:t>Nelson asked </a:t>
          </a:r>
          <a:r>
            <a:rPr lang="en-US" sz="1800" kern="1200" dirty="0" smtClean="0"/>
            <a:t>for ERCOT-SPP coordinated study of the impacts of an LP&amp;L transition to ERCOT</a:t>
          </a:r>
          <a:endParaRPr lang="en-US" sz="1800" kern="1200" dirty="0"/>
        </a:p>
      </dsp:txBody>
      <dsp:txXfrm>
        <a:off x="569657" y="1388998"/>
        <a:ext cx="5052077" cy="1079700"/>
      </dsp:txXfrm>
    </dsp:sp>
    <dsp:sp modelId="{5D970F35-0950-4200-B66A-B76A793E40F9}">
      <dsp:nvSpPr>
        <dsp:cNvPr id="0" name=""/>
        <dsp:cNvSpPr/>
      </dsp:nvSpPr>
      <dsp:spPr>
        <a:xfrm>
          <a:off x="1064133" y="2710814"/>
          <a:ext cx="6400800" cy="114688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en-US" sz="1800" kern="1200" dirty="0" smtClean="0"/>
            <a:t>In November 2016, ERCOT presented draft study scope and assumptions to RPG (</a:t>
          </a:r>
          <a:r>
            <a:rPr lang="en-US" sz="1400" kern="1200" dirty="0" smtClean="0">
              <a:hlinkClick xmlns:r="http://schemas.openxmlformats.org/officeDocument/2006/relationships" r:id="rId1"/>
            </a:rPr>
            <a:t>http://www.ercot.com/content/wcm/key_documents_lists/77750/SPP_ERCOT_Lubbock_Scope_RPG_11_15_2016.pdf</a:t>
          </a:r>
          <a:r>
            <a:rPr lang="en-US" sz="1800" kern="1200" dirty="0" smtClean="0"/>
            <a:t>) </a:t>
          </a:r>
          <a:endParaRPr lang="en-US" sz="1800" kern="1200" dirty="0"/>
        </a:p>
      </dsp:txBody>
      <dsp:txXfrm>
        <a:off x="1097724" y="2744405"/>
        <a:ext cx="5060078" cy="1079700"/>
      </dsp:txXfrm>
    </dsp:sp>
    <dsp:sp modelId="{C65022E3-AE25-4C4C-9013-931C5999EAF8}">
      <dsp:nvSpPr>
        <dsp:cNvPr id="0" name=""/>
        <dsp:cNvSpPr/>
      </dsp:nvSpPr>
      <dsp:spPr>
        <a:xfrm>
          <a:off x="1600199" y="4066221"/>
          <a:ext cx="6400800" cy="1146882"/>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en-US" sz="1800" kern="1200" dirty="0" smtClean="0"/>
            <a:t>In February 2017, SPP and ERCOT finalized the study scope (filed in PUCT Project 45633)</a:t>
          </a:r>
          <a:endParaRPr lang="en-US" sz="1800" kern="1200" dirty="0"/>
        </a:p>
      </dsp:txBody>
      <dsp:txXfrm>
        <a:off x="1633790" y="4099812"/>
        <a:ext cx="5052077" cy="1079700"/>
      </dsp:txXfrm>
    </dsp:sp>
    <dsp:sp modelId="{5BC21161-A53C-4934-ACCA-A34D76CDADA6}">
      <dsp:nvSpPr>
        <dsp:cNvPr id="0" name=""/>
        <dsp:cNvSpPr/>
      </dsp:nvSpPr>
      <dsp:spPr>
        <a:xfrm>
          <a:off x="5655326" y="878408"/>
          <a:ext cx="745473" cy="745473"/>
        </a:xfrm>
        <a:prstGeom prst="downArrow">
          <a:avLst>
            <a:gd name="adj1" fmla="val 55000"/>
            <a:gd name="adj2" fmla="val 45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4450" tIns="44450" rIns="44450" bIns="44450" numCol="1" spcCol="1270" anchor="ctr" anchorCtr="0">
          <a:noAutofit/>
        </a:bodyPr>
        <a:lstStyle/>
        <a:p>
          <a:pPr lvl="0" algn="ctr" defTabSz="1555750">
            <a:lnSpc>
              <a:spcPct val="90000"/>
            </a:lnSpc>
            <a:spcBef>
              <a:spcPct val="0"/>
            </a:spcBef>
            <a:spcAft>
              <a:spcPct val="35000"/>
            </a:spcAft>
          </a:pPr>
          <a:endParaRPr lang="en-US" sz="3500" kern="1200"/>
        </a:p>
      </dsp:txBody>
      <dsp:txXfrm>
        <a:off x="5823057" y="878408"/>
        <a:ext cx="410011" cy="560968"/>
      </dsp:txXfrm>
    </dsp:sp>
    <dsp:sp modelId="{08DA2166-F6B8-493F-B915-BF9A4F52A622}">
      <dsp:nvSpPr>
        <dsp:cNvPr id="0" name=""/>
        <dsp:cNvSpPr/>
      </dsp:nvSpPr>
      <dsp:spPr>
        <a:xfrm>
          <a:off x="6191393" y="2233815"/>
          <a:ext cx="745473" cy="745473"/>
        </a:xfrm>
        <a:prstGeom prst="downArrow">
          <a:avLst>
            <a:gd name="adj1" fmla="val 55000"/>
            <a:gd name="adj2" fmla="val 45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4450" tIns="44450" rIns="44450" bIns="44450" numCol="1" spcCol="1270" anchor="ctr" anchorCtr="0">
          <a:noAutofit/>
        </a:bodyPr>
        <a:lstStyle/>
        <a:p>
          <a:pPr lvl="0" algn="ctr" defTabSz="1555750">
            <a:lnSpc>
              <a:spcPct val="90000"/>
            </a:lnSpc>
            <a:spcBef>
              <a:spcPct val="0"/>
            </a:spcBef>
            <a:spcAft>
              <a:spcPct val="35000"/>
            </a:spcAft>
          </a:pPr>
          <a:endParaRPr lang="en-US" sz="3500" kern="1200"/>
        </a:p>
      </dsp:txBody>
      <dsp:txXfrm>
        <a:off x="6359124" y="2233815"/>
        <a:ext cx="410011" cy="560968"/>
      </dsp:txXfrm>
    </dsp:sp>
    <dsp:sp modelId="{2D52077B-0901-4634-AEB3-DC16EFFE3C10}">
      <dsp:nvSpPr>
        <dsp:cNvPr id="0" name=""/>
        <dsp:cNvSpPr/>
      </dsp:nvSpPr>
      <dsp:spPr>
        <a:xfrm>
          <a:off x="6719459" y="3589222"/>
          <a:ext cx="745473" cy="745473"/>
        </a:xfrm>
        <a:prstGeom prst="downArrow">
          <a:avLst>
            <a:gd name="adj1" fmla="val 55000"/>
            <a:gd name="adj2" fmla="val 45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4450" tIns="44450" rIns="44450" bIns="44450" numCol="1" spcCol="1270" anchor="ctr" anchorCtr="0">
          <a:noAutofit/>
        </a:bodyPr>
        <a:lstStyle/>
        <a:p>
          <a:pPr lvl="0" algn="ctr" defTabSz="1555750">
            <a:lnSpc>
              <a:spcPct val="90000"/>
            </a:lnSpc>
            <a:spcBef>
              <a:spcPct val="0"/>
            </a:spcBef>
            <a:spcAft>
              <a:spcPct val="35000"/>
            </a:spcAft>
          </a:pPr>
          <a:endParaRPr lang="en-US" sz="3500" kern="1200"/>
        </a:p>
      </dsp:txBody>
      <dsp:txXfrm>
        <a:off x="6887190" y="3589222"/>
        <a:ext cx="410011" cy="560968"/>
      </dsp:txXfrm>
    </dsp:sp>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5/19/2017</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5/19/2017</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3652501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4</a:t>
            </a:fld>
            <a:endParaRPr lang="en-US"/>
          </a:p>
        </p:txBody>
      </p:sp>
    </p:spTree>
    <p:extLst>
      <p:ext uri="{BB962C8B-B14F-4D97-AF65-F5344CB8AC3E}">
        <p14:creationId xmlns:p14="http://schemas.microsoft.com/office/powerpoint/2010/main" val="29820089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p:txBody>
          <a:bodyPr/>
          <a:lstStyle/>
          <a:p>
            <a:r>
              <a:rPr lang="en-US" smtClean="0"/>
              <a:t>Footer text goes here.</a:t>
            </a:r>
            <a:endParaRPr lang="en-US"/>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smtClean="0"/>
              <a:t>Footer text goes here.</a:t>
            </a:r>
            <a:endParaRPr lang="en-US"/>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0116945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3.xml"/><Relationship Id="rId1"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231350" y="0"/>
            <a:ext cx="591265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9656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Footer text goes here.</a:t>
            </a:r>
            <a:endParaRPr lang="en-US" dirty="0"/>
          </a:p>
        </p:txBody>
      </p:sp>
      <p:sp>
        <p:nvSpPr>
          <p:cNvPr id="6"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smtClean="0">
                <a:solidFill>
                  <a:schemeClr val="tx2"/>
                </a:solidFill>
              </a:rPr>
              <a:t>PUBLIC</a:t>
            </a:r>
            <a:endParaRPr lang="en-US" sz="1000" b="1" dirty="0">
              <a:solidFill>
                <a:schemeClr val="tx2"/>
              </a:solidFill>
            </a:endParaRPr>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5309337"/>
      </p:ext>
    </p:extLst>
  </p:cSld>
  <p:clrMap bg1="lt1" tx1="dk1" bg2="lt2" tx2="dk2" accent1="accent1" accent2="accent2" accent3="accent3" accent4="accent4" accent5="accent5" accent6="accent6" hlink="hlink" folHlink="folHlink"/>
  <p:sldLayoutIdLst>
    <p:sldLayoutId id="2147483652" r:id="rId1"/>
  </p:sldLayoutIdLs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emf"/><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412906" y="2413338"/>
            <a:ext cx="5646034" cy="2308324"/>
          </a:xfrm>
          <a:prstGeom prst="rect">
            <a:avLst/>
          </a:prstGeom>
          <a:noFill/>
        </p:spPr>
        <p:txBody>
          <a:bodyPr wrap="square" rtlCol="0">
            <a:spAutoFit/>
          </a:bodyPr>
          <a:lstStyle/>
          <a:p>
            <a:r>
              <a:rPr lang="en-US" sz="2400" b="1" dirty="0" smtClean="0"/>
              <a:t>ERCOT-SPP Coordinated </a:t>
            </a:r>
          </a:p>
          <a:p>
            <a:r>
              <a:rPr lang="en-US" sz="2400" b="1" dirty="0" smtClean="0"/>
              <a:t>Lubbock Power and Light </a:t>
            </a:r>
          </a:p>
          <a:p>
            <a:r>
              <a:rPr lang="en-US" sz="2400" b="1" dirty="0" smtClean="0"/>
              <a:t>Integration Impact Study Results</a:t>
            </a:r>
            <a:endParaRPr lang="en-US" sz="2400" b="1" dirty="0"/>
          </a:p>
          <a:p>
            <a:endParaRPr lang="en-US" dirty="0"/>
          </a:p>
          <a:p>
            <a:r>
              <a:rPr lang="en-US" dirty="0" smtClean="0"/>
              <a:t>Jeff </a:t>
            </a:r>
            <a:r>
              <a:rPr lang="en-US" dirty="0" err="1" smtClean="0"/>
              <a:t>Billo</a:t>
            </a:r>
            <a:endParaRPr lang="en-US" dirty="0"/>
          </a:p>
          <a:p>
            <a:endParaRPr lang="en-US" dirty="0"/>
          </a:p>
          <a:p>
            <a:r>
              <a:rPr lang="en-US" dirty="0" smtClean="0"/>
              <a:t>May 25, 2017</a:t>
            </a:r>
            <a:endParaRPr lang="en-US" dirty="0"/>
          </a:p>
        </p:txBody>
      </p:sp>
    </p:spTree>
    <p:extLst>
      <p:ext uri="{BB962C8B-B14F-4D97-AF65-F5344CB8AC3E}">
        <p14:creationId xmlns:p14="http://schemas.microsoft.com/office/powerpoint/2010/main" val="73060379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Subsynchronous</a:t>
            </a:r>
            <a:r>
              <a:rPr lang="en-US" dirty="0" smtClean="0"/>
              <a:t> </a:t>
            </a:r>
            <a:r>
              <a:rPr lang="en-US" dirty="0"/>
              <a:t>resonance </a:t>
            </a:r>
            <a:r>
              <a:rPr lang="en-US" dirty="0" smtClean="0"/>
              <a:t>impact analysis</a:t>
            </a:r>
            <a:endParaRPr lang="en-US" dirty="0"/>
          </a:p>
        </p:txBody>
      </p:sp>
      <p:sp>
        <p:nvSpPr>
          <p:cNvPr id="3" name="Content Placeholder 2"/>
          <p:cNvSpPr>
            <a:spLocks noGrp="1"/>
          </p:cNvSpPr>
          <p:nvPr>
            <p:ph idx="1"/>
          </p:nvPr>
        </p:nvSpPr>
        <p:spPr>
          <a:xfrm>
            <a:off x="304800" y="1524000"/>
            <a:ext cx="8534400" cy="4319832"/>
          </a:xfrm>
        </p:spPr>
        <p:txBody>
          <a:bodyPr/>
          <a:lstStyle/>
          <a:p>
            <a:r>
              <a:rPr lang="en-US" sz="2800" dirty="0" smtClean="0"/>
              <a:t>23 </a:t>
            </a:r>
            <a:r>
              <a:rPr lang="en-US" sz="2800" dirty="0" smtClean="0"/>
              <a:t>generators had an increase in the number of outages required to be radial to a series capacitor</a:t>
            </a:r>
          </a:p>
          <a:p>
            <a:pPr lvl="1"/>
            <a:r>
              <a:rPr lang="en-US" sz="2200" dirty="0" smtClean="0"/>
              <a:t>These generators would have less SSR risk</a:t>
            </a:r>
          </a:p>
          <a:p>
            <a:pPr lvl="1"/>
            <a:r>
              <a:rPr lang="en-US" sz="2200" dirty="0" smtClean="0"/>
              <a:t>None of these generators went from less than or equal to 6 outages to more than 6 outages from radial condition</a:t>
            </a:r>
            <a:endParaRPr lang="en-US" sz="2200" dirty="0"/>
          </a:p>
          <a:p>
            <a:r>
              <a:rPr lang="en-US" sz="2800" dirty="0" smtClean="0"/>
              <a:t>5 generators went from 20 outages to 14 outages to be radial to Edison/</a:t>
            </a:r>
            <a:r>
              <a:rPr lang="en-US" sz="2800" dirty="0" err="1" smtClean="0"/>
              <a:t>Oersted</a:t>
            </a:r>
            <a:r>
              <a:rPr lang="en-US" sz="2800" dirty="0" smtClean="0"/>
              <a:t> series capacitors</a:t>
            </a:r>
            <a:endParaRPr lang="en-US" sz="2400" dirty="0"/>
          </a:p>
          <a:p>
            <a:pPr lvl="1"/>
            <a:r>
              <a:rPr lang="en-US" sz="2200" dirty="0" smtClean="0"/>
              <a:t>All 5 are significantly </a:t>
            </a:r>
            <a:r>
              <a:rPr lang="en-US" sz="2200" dirty="0"/>
              <a:t>far away from Edison/</a:t>
            </a:r>
            <a:r>
              <a:rPr lang="en-US" sz="2200" dirty="0" err="1"/>
              <a:t>Oersted</a:t>
            </a:r>
            <a:r>
              <a:rPr lang="en-US" sz="2200" dirty="0"/>
              <a:t> series capacitors</a:t>
            </a:r>
          </a:p>
          <a:p>
            <a:pPr lvl="1"/>
            <a:r>
              <a:rPr lang="en-US" sz="2200" dirty="0" smtClean="0"/>
              <a:t>All of these generators (Panhandle) already </a:t>
            </a:r>
            <a:r>
              <a:rPr lang="en-US" sz="2200" dirty="0"/>
              <a:t>have SSR mitigation and/or protection in place</a:t>
            </a:r>
          </a:p>
        </p:txBody>
      </p:sp>
      <p:sp>
        <p:nvSpPr>
          <p:cNvPr id="4" name="Slide Number Placeholder 3"/>
          <p:cNvSpPr>
            <a:spLocks noGrp="1"/>
          </p:cNvSpPr>
          <p:nvPr>
            <p:ph type="sldNum" sz="quarter" idx="4"/>
          </p:nvPr>
        </p:nvSpPr>
        <p:spPr/>
        <p:txBody>
          <a:bodyPr/>
          <a:lstStyle/>
          <a:p>
            <a:fld id="{1D93BD3E-1E9A-4970-A6F7-E7AC52762E0C}" type="slidenum">
              <a:rPr lang="en-US" smtClean="0"/>
              <a:pPr/>
              <a:t>10</a:t>
            </a:fld>
            <a:endParaRPr lang="en-US"/>
          </a:p>
        </p:txBody>
      </p:sp>
      <p:sp>
        <p:nvSpPr>
          <p:cNvPr id="5" name="TextBox 4"/>
          <p:cNvSpPr txBox="1"/>
          <p:nvPr/>
        </p:nvSpPr>
        <p:spPr>
          <a:xfrm>
            <a:off x="3657600" y="6527642"/>
            <a:ext cx="1905000" cy="246221"/>
          </a:xfrm>
          <a:prstGeom prst="rect">
            <a:avLst/>
          </a:prstGeom>
          <a:noFill/>
        </p:spPr>
        <p:txBody>
          <a:bodyPr wrap="square" rtlCol="0">
            <a:spAutoFit/>
          </a:bodyPr>
          <a:lstStyle/>
          <a:p>
            <a:pPr algn="l"/>
            <a:r>
              <a:rPr lang="en-US" sz="1000" b="1" baseline="0" dirty="0" smtClean="0">
                <a:solidFill>
                  <a:schemeClr val="tx2"/>
                </a:solidFill>
              </a:rPr>
              <a:t>PRELIMINARY RESULTS</a:t>
            </a:r>
            <a:endParaRPr lang="en-US" sz="1000" b="1" dirty="0">
              <a:solidFill>
                <a:schemeClr val="tx2"/>
              </a:solidFill>
            </a:endParaRPr>
          </a:p>
        </p:txBody>
      </p:sp>
    </p:spTree>
    <p:extLst>
      <p:ext uri="{BB962C8B-B14F-4D97-AF65-F5344CB8AC3E}">
        <p14:creationId xmlns:p14="http://schemas.microsoft.com/office/powerpoint/2010/main" val="29874451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Analysis of whether or not to convert retiring LP&amp;L generators to </a:t>
            </a:r>
            <a:r>
              <a:rPr lang="en-US" dirty="0"/>
              <a:t>synchronous </a:t>
            </a:r>
            <a:r>
              <a:rPr lang="en-US" dirty="0" smtClean="0"/>
              <a:t>condensers</a:t>
            </a:r>
            <a:endParaRPr lang="en-US" dirty="0"/>
          </a:p>
        </p:txBody>
      </p:sp>
      <p:sp>
        <p:nvSpPr>
          <p:cNvPr id="3" name="Content Placeholder 2"/>
          <p:cNvSpPr>
            <a:spLocks noGrp="1"/>
          </p:cNvSpPr>
          <p:nvPr>
            <p:ph idx="1"/>
          </p:nvPr>
        </p:nvSpPr>
        <p:spPr/>
        <p:txBody>
          <a:bodyPr/>
          <a:lstStyle/>
          <a:p>
            <a:r>
              <a:rPr lang="en-US" sz="2400" dirty="0" smtClean="0"/>
              <a:t>ERCOT found production cost savings that would justify the cost of converting retiring LP&amp;L Coke Units 1 and 2 to synchronous condensers in 2025 (not found to be economic in 2020)</a:t>
            </a:r>
          </a:p>
          <a:p>
            <a:r>
              <a:rPr lang="en-US" sz="2400" dirty="0" smtClean="0"/>
              <a:t>However, the overall impact on the Panhandle interface limit was less than 100 MW and installing new synchronous condensers at selected locations within the Panhandle would provide better economic benefit</a:t>
            </a:r>
          </a:p>
          <a:p>
            <a:r>
              <a:rPr lang="en-US" sz="2400" dirty="0" smtClean="0"/>
              <a:t>ERCOT will not recommend converting LP&amp;L units to synchronous condensers</a:t>
            </a:r>
            <a:endParaRPr lang="en-US" sz="24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11</a:t>
            </a:fld>
            <a:endParaRPr lang="en-US"/>
          </a:p>
        </p:txBody>
      </p:sp>
      <p:sp>
        <p:nvSpPr>
          <p:cNvPr id="5" name="TextBox 4"/>
          <p:cNvSpPr txBox="1"/>
          <p:nvPr/>
        </p:nvSpPr>
        <p:spPr>
          <a:xfrm>
            <a:off x="3657600" y="6527642"/>
            <a:ext cx="1905000" cy="246221"/>
          </a:xfrm>
          <a:prstGeom prst="rect">
            <a:avLst/>
          </a:prstGeom>
          <a:noFill/>
        </p:spPr>
        <p:txBody>
          <a:bodyPr wrap="square" rtlCol="0">
            <a:spAutoFit/>
          </a:bodyPr>
          <a:lstStyle/>
          <a:p>
            <a:pPr algn="l"/>
            <a:r>
              <a:rPr lang="en-US" sz="1000" b="1" baseline="0" dirty="0" smtClean="0">
                <a:solidFill>
                  <a:schemeClr val="tx2"/>
                </a:solidFill>
              </a:rPr>
              <a:t>PRELIMINARY RESULTS</a:t>
            </a:r>
            <a:endParaRPr lang="en-US" sz="1000" b="1" dirty="0">
              <a:solidFill>
                <a:schemeClr val="tx2"/>
              </a:solidFill>
            </a:endParaRPr>
          </a:p>
        </p:txBody>
      </p:sp>
    </p:spTree>
    <p:extLst>
      <p:ext uri="{BB962C8B-B14F-4D97-AF65-F5344CB8AC3E}">
        <p14:creationId xmlns:p14="http://schemas.microsoft.com/office/powerpoint/2010/main" val="40020600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Next steps</a:t>
            </a:r>
            <a:endParaRPr lang="en-US" dirty="0"/>
          </a:p>
        </p:txBody>
      </p:sp>
      <p:sp>
        <p:nvSpPr>
          <p:cNvPr id="3" name="Content Placeholder 2"/>
          <p:cNvSpPr>
            <a:spLocks noGrp="1"/>
          </p:cNvSpPr>
          <p:nvPr>
            <p:ph idx="1"/>
          </p:nvPr>
        </p:nvSpPr>
        <p:spPr/>
        <p:txBody>
          <a:bodyPr/>
          <a:lstStyle/>
          <a:p>
            <a:r>
              <a:rPr lang="en-US" dirty="0" smtClean="0"/>
              <a:t>Finalize results and present </a:t>
            </a:r>
            <a:r>
              <a:rPr lang="en-US" dirty="0" smtClean="0"/>
              <a:t>to the Board on June 13</a:t>
            </a:r>
          </a:p>
          <a:p>
            <a:endParaRPr lang="en-US" dirty="0" smtClean="0"/>
          </a:p>
          <a:p>
            <a:r>
              <a:rPr lang="en-US" dirty="0" smtClean="0"/>
              <a:t>File final report with the PUCT</a:t>
            </a: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12</a:t>
            </a:fld>
            <a:endParaRPr lang="en-US"/>
          </a:p>
        </p:txBody>
      </p:sp>
    </p:spTree>
    <p:extLst>
      <p:ext uri="{BB962C8B-B14F-4D97-AF65-F5344CB8AC3E}">
        <p14:creationId xmlns:p14="http://schemas.microsoft.com/office/powerpoint/2010/main" val="221297920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endParaRPr lang="en-US" sz="4400" dirty="0" smtClean="0"/>
          </a:p>
          <a:p>
            <a:pPr marL="0" indent="0">
              <a:buNone/>
            </a:pPr>
            <a:endParaRPr lang="en-US" sz="4400" dirty="0"/>
          </a:p>
          <a:p>
            <a:pPr marL="0" indent="0">
              <a:buNone/>
            </a:pPr>
            <a:endParaRPr lang="en-US" sz="4400" dirty="0" smtClean="0"/>
          </a:p>
          <a:p>
            <a:pPr marL="0" indent="0">
              <a:buNone/>
            </a:pPr>
            <a:r>
              <a:rPr lang="en-US" sz="4400" dirty="0" smtClean="0"/>
              <a:t>Questions?</a:t>
            </a:r>
            <a:endParaRPr lang="en-US" sz="4400" dirty="0"/>
          </a:p>
        </p:txBody>
      </p:sp>
    </p:spTree>
    <p:extLst>
      <p:ext uri="{BB962C8B-B14F-4D97-AF65-F5344CB8AC3E}">
        <p14:creationId xmlns:p14="http://schemas.microsoft.com/office/powerpoint/2010/main" val="37980741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b="1" dirty="0" smtClean="0">
                <a:solidFill>
                  <a:schemeClr val="accent1"/>
                </a:solidFill>
              </a:rPr>
              <a:t>Background</a:t>
            </a:r>
            <a:endParaRPr lang="en-US" b="1" dirty="0">
              <a:solidFill>
                <a:schemeClr val="accent1"/>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2</a:t>
            </a:fld>
            <a:endParaRPr lang="en-US"/>
          </a:p>
        </p:txBody>
      </p:sp>
      <p:graphicFrame>
        <p:nvGraphicFramePr>
          <p:cNvPr id="4" name="Diagram 3"/>
          <p:cNvGraphicFramePr/>
          <p:nvPr>
            <p:extLst>
              <p:ext uri="{D42A27DB-BD31-4B8C-83A1-F6EECF244321}">
                <p14:modId xmlns:p14="http://schemas.microsoft.com/office/powerpoint/2010/main" val="4281924108"/>
              </p:ext>
            </p:extLst>
          </p:nvPr>
        </p:nvGraphicFramePr>
        <p:xfrm>
          <a:off x="609600" y="959096"/>
          <a:ext cx="8001000" cy="521310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02405820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ERCOT LP&amp;L Integration Study (June 2016)</a:t>
            </a:r>
            <a:endParaRPr lang="en-US" dirty="0"/>
          </a:p>
        </p:txBody>
      </p:sp>
      <p:sp>
        <p:nvSpPr>
          <p:cNvPr id="3" name="Content Placeholder 2"/>
          <p:cNvSpPr>
            <a:spLocks noGrp="1"/>
          </p:cNvSpPr>
          <p:nvPr>
            <p:ph idx="1"/>
          </p:nvPr>
        </p:nvSpPr>
        <p:spPr>
          <a:xfrm>
            <a:off x="304800" y="1600201"/>
            <a:ext cx="3810000" cy="4319832"/>
          </a:xfrm>
        </p:spPr>
        <p:txBody>
          <a:bodyPr/>
          <a:lstStyle/>
          <a:p>
            <a:r>
              <a:rPr lang="en-US" dirty="0" smtClean="0"/>
              <a:t>ERCOT preferred Option 4ow for integrating the LP&amp;L system</a:t>
            </a:r>
          </a:p>
          <a:p>
            <a:endParaRPr lang="en-US" dirty="0" smtClean="0"/>
          </a:p>
          <a:p>
            <a:r>
              <a:rPr lang="en-US" dirty="0" smtClean="0"/>
              <a:t>$364 million capital cost estimate</a:t>
            </a: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3</a:t>
            </a:fld>
            <a:endParaRPr lang="en-US"/>
          </a:p>
        </p:txBody>
      </p:sp>
      <p:pic>
        <p:nvPicPr>
          <p:cNvPr id="5" name="Picture 4"/>
          <p:cNvPicPr/>
          <p:nvPr/>
        </p:nvPicPr>
        <p:blipFill>
          <a:blip r:embed="rId2">
            <a:extLst>
              <a:ext uri="{28A0092B-C50C-407E-A947-70E740481C1C}">
                <a14:useLocalDpi xmlns:a14="http://schemas.microsoft.com/office/drawing/2010/main" val="0"/>
              </a:ext>
            </a:extLst>
          </a:blip>
          <a:srcRect/>
          <a:stretch>
            <a:fillRect/>
          </a:stretch>
        </p:blipFill>
        <p:spPr bwMode="auto">
          <a:xfrm>
            <a:off x="4576412" y="1500433"/>
            <a:ext cx="4114800" cy="4419600"/>
          </a:xfrm>
          <a:prstGeom prst="rect">
            <a:avLst/>
          </a:prstGeom>
          <a:noFill/>
        </p:spPr>
      </p:pic>
    </p:spTree>
    <p:extLst>
      <p:ext uri="{BB962C8B-B14F-4D97-AF65-F5344CB8AC3E}">
        <p14:creationId xmlns:p14="http://schemas.microsoft.com/office/powerpoint/2010/main" val="37529146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b="1" dirty="0" smtClean="0">
                <a:solidFill>
                  <a:schemeClr val="accent1"/>
                </a:solidFill>
              </a:rPr>
              <a:t>Results</a:t>
            </a:r>
            <a:endParaRPr lang="en-US" b="1" dirty="0">
              <a:solidFill>
                <a:schemeClr val="accent1"/>
              </a:solidFill>
            </a:endParaRPr>
          </a:p>
        </p:txBody>
      </p:sp>
      <p:sp>
        <p:nvSpPr>
          <p:cNvPr id="3" name="Content Placeholder 2"/>
          <p:cNvSpPr>
            <a:spLocks noGrp="1"/>
          </p:cNvSpPr>
          <p:nvPr>
            <p:ph idx="1"/>
          </p:nvPr>
        </p:nvSpPr>
        <p:spPr>
          <a:xfrm>
            <a:off x="304800" y="1600201"/>
            <a:ext cx="8534400" cy="4319832"/>
          </a:xfrm>
        </p:spPr>
        <p:txBody>
          <a:bodyPr/>
          <a:lstStyle/>
          <a:p>
            <a:r>
              <a:rPr lang="en-US" dirty="0" smtClean="0"/>
              <a:t>The following slides will summarize the preliminary results of the analysis performed as part of the study scope</a:t>
            </a:r>
          </a:p>
          <a:p>
            <a:r>
              <a:rPr lang="en-US" dirty="0" smtClean="0"/>
              <a:t>Final and detailed information will be available in the study report ERCOT plans to file with the PUCT in June</a:t>
            </a:r>
          </a:p>
          <a:p>
            <a:r>
              <a:rPr lang="en-US" dirty="0" smtClean="0"/>
              <a:t>SPP is expected to file a separate report for their portion of the study scope</a:t>
            </a: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4</a:t>
            </a:fld>
            <a:endParaRPr lang="en-US"/>
          </a:p>
        </p:txBody>
      </p:sp>
    </p:spTree>
    <p:extLst>
      <p:ext uri="{BB962C8B-B14F-4D97-AF65-F5344CB8AC3E}">
        <p14:creationId xmlns:p14="http://schemas.microsoft.com/office/powerpoint/2010/main" val="282635897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ERCOT production cost analysis</a:t>
            </a: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5</a:t>
            </a:fld>
            <a:endParaRPr lang="en-US"/>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2955577228"/>
              </p:ext>
            </p:extLst>
          </p:nvPr>
        </p:nvGraphicFramePr>
        <p:xfrm>
          <a:off x="304800" y="1066800"/>
          <a:ext cx="8534400" cy="2397760"/>
        </p:xfrm>
        <a:graphic>
          <a:graphicData uri="http://schemas.openxmlformats.org/drawingml/2006/table">
            <a:tbl>
              <a:tblPr firstRow="1" bandRow="1">
                <a:tableStyleId>{5C22544A-7EE6-4342-B048-85BDC9FD1C3A}</a:tableStyleId>
              </a:tblPr>
              <a:tblGrid>
                <a:gridCol w="2400300"/>
                <a:gridCol w="2400300"/>
                <a:gridCol w="3733800"/>
              </a:tblGrid>
              <a:tr h="370840">
                <a:tc>
                  <a:txBody>
                    <a:bodyPr/>
                    <a:lstStyle/>
                    <a:p>
                      <a:pPr algn="ctr"/>
                      <a:r>
                        <a:rPr lang="en-US" dirty="0" smtClean="0"/>
                        <a:t>Year</a:t>
                      </a:r>
                      <a:endParaRPr lang="en-US" dirty="0"/>
                    </a:p>
                  </a:txBody>
                  <a:tcPr anchor="ctr"/>
                </a:tc>
                <a:tc>
                  <a:txBody>
                    <a:bodyPr/>
                    <a:lstStyle/>
                    <a:p>
                      <a:pPr algn="ctr"/>
                      <a:r>
                        <a:rPr lang="en-US" dirty="0" smtClean="0"/>
                        <a:t>Panhandle</a:t>
                      </a:r>
                      <a:r>
                        <a:rPr lang="en-US" baseline="0" dirty="0" smtClean="0"/>
                        <a:t> Interface Limit*</a:t>
                      </a:r>
                      <a:endParaRPr lang="en-US"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Production cost increase due</a:t>
                      </a:r>
                      <a:r>
                        <a:rPr lang="en-US" baseline="0" dirty="0" smtClean="0"/>
                        <a:t> to the addition of LP&amp;L System into ERCOT</a:t>
                      </a:r>
                      <a:endParaRPr lang="en-US" dirty="0" smtClean="0"/>
                    </a:p>
                  </a:txBody>
                  <a:tcPr anchor="ctr"/>
                </a:tc>
              </a:tr>
              <a:tr h="370840">
                <a:tc>
                  <a:txBody>
                    <a:bodyPr/>
                    <a:lstStyle/>
                    <a:p>
                      <a:pPr algn="l"/>
                      <a:r>
                        <a:rPr lang="en-US" dirty="0" smtClean="0"/>
                        <a:t>2020 (without LP&amp;L)</a:t>
                      </a:r>
                      <a:endParaRPr lang="en-US" dirty="0"/>
                    </a:p>
                  </a:txBody>
                  <a:tcPr/>
                </a:tc>
                <a:tc>
                  <a:txBody>
                    <a:bodyPr/>
                    <a:lstStyle/>
                    <a:p>
                      <a:pPr algn="ctr"/>
                      <a:r>
                        <a:rPr lang="en-US" dirty="0" smtClean="0"/>
                        <a:t>3629 MW</a:t>
                      </a:r>
                      <a:endParaRPr lang="en-US" dirty="0"/>
                    </a:p>
                  </a:txBody>
                  <a:tcPr/>
                </a:tc>
                <a:tc>
                  <a:txBody>
                    <a:bodyPr/>
                    <a:lstStyle/>
                    <a:p>
                      <a:pPr algn="ctr"/>
                      <a:r>
                        <a:rPr lang="en-US" dirty="0" smtClean="0"/>
                        <a:t>-</a:t>
                      </a:r>
                      <a:endParaRPr lang="en-US" dirty="0"/>
                    </a:p>
                  </a:txBody>
                  <a:tcPr/>
                </a:tc>
              </a:tr>
              <a:tr h="370840">
                <a:tc>
                  <a:txBody>
                    <a:bodyPr/>
                    <a:lstStyle/>
                    <a:p>
                      <a:pPr algn="l"/>
                      <a:r>
                        <a:rPr lang="en-US" dirty="0" smtClean="0"/>
                        <a:t>2020 (with LP&amp;L)</a:t>
                      </a:r>
                      <a:endParaRPr lang="en-US" dirty="0"/>
                    </a:p>
                  </a:txBody>
                  <a:tcPr/>
                </a:tc>
                <a:tc>
                  <a:txBody>
                    <a:bodyPr/>
                    <a:lstStyle/>
                    <a:p>
                      <a:pPr algn="ctr"/>
                      <a:r>
                        <a:rPr lang="en-US" dirty="0" smtClean="0"/>
                        <a:t>4067 MW</a:t>
                      </a:r>
                      <a:endParaRPr lang="en-US" dirty="0"/>
                    </a:p>
                  </a:txBody>
                  <a:tcPr/>
                </a:tc>
                <a:tc>
                  <a:txBody>
                    <a:bodyPr/>
                    <a:lstStyle/>
                    <a:p>
                      <a:pPr algn="ctr"/>
                      <a:r>
                        <a:rPr lang="en-US" dirty="0" smtClean="0"/>
                        <a:t>$66 million</a:t>
                      </a:r>
                      <a:endParaRPr lang="en-US" dirty="0"/>
                    </a:p>
                  </a:txBody>
                  <a:tcPr/>
                </a:tc>
              </a:tr>
              <a:tr h="370840">
                <a:tc>
                  <a:txBody>
                    <a:bodyPr/>
                    <a:lstStyle/>
                    <a:p>
                      <a:pPr algn="l"/>
                      <a:r>
                        <a:rPr lang="en-US" dirty="0" smtClean="0"/>
                        <a:t>2025 (without</a:t>
                      </a:r>
                      <a:r>
                        <a:rPr lang="en-US" baseline="0" dirty="0" smtClean="0"/>
                        <a:t> LP&amp;L)</a:t>
                      </a:r>
                      <a:endParaRPr lang="en-US" dirty="0"/>
                    </a:p>
                  </a:txBody>
                  <a:tcPr/>
                </a:tc>
                <a:tc>
                  <a:txBody>
                    <a:bodyPr/>
                    <a:lstStyle/>
                    <a:p>
                      <a:pPr algn="ctr"/>
                      <a:r>
                        <a:rPr lang="en-US" dirty="0" smtClean="0"/>
                        <a:t>3629 MW</a:t>
                      </a:r>
                      <a:endParaRPr lang="en-US" dirty="0"/>
                    </a:p>
                  </a:txBody>
                  <a:tcPr/>
                </a:tc>
                <a:tc>
                  <a:txBody>
                    <a:bodyPr/>
                    <a:lstStyle/>
                    <a:p>
                      <a:pPr algn="ctr"/>
                      <a:r>
                        <a:rPr lang="en-US" dirty="0" smtClean="0"/>
                        <a:t>-</a:t>
                      </a:r>
                      <a:endParaRPr lang="en-US" dirty="0"/>
                    </a:p>
                  </a:txBody>
                  <a:tcPr/>
                </a:tc>
              </a:tr>
              <a:tr h="370840">
                <a:tc>
                  <a:txBody>
                    <a:bodyPr/>
                    <a:lstStyle/>
                    <a:p>
                      <a:pPr algn="l"/>
                      <a:r>
                        <a:rPr lang="en-US" dirty="0" smtClean="0"/>
                        <a:t>2025 (with LP&amp;L)</a:t>
                      </a:r>
                      <a:endParaRPr lang="en-US" dirty="0"/>
                    </a:p>
                  </a:txBody>
                  <a:tcPr/>
                </a:tc>
                <a:tc>
                  <a:txBody>
                    <a:bodyPr/>
                    <a:lstStyle/>
                    <a:p>
                      <a:pPr algn="ctr"/>
                      <a:r>
                        <a:rPr lang="en-US" dirty="0" smtClean="0"/>
                        <a:t>4067 MW</a:t>
                      </a:r>
                      <a:endParaRPr lang="en-US" dirty="0"/>
                    </a:p>
                  </a:txBody>
                  <a:tcPr/>
                </a:tc>
                <a:tc>
                  <a:txBody>
                    <a:bodyPr/>
                    <a:lstStyle/>
                    <a:p>
                      <a:pPr algn="ctr"/>
                      <a:r>
                        <a:rPr lang="en-US" dirty="0" smtClean="0"/>
                        <a:t>$60 million</a:t>
                      </a:r>
                      <a:endParaRPr lang="en-US" dirty="0"/>
                    </a:p>
                  </a:txBody>
                  <a:tcPr/>
                </a:tc>
              </a:tr>
            </a:tbl>
          </a:graphicData>
        </a:graphic>
      </p:graphicFrame>
      <p:sp>
        <p:nvSpPr>
          <p:cNvPr id="8" name="TextBox 7"/>
          <p:cNvSpPr txBox="1"/>
          <p:nvPr/>
        </p:nvSpPr>
        <p:spPr>
          <a:xfrm>
            <a:off x="304800" y="3581400"/>
            <a:ext cx="7086600" cy="307777"/>
          </a:xfrm>
          <a:prstGeom prst="rect">
            <a:avLst/>
          </a:prstGeom>
          <a:noFill/>
        </p:spPr>
        <p:txBody>
          <a:bodyPr wrap="square" rtlCol="0">
            <a:spAutoFit/>
          </a:bodyPr>
          <a:lstStyle/>
          <a:p>
            <a:r>
              <a:rPr lang="en-US" sz="1400" dirty="0" smtClean="0"/>
              <a:t>* Set at 90% of WSCR Stability Limit; Limit assumed no LP&amp;L units online</a:t>
            </a:r>
            <a:endParaRPr lang="en-US" sz="1400" dirty="0"/>
          </a:p>
        </p:txBody>
      </p:sp>
      <p:sp>
        <p:nvSpPr>
          <p:cNvPr id="10" name="Content Placeholder 2"/>
          <p:cNvSpPr txBox="1">
            <a:spLocks/>
          </p:cNvSpPr>
          <p:nvPr/>
        </p:nvSpPr>
        <p:spPr>
          <a:xfrm>
            <a:off x="304800" y="3962400"/>
            <a:ext cx="8534400" cy="1761615"/>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sz="1850" dirty="0" smtClean="0"/>
              <a:t>Addition of load to ERCOT system causes increase in production </a:t>
            </a:r>
            <a:r>
              <a:rPr lang="en-US" sz="1850" dirty="0" smtClean="0"/>
              <a:t>cost (note: production cost numbers do not take into account payment from load)</a:t>
            </a:r>
            <a:endParaRPr lang="en-US" sz="1850" dirty="0" smtClean="0"/>
          </a:p>
          <a:p>
            <a:r>
              <a:rPr lang="en-US" sz="1850" dirty="0" smtClean="0"/>
              <a:t>Production cost increase from load partially offset by decrease in Panhandle export congestion due to transmission assumed to connect LP&amp;L</a:t>
            </a:r>
          </a:p>
          <a:p>
            <a:r>
              <a:rPr lang="en-US" sz="1850" dirty="0" smtClean="0"/>
              <a:t>Above numbers to be compared with SPP production cost decrease in order to determine overall production cost impact</a:t>
            </a:r>
          </a:p>
        </p:txBody>
      </p:sp>
      <p:sp>
        <p:nvSpPr>
          <p:cNvPr id="9" name="TextBox 8"/>
          <p:cNvSpPr txBox="1"/>
          <p:nvPr/>
        </p:nvSpPr>
        <p:spPr>
          <a:xfrm>
            <a:off x="3657600" y="6527642"/>
            <a:ext cx="1905000" cy="246221"/>
          </a:xfrm>
          <a:prstGeom prst="rect">
            <a:avLst/>
          </a:prstGeom>
          <a:noFill/>
        </p:spPr>
        <p:txBody>
          <a:bodyPr wrap="square" rtlCol="0">
            <a:spAutoFit/>
          </a:bodyPr>
          <a:lstStyle/>
          <a:p>
            <a:pPr algn="l"/>
            <a:r>
              <a:rPr lang="en-US" sz="1000" b="1" baseline="0" dirty="0" smtClean="0">
                <a:solidFill>
                  <a:schemeClr val="tx2"/>
                </a:solidFill>
              </a:rPr>
              <a:t>PRELIMINARY RESULTS</a:t>
            </a:r>
            <a:endParaRPr lang="en-US" sz="1000" b="1" dirty="0">
              <a:solidFill>
                <a:schemeClr val="tx2"/>
              </a:solidFill>
            </a:endParaRPr>
          </a:p>
        </p:txBody>
      </p:sp>
    </p:spTree>
    <p:extLst>
      <p:ext uri="{BB962C8B-B14F-4D97-AF65-F5344CB8AC3E}">
        <p14:creationId xmlns:p14="http://schemas.microsoft.com/office/powerpoint/2010/main" val="23039877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ERCOT avoided project analysis</a:t>
            </a:r>
            <a:endParaRPr lang="en-US" dirty="0"/>
          </a:p>
        </p:txBody>
      </p:sp>
      <p:sp>
        <p:nvSpPr>
          <p:cNvPr id="3" name="Content Placeholder 2"/>
          <p:cNvSpPr>
            <a:spLocks noGrp="1"/>
          </p:cNvSpPr>
          <p:nvPr>
            <p:ph idx="1"/>
          </p:nvPr>
        </p:nvSpPr>
        <p:spPr/>
        <p:txBody>
          <a:bodyPr/>
          <a:lstStyle/>
          <a:p>
            <a:r>
              <a:rPr lang="en-US" dirty="0" smtClean="0"/>
              <a:t>The 2016 Regional Transmission Plan identified the need to add a synchronous condenser at Windmill by 2019</a:t>
            </a:r>
          </a:p>
          <a:p>
            <a:r>
              <a:rPr lang="en-US" dirty="0" smtClean="0"/>
              <a:t>ERCOT’s analysis showed that if LP&amp;L were integrated into ERCOT in 2021, it would still be economic to add a synchronous condenser at Windmill by 2019</a:t>
            </a: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6</a:t>
            </a:fld>
            <a:endParaRPr lang="en-US"/>
          </a:p>
        </p:txBody>
      </p:sp>
      <p:sp>
        <p:nvSpPr>
          <p:cNvPr id="5" name="TextBox 4"/>
          <p:cNvSpPr txBox="1"/>
          <p:nvPr/>
        </p:nvSpPr>
        <p:spPr>
          <a:xfrm>
            <a:off x="3657600" y="6527642"/>
            <a:ext cx="1905000" cy="246221"/>
          </a:xfrm>
          <a:prstGeom prst="rect">
            <a:avLst/>
          </a:prstGeom>
          <a:noFill/>
        </p:spPr>
        <p:txBody>
          <a:bodyPr wrap="square" rtlCol="0">
            <a:spAutoFit/>
          </a:bodyPr>
          <a:lstStyle/>
          <a:p>
            <a:pPr algn="l"/>
            <a:r>
              <a:rPr lang="en-US" sz="1000" b="1" baseline="0" dirty="0" smtClean="0">
                <a:solidFill>
                  <a:schemeClr val="tx2"/>
                </a:solidFill>
              </a:rPr>
              <a:t>PRELIMINARY RESULTS</a:t>
            </a:r>
            <a:endParaRPr lang="en-US" sz="1000" b="1" dirty="0">
              <a:solidFill>
                <a:schemeClr val="tx2"/>
              </a:solidFill>
            </a:endParaRPr>
          </a:p>
        </p:txBody>
      </p:sp>
    </p:spTree>
    <p:extLst>
      <p:ext uri="{BB962C8B-B14F-4D97-AF65-F5344CB8AC3E}">
        <p14:creationId xmlns:p14="http://schemas.microsoft.com/office/powerpoint/2010/main" val="26716060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Operational cost and reliability impact assessment</a:t>
            </a:r>
            <a:endParaRPr lang="en-US" dirty="0"/>
          </a:p>
        </p:txBody>
      </p:sp>
      <p:sp>
        <p:nvSpPr>
          <p:cNvPr id="3" name="Content Placeholder 2"/>
          <p:cNvSpPr>
            <a:spLocks noGrp="1"/>
          </p:cNvSpPr>
          <p:nvPr>
            <p:ph idx="1"/>
          </p:nvPr>
        </p:nvSpPr>
        <p:spPr/>
        <p:txBody>
          <a:bodyPr/>
          <a:lstStyle/>
          <a:p>
            <a:r>
              <a:rPr lang="en-US" sz="2800" dirty="0"/>
              <a:t>LP&amp;L integration would introduce a new voltage level (115kV) into the ERCOT system, so modeling, documentation</a:t>
            </a:r>
            <a:r>
              <a:rPr lang="en-US" sz="2800" dirty="0" smtClean="0"/>
              <a:t>, and rules (for example, shadow price cap) will need to be updated</a:t>
            </a:r>
          </a:p>
          <a:p>
            <a:endParaRPr lang="en-US" sz="2800" dirty="0" smtClean="0"/>
          </a:p>
          <a:p>
            <a:r>
              <a:rPr lang="en-US" sz="2800" dirty="0" smtClean="0"/>
              <a:t>ERCOT’s preferred LP&amp;L integration Option 4ow transmission will strengthen Panhandle system increasing transient and voltage stability</a:t>
            </a:r>
          </a:p>
        </p:txBody>
      </p:sp>
      <p:sp>
        <p:nvSpPr>
          <p:cNvPr id="4" name="Slide Number Placeholder 3"/>
          <p:cNvSpPr>
            <a:spLocks noGrp="1"/>
          </p:cNvSpPr>
          <p:nvPr>
            <p:ph type="sldNum" sz="quarter" idx="4"/>
          </p:nvPr>
        </p:nvSpPr>
        <p:spPr/>
        <p:txBody>
          <a:bodyPr/>
          <a:lstStyle/>
          <a:p>
            <a:fld id="{1D93BD3E-1E9A-4970-A6F7-E7AC52762E0C}" type="slidenum">
              <a:rPr lang="en-US" smtClean="0"/>
              <a:pPr/>
              <a:t>7</a:t>
            </a:fld>
            <a:endParaRPr lang="en-US"/>
          </a:p>
        </p:txBody>
      </p:sp>
      <p:sp>
        <p:nvSpPr>
          <p:cNvPr id="5" name="TextBox 4"/>
          <p:cNvSpPr txBox="1"/>
          <p:nvPr/>
        </p:nvSpPr>
        <p:spPr>
          <a:xfrm>
            <a:off x="3657600" y="6527642"/>
            <a:ext cx="1905000" cy="246221"/>
          </a:xfrm>
          <a:prstGeom prst="rect">
            <a:avLst/>
          </a:prstGeom>
          <a:noFill/>
        </p:spPr>
        <p:txBody>
          <a:bodyPr wrap="square" rtlCol="0">
            <a:spAutoFit/>
          </a:bodyPr>
          <a:lstStyle/>
          <a:p>
            <a:pPr algn="l"/>
            <a:r>
              <a:rPr lang="en-US" sz="1000" b="1" baseline="0" dirty="0" smtClean="0">
                <a:solidFill>
                  <a:schemeClr val="tx2"/>
                </a:solidFill>
              </a:rPr>
              <a:t>PRELIMINARY RESULTS</a:t>
            </a:r>
            <a:endParaRPr lang="en-US" sz="1000" b="1" dirty="0">
              <a:solidFill>
                <a:schemeClr val="tx2"/>
              </a:solidFill>
            </a:endParaRPr>
          </a:p>
        </p:txBody>
      </p:sp>
    </p:spTree>
    <p:extLst>
      <p:ext uri="{BB962C8B-B14F-4D97-AF65-F5344CB8AC3E}">
        <p14:creationId xmlns:p14="http://schemas.microsoft.com/office/powerpoint/2010/main" val="4721741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Ancillary services impact assessment</a:t>
            </a:r>
            <a:endParaRPr lang="en-US" dirty="0"/>
          </a:p>
        </p:txBody>
      </p:sp>
      <p:sp>
        <p:nvSpPr>
          <p:cNvPr id="3" name="Content Placeholder 2"/>
          <p:cNvSpPr>
            <a:spLocks noGrp="1"/>
          </p:cNvSpPr>
          <p:nvPr>
            <p:ph idx="1"/>
          </p:nvPr>
        </p:nvSpPr>
        <p:spPr>
          <a:xfrm>
            <a:off x="304800" y="1219200"/>
            <a:ext cx="8534400" cy="4319832"/>
          </a:xfrm>
        </p:spPr>
        <p:txBody>
          <a:bodyPr/>
          <a:lstStyle/>
          <a:p>
            <a:r>
              <a:rPr lang="en-US" sz="2200" dirty="0" smtClean="0"/>
              <a:t>ERCOT evaluated LP&amp;L integration impact on Regulation-Up, Regulation-Down, Responsive Reserve Service, and Non-spin Reserve Service</a:t>
            </a:r>
          </a:p>
          <a:p>
            <a:r>
              <a:rPr lang="en-US" sz="2200" dirty="0" smtClean="0"/>
              <a:t>LP&amp;L load will contribute to paying the cost of Ancillary services</a:t>
            </a:r>
          </a:p>
          <a:p>
            <a:r>
              <a:rPr lang="en-US" sz="2200" dirty="0" smtClean="0"/>
              <a:t>Impacts are expected to be minimal.  The below charts show the delta on Regulation requirements:</a:t>
            </a:r>
          </a:p>
          <a:p>
            <a:pPr marL="0" indent="0">
              <a:buNone/>
            </a:pPr>
            <a:endParaRPr lang="en-US" sz="22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8</a:t>
            </a:fld>
            <a:endParaRPr lang="en-US"/>
          </a:p>
        </p:txBody>
      </p:sp>
      <p:pic>
        <p:nvPicPr>
          <p:cNvPr id="5" name="Picture 4"/>
          <p:cNvPicPr/>
          <p:nvPr/>
        </p:nvPicPr>
        <p:blipFill>
          <a:blip r:embed="rId2"/>
          <a:stretch>
            <a:fillRect/>
          </a:stretch>
        </p:blipFill>
        <p:spPr>
          <a:xfrm>
            <a:off x="1066800" y="3505200"/>
            <a:ext cx="3429000" cy="2743200"/>
          </a:xfrm>
          <a:prstGeom prst="rect">
            <a:avLst/>
          </a:prstGeom>
        </p:spPr>
      </p:pic>
      <p:pic>
        <p:nvPicPr>
          <p:cNvPr id="6" name="Picture 5"/>
          <p:cNvPicPr/>
          <p:nvPr/>
        </p:nvPicPr>
        <p:blipFill>
          <a:blip r:embed="rId3"/>
          <a:stretch>
            <a:fillRect/>
          </a:stretch>
        </p:blipFill>
        <p:spPr>
          <a:xfrm>
            <a:off x="4800600" y="3505200"/>
            <a:ext cx="3276600" cy="2743200"/>
          </a:xfrm>
          <a:prstGeom prst="rect">
            <a:avLst/>
          </a:prstGeom>
        </p:spPr>
      </p:pic>
      <p:sp>
        <p:nvSpPr>
          <p:cNvPr id="7" name="TextBox 6"/>
          <p:cNvSpPr txBox="1"/>
          <p:nvPr/>
        </p:nvSpPr>
        <p:spPr>
          <a:xfrm>
            <a:off x="3657600" y="6527642"/>
            <a:ext cx="1905000" cy="246221"/>
          </a:xfrm>
          <a:prstGeom prst="rect">
            <a:avLst/>
          </a:prstGeom>
          <a:noFill/>
        </p:spPr>
        <p:txBody>
          <a:bodyPr wrap="square" rtlCol="0">
            <a:spAutoFit/>
          </a:bodyPr>
          <a:lstStyle/>
          <a:p>
            <a:pPr algn="l"/>
            <a:r>
              <a:rPr lang="en-US" sz="1000" b="1" baseline="0" dirty="0" smtClean="0">
                <a:solidFill>
                  <a:schemeClr val="tx2"/>
                </a:solidFill>
              </a:rPr>
              <a:t>PRELIMINARY RESULTS</a:t>
            </a:r>
            <a:endParaRPr lang="en-US" sz="1000" b="1" dirty="0">
              <a:solidFill>
                <a:schemeClr val="tx2"/>
              </a:solidFill>
            </a:endParaRPr>
          </a:p>
        </p:txBody>
      </p:sp>
      <p:sp>
        <p:nvSpPr>
          <p:cNvPr id="8" name="TextBox 7"/>
          <p:cNvSpPr txBox="1"/>
          <p:nvPr/>
        </p:nvSpPr>
        <p:spPr>
          <a:xfrm>
            <a:off x="4191000" y="4724400"/>
            <a:ext cx="457200" cy="276999"/>
          </a:xfrm>
          <a:prstGeom prst="rect">
            <a:avLst/>
          </a:prstGeom>
          <a:noFill/>
        </p:spPr>
        <p:txBody>
          <a:bodyPr wrap="square" rtlCol="0">
            <a:spAutoFit/>
          </a:bodyPr>
          <a:lstStyle/>
          <a:p>
            <a:r>
              <a:rPr lang="en-US" sz="1200" dirty="0" smtClean="0"/>
              <a:t>MW</a:t>
            </a:r>
            <a:endParaRPr lang="en-US" sz="1200" dirty="0"/>
          </a:p>
        </p:txBody>
      </p:sp>
      <p:sp>
        <p:nvSpPr>
          <p:cNvPr id="9" name="TextBox 8"/>
          <p:cNvSpPr txBox="1"/>
          <p:nvPr/>
        </p:nvSpPr>
        <p:spPr>
          <a:xfrm>
            <a:off x="7772400" y="4724399"/>
            <a:ext cx="457200" cy="276999"/>
          </a:xfrm>
          <a:prstGeom prst="rect">
            <a:avLst/>
          </a:prstGeom>
          <a:noFill/>
        </p:spPr>
        <p:txBody>
          <a:bodyPr wrap="square" rtlCol="0">
            <a:spAutoFit/>
          </a:bodyPr>
          <a:lstStyle/>
          <a:p>
            <a:r>
              <a:rPr lang="en-US" sz="1200" dirty="0" smtClean="0"/>
              <a:t>MW</a:t>
            </a:r>
            <a:endParaRPr lang="en-US" sz="1200" dirty="0"/>
          </a:p>
        </p:txBody>
      </p:sp>
    </p:spTree>
    <p:extLst>
      <p:ext uri="{BB962C8B-B14F-4D97-AF65-F5344CB8AC3E}">
        <p14:creationId xmlns:p14="http://schemas.microsoft.com/office/powerpoint/2010/main" val="12236034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Congestion rights impact analysis</a:t>
            </a:r>
            <a:endParaRPr lang="en-US" dirty="0"/>
          </a:p>
        </p:txBody>
      </p:sp>
      <p:sp>
        <p:nvSpPr>
          <p:cNvPr id="3" name="Content Placeholder 2"/>
          <p:cNvSpPr>
            <a:spLocks noGrp="1"/>
          </p:cNvSpPr>
          <p:nvPr>
            <p:ph idx="1"/>
          </p:nvPr>
        </p:nvSpPr>
        <p:spPr/>
        <p:txBody>
          <a:bodyPr/>
          <a:lstStyle/>
          <a:p>
            <a:r>
              <a:rPr lang="en-US" sz="2800" dirty="0" smtClean="0"/>
              <a:t>May have an impact on CRR values</a:t>
            </a:r>
          </a:p>
          <a:p>
            <a:r>
              <a:rPr lang="en-US" sz="2800" dirty="0" smtClean="0"/>
              <a:t>If LP&amp;L does not opt into creating a separate Load Zone and is instead absorbed into an existing Load Zone, values for CRRs sourcing and sinking in that existing Load Zone will be affected for those sold for future years</a:t>
            </a:r>
          </a:p>
          <a:p>
            <a:r>
              <a:rPr lang="en-US" sz="2800" dirty="0" smtClean="0"/>
              <a:t>LP&amp;L integration decision may be made prior to affected auctions</a:t>
            </a:r>
            <a:endParaRPr lang="en-US" sz="28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9</a:t>
            </a:fld>
            <a:endParaRPr lang="en-US"/>
          </a:p>
        </p:txBody>
      </p:sp>
      <p:sp>
        <p:nvSpPr>
          <p:cNvPr id="5" name="TextBox 4"/>
          <p:cNvSpPr txBox="1"/>
          <p:nvPr/>
        </p:nvSpPr>
        <p:spPr>
          <a:xfrm>
            <a:off x="3657600" y="6527642"/>
            <a:ext cx="1905000" cy="246221"/>
          </a:xfrm>
          <a:prstGeom prst="rect">
            <a:avLst/>
          </a:prstGeom>
          <a:noFill/>
        </p:spPr>
        <p:txBody>
          <a:bodyPr wrap="square" rtlCol="0">
            <a:spAutoFit/>
          </a:bodyPr>
          <a:lstStyle/>
          <a:p>
            <a:pPr algn="l"/>
            <a:r>
              <a:rPr lang="en-US" sz="1000" b="1" baseline="0" dirty="0" smtClean="0">
                <a:solidFill>
                  <a:schemeClr val="tx2"/>
                </a:solidFill>
              </a:rPr>
              <a:t>PRELIMINARY RESULTS</a:t>
            </a:r>
            <a:endParaRPr lang="en-US" sz="1000" b="1" dirty="0">
              <a:solidFill>
                <a:schemeClr val="tx2"/>
              </a:solidFill>
            </a:endParaRPr>
          </a:p>
        </p:txBody>
      </p:sp>
    </p:spTree>
    <p:extLst>
      <p:ext uri="{BB962C8B-B14F-4D97-AF65-F5344CB8AC3E}">
        <p14:creationId xmlns:p14="http://schemas.microsoft.com/office/powerpoint/2010/main" val="4246976635"/>
      </p:ext>
    </p:extLst>
  </p:cSld>
  <p:clrMapOvr>
    <a:masterClrMapping/>
  </p:clrMapOvr>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Props1.xml><?xml version="1.0" encoding="utf-8"?>
<ds:datastoreItem xmlns:ds="http://schemas.openxmlformats.org/officeDocument/2006/customXml" ds:itemID="{20884B7F-5407-4A7E-885F-D19D0E5ED726}">
  <ds:schemaRefs>
    <ds:schemaRef ds:uri="http://schemas.microsoft.com/sharepoint/v3/contenttype/forms"/>
  </ds:schemaRefs>
</ds:datastoreItem>
</file>

<file path=customXml/itemProps2.xml><?xml version="1.0" encoding="utf-8"?>
<ds:datastoreItem xmlns:ds="http://schemas.openxmlformats.org/officeDocument/2006/customXml" ds:itemID="{686AC9E6-93EC-408A-81EA-765D121FF0C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B248F63C-08AC-4CDD-B36F-0851B11853CB}">
  <ds:schemaRefs>
    <ds:schemaRef ds:uri="http://schemas.microsoft.com/office/infopath/2007/PartnerControls"/>
    <ds:schemaRef ds:uri="http://schemas.microsoft.com/office/2006/documentManagement/types"/>
    <ds:schemaRef ds:uri="http://purl.org/dc/terms/"/>
    <ds:schemaRef ds:uri="c34af464-7aa1-4edd-9be4-83dffc1cb926"/>
    <ds:schemaRef ds:uri="http://schemas.microsoft.com/office/2006/metadata/properties"/>
    <ds:schemaRef ds:uri="http://purl.org/dc/elements/1.1/"/>
    <ds:schemaRef ds:uri="http://schemas.openxmlformats.org/package/2006/metadata/core-propertie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1397</TotalTime>
  <Words>757</Words>
  <Application>Microsoft Office PowerPoint</Application>
  <PresentationFormat>On-screen Show (4:3)</PresentationFormat>
  <Paragraphs>96</Paragraphs>
  <Slides>13</Slides>
  <Notes>2</Notes>
  <HiddenSlides>0</HiddenSlides>
  <MMClips>0</MMClips>
  <ScaleCrop>false</ScaleCrop>
  <HeadingPairs>
    <vt:vector size="6" baseType="variant">
      <vt:variant>
        <vt:lpstr>Fonts Used</vt:lpstr>
      </vt:variant>
      <vt:variant>
        <vt:i4>2</vt:i4>
      </vt:variant>
      <vt:variant>
        <vt:lpstr>Theme</vt:lpstr>
      </vt:variant>
      <vt:variant>
        <vt:i4>3</vt:i4>
      </vt:variant>
      <vt:variant>
        <vt:lpstr>Slide Titles</vt:lpstr>
      </vt:variant>
      <vt:variant>
        <vt:i4>13</vt:i4>
      </vt:variant>
    </vt:vector>
  </HeadingPairs>
  <TitlesOfParts>
    <vt:vector size="18" baseType="lpstr">
      <vt:lpstr>Arial</vt:lpstr>
      <vt:lpstr>Calibri</vt:lpstr>
      <vt:lpstr>1_Custom Design</vt:lpstr>
      <vt:lpstr>Office Theme</vt:lpstr>
      <vt:lpstr>Custom Design</vt:lpstr>
      <vt:lpstr>PowerPoint Presentation</vt:lpstr>
      <vt:lpstr>Background</vt:lpstr>
      <vt:lpstr>ERCOT LP&amp;L Integration Study (June 2016)</vt:lpstr>
      <vt:lpstr>Results</vt:lpstr>
      <vt:lpstr>ERCOT production cost analysis</vt:lpstr>
      <vt:lpstr>ERCOT avoided project analysis</vt:lpstr>
      <vt:lpstr>Operational cost and reliability impact assessment</vt:lpstr>
      <vt:lpstr>Ancillary services impact assessment</vt:lpstr>
      <vt:lpstr>Congestion rights impact analysis</vt:lpstr>
      <vt:lpstr>Subsynchronous resonance impact analysis</vt:lpstr>
      <vt:lpstr>Analysis of whether or not to convert retiring LP&amp;L generators to synchronous condensers</vt:lpstr>
      <vt:lpstr>Next steps</vt:lpstr>
      <vt:lpstr>PowerPoint Presentation</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Billo, Jeffrey</cp:lastModifiedBy>
  <cp:revision>45</cp:revision>
  <cp:lastPrinted>2016-01-21T20:53:15Z</cp:lastPrinted>
  <dcterms:created xsi:type="dcterms:W3CDTF">2016-01-21T15:20:31Z</dcterms:created>
  <dcterms:modified xsi:type="dcterms:W3CDTF">2017-05-19T19:47:23Z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ies>
</file>