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1"/>
  </p:notesMasterIdLst>
  <p:handoutMasterIdLst>
    <p:handoutMasterId r:id="rId22"/>
  </p:handoutMasterIdLst>
  <p:sldIdLst>
    <p:sldId id="260" r:id="rId7"/>
    <p:sldId id="275" r:id="rId8"/>
    <p:sldId id="298" r:id="rId9"/>
    <p:sldId id="318" r:id="rId10"/>
    <p:sldId id="296" r:id="rId11"/>
    <p:sldId id="313" r:id="rId12"/>
    <p:sldId id="320" r:id="rId13"/>
    <p:sldId id="324" r:id="rId14"/>
    <p:sldId id="325" r:id="rId15"/>
    <p:sldId id="326" r:id="rId16"/>
    <p:sldId id="327" r:id="rId17"/>
    <p:sldId id="328" r:id="rId18"/>
    <p:sldId id="329" r:id="rId19"/>
    <p:sldId id="331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0742359-91D9-428B-9D45-B16091FF240E}">
          <p14:sldIdLst>
            <p14:sldId id="260"/>
            <p14:sldId id="275"/>
            <p14:sldId id="298"/>
          </p14:sldIdLst>
        </p14:section>
        <p14:section name="Untitled Section" id="{067B9F4B-9662-4F10-B57C-CD0CF11AD65B}">
          <p14:sldIdLst>
            <p14:sldId id="318"/>
            <p14:sldId id="296"/>
            <p14:sldId id="313"/>
            <p14:sldId id="320"/>
            <p14:sldId id="324"/>
            <p14:sldId id="325"/>
            <p14:sldId id="326"/>
            <p14:sldId id="327"/>
            <p14:sldId id="328"/>
            <p14:sldId id="329"/>
            <p14:sldId id="33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nanam, Gnanaprabhu" initials="GG" lastIdx="1" clrIdx="0">
    <p:extLst>
      <p:ext uri="{19B8F6BF-5375-455C-9EA6-DF929625EA0E}">
        <p15:presenceInfo xmlns:p15="http://schemas.microsoft.com/office/powerpoint/2012/main" userId="S-1-5-21-639947351-343809578-3807592339-275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C9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183" autoAdjust="0"/>
  </p:normalViewPr>
  <p:slideViewPr>
    <p:cSldViewPr showGuides="1">
      <p:cViewPr varScale="1">
        <p:scale>
          <a:sx n="123" d="100"/>
          <a:sy n="123" d="100"/>
        </p:scale>
        <p:origin x="125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022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74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532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809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910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2438400"/>
            <a:ext cx="57839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200" b="1" dirty="0" smtClean="0"/>
              <a:t>Far West Texas Transmission Project - </a:t>
            </a:r>
          </a:p>
          <a:p>
            <a:r>
              <a:rPr lang="en-US" altLang="en-US" sz="2200" b="1" dirty="0" smtClean="0"/>
              <a:t>ERCOT Independent Review</a:t>
            </a:r>
          </a:p>
          <a:p>
            <a:endParaRPr lang="en-US" sz="2000" dirty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May 25,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1 –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572000" y="1396841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64650" y="1396841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6422" y="102750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Odessa EHV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74772" y="102750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Riverton</a:t>
            </a:r>
            <a:endParaRPr lang="en-US" dirty="0"/>
          </a:p>
        </p:txBody>
      </p:sp>
      <p:cxnSp>
        <p:nvCxnSpPr>
          <p:cNvPr id="10" name="Straight Connector 9"/>
          <p:cNvCxnSpPr>
            <a:stCxn id="6" idx="6"/>
            <a:endCxn id="5" idx="2"/>
          </p:cNvCxnSpPr>
          <p:nvPr/>
        </p:nvCxnSpPr>
        <p:spPr>
          <a:xfrm>
            <a:off x="2893250" y="1511141"/>
            <a:ext cx="167875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94070" y="2907268"/>
            <a:ext cx="210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Fort-Stockton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599620" y="2521109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6422" y="2750849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 McCamey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1497514" y="1399630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93696" y="103850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Culberson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61718" y="1261518"/>
            <a:ext cx="1213160" cy="5130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 (200 MVAR)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49090" y="2693310"/>
            <a:ext cx="1213160" cy="5130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Cap Banks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5791200" y="2773451"/>
            <a:ext cx="609600" cy="21649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400800" y="2743200"/>
            <a:ext cx="251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synchronous condenser</a:t>
            </a:r>
            <a:endParaRPr lang="en-US" sz="1200" dirty="0"/>
          </a:p>
        </p:txBody>
      </p:sp>
      <p:sp>
        <p:nvSpPr>
          <p:cNvPr id="32" name="Oval 31"/>
          <p:cNvSpPr/>
          <p:nvPr/>
        </p:nvSpPr>
        <p:spPr>
          <a:xfrm>
            <a:off x="2970565" y="1764095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1217728" y="1628230"/>
            <a:ext cx="1213160" cy="5130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 (200 MVAR)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92110" y="1696353"/>
            <a:ext cx="1203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Mentone</a:t>
            </a:r>
            <a:endParaRPr lang="en-US" dirty="0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/>
          </p:nvPr>
        </p:nvGraphicFramePr>
        <p:xfrm>
          <a:off x="598740" y="3660533"/>
          <a:ext cx="8175118" cy="218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744"/>
                <a:gridCol w="2825116"/>
                <a:gridCol w="2830258"/>
              </a:tblGrid>
              <a:tr h="54534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Reliability Assessment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Study Case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Potential Load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PV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(Culberson Load)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917 (P6) 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927 MW (P7)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Thermal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Voltage Violation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Violations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7" name="Straight Connector 36"/>
          <p:cNvCxnSpPr>
            <a:endCxn id="15" idx="1"/>
          </p:cNvCxnSpPr>
          <p:nvPr/>
        </p:nvCxnSpPr>
        <p:spPr>
          <a:xfrm flipV="1">
            <a:off x="3276791" y="2554587"/>
            <a:ext cx="1356307" cy="8082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479350" y="897096"/>
            <a:ext cx="192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Estimated Cost $464 Million</a:t>
            </a:r>
            <a:endParaRPr lang="en-US" b="1" i="1" u="sng" dirty="0"/>
          </a:p>
        </p:txBody>
      </p:sp>
      <p:sp>
        <p:nvSpPr>
          <p:cNvPr id="38" name="Oval 37"/>
          <p:cNvSpPr/>
          <p:nvPr/>
        </p:nvSpPr>
        <p:spPr>
          <a:xfrm>
            <a:off x="2091709" y="2335459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884724" y="2234527"/>
            <a:ext cx="1509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Pig Creek</a:t>
            </a:r>
            <a:endParaRPr lang="en-US" dirty="0"/>
          </a:p>
        </p:txBody>
      </p:sp>
      <p:cxnSp>
        <p:nvCxnSpPr>
          <p:cNvPr id="40" name="Straight Connector 39"/>
          <p:cNvCxnSpPr>
            <a:stCxn id="38" idx="6"/>
            <a:endCxn id="45" idx="1"/>
          </p:cNvCxnSpPr>
          <p:nvPr/>
        </p:nvCxnSpPr>
        <p:spPr>
          <a:xfrm>
            <a:off x="2320309" y="2449759"/>
            <a:ext cx="1005262" cy="20083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2" name="Table 41"/>
          <p:cNvGraphicFramePr>
            <a:graphicFrameLocks noGrp="1"/>
          </p:cNvGraphicFramePr>
          <p:nvPr>
            <p:extLst/>
          </p:nvPr>
        </p:nvGraphicFramePr>
        <p:xfrm>
          <a:off x="5634900" y="1625441"/>
          <a:ext cx="3355975" cy="969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1875"/>
                <a:gridCol w="1054100"/>
              </a:tblGrid>
              <a:tr h="2093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Cap bank at Mentone and SaltCreek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36 MVARs each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093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Cap bank at Orla and </a:t>
                      </a:r>
                      <a:r>
                        <a:rPr lang="en-US" sz="1100" u="none" strike="noStrike" dirty="0" smtClean="0">
                          <a:effectLst/>
                        </a:rPr>
                        <a:t>Elmar, Loving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18 MVARs each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093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Cap bank at ALMC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18 </a:t>
                      </a:r>
                      <a:r>
                        <a:rPr lang="en-US" sz="1100" u="none" strike="noStrike" dirty="0" smtClean="0">
                          <a:effectLst/>
                        </a:rPr>
                        <a:t>MVARs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</a:tr>
              <a:tr h="20938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</a:rPr>
                        <a:t>Cap bank at ESPY,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 SHAF, TSAND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3.6,10.8, and 7.2 MVARS</a:t>
                      </a:r>
                      <a:endParaRPr lang="en-US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</a:tr>
            </a:tbl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2974072" y="200623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Sand Lake</a:t>
            </a:r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3292093" y="2617116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3429191" y="2706987"/>
            <a:ext cx="1356307" cy="8082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791200" y="3215705"/>
            <a:ext cx="46235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248400" y="3062609"/>
            <a:ext cx="2906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345 kV construction operating at 138 kV</a:t>
            </a:r>
            <a:endParaRPr lang="en-US" sz="1200" dirty="0"/>
          </a:p>
        </p:txBody>
      </p:sp>
      <p:cxnSp>
        <p:nvCxnSpPr>
          <p:cNvPr id="23" name="Straight Arrow Connector 22"/>
          <p:cNvCxnSpPr>
            <a:stCxn id="32" idx="2"/>
            <a:endCxn id="33" idx="6"/>
          </p:cNvCxnSpPr>
          <p:nvPr/>
        </p:nvCxnSpPr>
        <p:spPr>
          <a:xfrm flipH="1">
            <a:off x="2430888" y="1878395"/>
            <a:ext cx="539677" cy="6349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22" idx="6"/>
          </p:cNvCxnSpPr>
          <p:nvPr/>
        </p:nvCxnSpPr>
        <p:spPr>
          <a:xfrm flipH="1">
            <a:off x="1274878" y="1503012"/>
            <a:ext cx="363325" cy="150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05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2 -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334149" y="1207532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426799" y="1207532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58571" y="83820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Odessa EHV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01277" y="87892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Riverton</a:t>
            </a:r>
            <a:endParaRPr lang="en-US" dirty="0"/>
          </a:p>
        </p:txBody>
      </p:sp>
      <p:cxnSp>
        <p:nvCxnSpPr>
          <p:cNvPr id="10" name="Straight Connector 9"/>
          <p:cNvCxnSpPr>
            <a:stCxn id="6" idx="6"/>
            <a:endCxn id="5" idx="2"/>
          </p:cNvCxnSpPr>
          <p:nvPr/>
        </p:nvCxnSpPr>
        <p:spPr>
          <a:xfrm>
            <a:off x="2655399" y="1321832"/>
            <a:ext cx="167875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505349" y="2340140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12455" y="256154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Solstice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340561" y="2340140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931796" y="2598387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Bakersfield</a:t>
            </a:r>
            <a:endParaRPr lang="en-US" dirty="0"/>
          </a:p>
        </p:txBody>
      </p:sp>
      <p:cxnSp>
        <p:nvCxnSpPr>
          <p:cNvPr id="17" name="Straight Connector 16"/>
          <p:cNvCxnSpPr>
            <a:stCxn id="13" idx="6"/>
            <a:endCxn id="15" idx="2"/>
          </p:cNvCxnSpPr>
          <p:nvPr/>
        </p:nvCxnSpPr>
        <p:spPr>
          <a:xfrm>
            <a:off x="2733949" y="2454440"/>
            <a:ext cx="160661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2868386" y="1406878"/>
            <a:ext cx="1351463" cy="4003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2 XFRMs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6" idx="5"/>
            <a:endCxn id="27" idx="2"/>
          </p:cNvCxnSpPr>
          <p:nvPr/>
        </p:nvCxnSpPr>
        <p:spPr>
          <a:xfrm>
            <a:off x="2621921" y="1402654"/>
            <a:ext cx="246465" cy="20440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990601" y="2201641"/>
            <a:ext cx="1340038" cy="49260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2 XFRMs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>
            <a:stCxn id="35" idx="6"/>
            <a:endCxn id="13" idx="2"/>
          </p:cNvCxnSpPr>
          <p:nvPr/>
        </p:nvCxnSpPr>
        <p:spPr>
          <a:xfrm>
            <a:off x="2330639" y="2447942"/>
            <a:ext cx="174710" cy="649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185463" y="2375822"/>
            <a:ext cx="38100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81498" y="2237323"/>
            <a:ext cx="1805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345 kV circuit</a:t>
            </a:r>
            <a:endParaRPr lang="en-US" sz="1200" dirty="0"/>
          </a:p>
        </p:txBody>
      </p:sp>
      <p:sp>
        <p:nvSpPr>
          <p:cNvPr id="43" name="Oval 42"/>
          <p:cNvSpPr/>
          <p:nvPr/>
        </p:nvSpPr>
        <p:spPr>
          <a:xfrm>
            <a:off x="5869892" y="2591845"/>
            <a:ext cx="873808" cy="28949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XFRM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78636" y="2618601"/>
            <a:ext cx="2265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345/138 transformer</a:t>
            </a:r>
            <a:endParaRPr lang="en-US" sz="1200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337471" y="3290771"/>
          <a:ext cx="8545258" cy="2248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918666"/>
                <a:gridCol w="3264392"/>
              </a:tblGrid>
              <a:tr h="54534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Reliability Assessment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Study Case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Potential Load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PV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(Culberson Load)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717 MW (P7)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767 MW (P1, ERCOT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X-1+N-1</a:t>
                      </a: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4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Thermal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6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Voltage Violation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77000" y="1066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Estimated Cost $336 Million</a:t>
            </a:r>
            <a:endParaRPr lang="en-US" b="1" i="1" u="sng" dirty="0"/>
          </a:p>
        </p:txBody>
      </p:sp>
    </p:spTree>
    <p:extLst>
      <p:ext uri="{BB962C8B-B14F-4D97-AF65-F5344CB8AC3E}">
        <p14:creationId xmlns:p14="http://schemas.microsoft.com/office/powerpoint/2010/main" val="3709898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3 -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572000" y="1207532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64650" y="1207532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6422" y="83820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Odessa EHV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74772" y="83820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Riverton</a:t>
            </a:r>
            <a:endParaRPr lang="en-US" dirty="0"/>
          </a:p>
        </p:txBody>
      </p:sp>
      <p:cxnSp>
        <p:nvCxnSpPr>
          <p:cNvPr id="10" name="Straight Connector 9"/>
          <p:cNvCxnSpPr>
            <a:stCxn id="6" idx="6"/>
            <a:endCxn id="5" idx="2"/>
          </p:cNvCxnSpPr>
          <p:nvPr/>
        </p:nvCxnSpPr>
        <p:spPr>
          <a:xfrm>
            <a:off x="2893250" y="1321832"/>
            <a:ext cx="167875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743200" y="2340140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50306" y="256154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Solstice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578412" y="2340140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6422" y="256154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Bakersfield</a:t>
            </a:r>
            <a:endParaRPr lang="en-US" dirty="0"/>
          </a:p>
        </p:txBody>
      </p:sp>
      <p:cxnSp>
        <p:nvCxnSpPr>
          <p:cNvPr id="17" name="Straight Connector 16"/>
          <p:cNvCxnSpPr>
            <a:stCxn id="13" idx="6"/>
            <a:endCxn id="15" idx="2"/>
          </p:cNvCxnSpPr>
          <p:nvPr/>
        </p:nvCxnSpPr>
        <p:spPr>
          <a:xfrm>
            <a:off x="2971800" y="2454440"/>
            <a:ext cx="160661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664650" y="1627363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/>
          <p:cNvCxnSpPr>
            <a:stCxn id="6" idx="4"/>
            <a:endCxn id="23" idx="0"/>
          </p:cNvCxnSpPr>
          <p:nvPr/>
        </p:nvCxnSpPr>
        <p:spPr>
          <a:xfrm>
            <a:off x="2778950" y="1436132"/>
            <a:ext cx="0" cy="191231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4"/>
            <a:endCxn id="13" idx="0"/>
          </p:cNvCxnSpPr>
          <p:nvPr/>
        </p:nvCxnSpPr>
        <p:spPr>
          <a:xfrm>
            <a:off x="2778950" y="1855963"/>
            <a:ext cx="78550" cy="48417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09178" y="171800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Sand Lake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106237" y="1406878"/>
            <a:ext cx="1351463" cy="4003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-XFRMs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6" idx="5"/>
            <a:endCxn id="27" idx="2"/>
          </p:cNvCxnSpPr>
          <p:nvPr/>
        </p:nvCxnSpPr>
        <p:spPr>
          <a:xfrm>
            <a:off x="2859772" y="1402654"/>
            <a:ext cx="246465" cy="20440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136588" y="2201641"/>
            <a:ext cx="1431901" cy="49260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2-XFRMs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>
            <a:stCxn id="35" idx="6"/>
            <a:endCxn id="13" idx="2"/>
          </p:cNvCxnSpPr>
          <p:nvPr/>
        </p:nvCxnSpPr>
        <p:spPr>
          <a:xfrm>
            <a:off x="2568489" y="2447942"/>
            <a:ext cx="174711" cy="649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210300" y="2183813"/>
            <a:ext cx="38100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5939059" y="2363348"/>
            <a:ext cx="873808" cy="28949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XFRM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741099" y="2369597"/>
            <a:ext cx="2265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345/138 transformer</a:t>
            </a:r>
            <a:endParaRPr lang="en-US" sz="1200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76199" y="3048000"/>
          <a:ext cx="8763001" cy="2667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1"/>
                <a:gridCol w="2900827"/>
                <a:gridCol w="3347573"/>
              </a:tblGrid>
              <a:tr h="640139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Reliability Assessment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Study Case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Potential Load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68848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PV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(Culberson Load)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917 MW (ERCOT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 X-1+N-1)</a:t>
                      </a: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967 MW (P7)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013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Thermal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829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Voltage Violation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Violations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591300" y="643782"/>
            <a:ext cx="1992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Estimated Cost $446 Million</a:t>
            </a:r>
            <a:endParaRPr lang="en-US" b="1" i="1" u="sng" dirty="0"/>
          </a:p>
        </p:txBody>
      </p:sp>
      <p:cxnSp>
        <p:nvCxnSpPr>
          <p:cNvPr id="30" name="Straight Connector 29"/>
          <p:cNvCxnSpPr>
            <a:endCxn id="23" idx="1"/>
          </p:cNvCxnSpPr>
          <p:nvPr/>
        </p:nvCxnSpPr>
        <p:spPr>
          <a:xfrm flipH="1">
            <a:off x="2698128" y="1402933"/>
            <a:ext cx="5797" cy="2579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3163387" y="1814434"/>
            <a:ext cx="1351463" cy="4003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1-XFRM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>
            <a:endCxn id="32" idx="2"/>
          </p:cNvCxnSpPr>
          <p:nvPr/>
        </p:nvCxnSpPr>
        <p:spPr>
          <a:xfrm>
            <a:off x="2852257" y="1799810"/>
            <a:ext cx="311130" cy="21480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12867" y="2058910"/>
            <a:ext cx="1805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345 kV circuit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591300" y="1538681"/>
            <a:ext cx="2044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RPG approved 345 kV line </a:t>
            </a:r>
          </a:p>
          <a:p>
            <a:r>
              <a:rPr lang="en-US" sz="1200" dirty="0" smtClean="0"/>
              <a:t>operated @ 138 kV</a:t>
            </a:r>
            <a:endParaRPr lang="en-US" sz="1200" dirty="0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6164781" y="1739688"/>
            <a:ext cx="381000" cy="0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04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4 –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572000" y="1364709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664650" y="1364709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96422" y="995377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Odessa EHV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74772" y="99537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Riverton</a:t>
            </a:r>
            <a:endParaRPr lang="en-US" dirty="0"/>
          </a:p>
        </p:txBody>
      </p:sp>
      <p:cxnSp>
        <p:nvCxnSpPr>
          <p:cNvPr id="10" name="Straight Connector 9"/>
          <p:cNvCxnSpPr>
            <a:stCxn id="6" idx="6"/>
            <a:endCxn id="5" idx="2"/>
          </p:cNvCxnSpPr>
          <p:nvPr/>
        </p:nvCxnSpPr>
        <p:spPr>
          <a:xfrm>
            <a:off x="2893250" y="1479009"/>
            <a:ext cx="167875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2743200" y="2497317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350306" y="271871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Solstice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578412" y="2497317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6422" y="2718717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Bakersfield</a:t>
            </a:r>
            <a:endParaRPr lang="en-US" dirty="0"/>
          </a:p>
        </p:txBody>
      </p:sp>
      <p:cxnSp>
        <p:nvCxnSpPr>
          <p:cNvPr id="17" name="Straight Connector 16"/>
          <p:cNvCxnSpPr>
            <a:stCxn id="13" idx="6"/>
            <a:endCxn id="15" idx="2"/>
          </p:cNvCxnSpPr>
          <p:nvPr/>
        </p:nvCxnSpPr>
        <p:spPr>
          <a:xfrm>
            <a:off x="2971800" y="2611617"/>
            <a:ext cx="160661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2664650" y="1784540"/>
            <a:ext cx="228600" cy="2286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/>
          <p:cNvCxnSpPr>
            <a:stCxn id="6" idx="4"/>
            <a:endCxn id="23" idx="0"/>
          </p:cNvCxnSpPr>
          <p:nvPr/>
        </p:nvCxnSpPr>
        <p:spPr>
          <a:xfrm>
            <a:off x="2778950" y="1593309"/>
            <a:ext cx="0" cy="191231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3" idx="4"/>
            <a:endCxn id="13" idx="0"/>
          </p:cNvCxnSpPr>
          <p:nvPr/>
        </p:nvCxnSpPr>
        <p:spPr>
          <a:xfrm>
            <a:off x="2778950" y="2013140"/>
            <a:ext cx="78550" cy="48417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09178" y="187518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Sand Lake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106237" y="1564055"/>
            <a:ext cx="1351463" cy="4003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</a:t>
            </a:r>
            <a:r>
              <a:rPr lang="en-US" sz="1400" dirty="0" smtClean="0">
                <a:solidFill>
                  <a:schemeClr val="tx1"/>
                </a:solidFill>
              </a:rPr>
              <a:t>-XFRMs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>
            <a:stCxn id="6" idx="5"/>
            <a:endCxn id="27" idx="2"/>
          </p:cNvCxnSpPr>
          <p:nvPr/>
        </p:nvCxnSpPr>
        <p:spPr>
          <a:xfrm>
            <a:off x="2859772" y="1559831"/>
            <a:ext cx="246465" cy="20440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1301812" y="2358818"/>
            <a:ext cx="1266677" cy="49260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XFRM (x2)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>
            <a:stCxn id="35" idx="6"/>
            <a:endCxn id="13" idx="2"/>
          </p:cNvCxnSpPr>
          <p:nvPr/>
        </p:nvCxnSpPr>
        <p:spPr>
          <a:xfrm>
            <a:off x="2568489" y="2605119"/>
            <a:ext cx="174711" cy="6498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168580" y="2413213"/>
            <a:ext cx="38100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663880" y="2282729"/>
            <a:ext cx="1805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345 kV circuit</a:t>
            </a:r>
            <a:endParaRPr lang="en-US" sz="1200" dirty="0"/>
          </a:p>
        </p:txBody>
      </p:sp>
      <p:sp>
        <p:nvSpPr>
          <p:cNvPr id="41" name="Oval 40"/>
          <p:cNvSpPr/>
          <p:nvPr/>
        </p:nvSpPr>
        <p:spPr>
          <a:xfrm>
            <a:off x="6134100" y="2682642"/>
            <a:ext cx="609600" cy="21649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25425" y="2652391"/>
            <a:ext cx="251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synchronous condenser</a:t>
            </a:r>
            <a:endParaRPr lang="en-US" sz="1200" dirty="0"/>
          </a:p>
        </p:txBody>
      </p:sp>
      <p:sp>
        <p:nvSpPr>
          <p:cNvPr id="43" name="Oval 42"/>
          <p:cNvSpPr/>
          <p:nvPr/>
        </p:nvSpPr>
        <p:spPr>
          <a:xfrm>
            <a:off x="5869892" y="2959641"/>
            <a:ext cx="873808" cy="28949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XFRM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33376" y="2986397"/>
            <a:ext cx="2265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Proposed 345/138 transformer</a:t>
            </a:r>
            <a:endParaRPr lang="en-US" sz="1200" dirty="0"/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/>
          </p:nvPr>
        </p:nvGraphicFramePr>
        <p:xfrm>
          <a:off x="661258" y="3390275"/>
          <a:ext cx="8175118" cy="2248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742"/>
                <a:gridCol w="2590800"/>
                <a:gridCol w="3197576"/>
              </a:tblGrid>
              <a:tr h="54534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Reliability Assessment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Study Case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Potential Load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PV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(Culberson Load)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1037 MW (P6, ERCOT X-1+N-1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1137 MW (P7)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534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Thermal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56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Voltage Violation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Study Case      :  No Violations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No Solar Case :  No Violations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705599" y="762000"/>
            <a:ext cx="2289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u="sng" dirty="0" smtClean="0"/>
              <a:t>Estimated Cost: $501 Million</a:t>
            </a:r>
            <a:endParaRPr lang="en-US" b="1" i="1" u="sng" dirty="0"/>
          </a:p>
        </p:txBody>
      </p:sp>
      <p:cxnSp>
        <p:nvCxnSpPr>
          <p:cNvPr id="30" name="Straight Connector 29"/>
          <p:cNvCxnSpPr>
            <a:endCxn id="23" idx="1"/>
          </p:cNvCxnSpPr>
          <p:nvPr/>
        </p:nvCxnSpPr>
        <p:spPr>
          <a:xfrm flipH="1">
            <a:off x="2698128" y="1560110"/>
            <a:ext cx="5797" cy="25790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3163387" y="1971611"/>
            <a:ext cx="1351463" cy="40035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1</a:t>
            </a:r>
            <a:r>
              <a:rPr lang="en-US" sz="1400" dirty="0" smtClean="0">
                <a:solidFill>
                  <a:schemeClr val="tx1"/>
                </a:solidFill>
              </a:rPr>
              <a:t>-XFRMs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/>
          <p:cNvCxnSpPr>
            <a:endCxn id="32" idx="2"/>
          </p:cNvCxnSpPr>
          <p:nvPr/>
        </p:nvCxnSpPr>
        <p:spPr>
          <a:xfrm>
            <a:off x="2852257" y="1956987"/>
            <a:ext cx="311130" cy="214802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1497514" y="1367498"/>
            <a:ext cx="228600" cy="228600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993696" y="1006369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Culberson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61718" y="1229386"/>
            <a:ext cx="1213160" cy="51302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 (200 MVAR)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34" idx="2"/>
            <a:endCxn id="38" idx="6"/>
          </p:cNvCxnSpPr>
          <p:nvPr/>
        </p:nvCxnSpPr>
        <p:spPr>
          <a:xfrm flipH="1">
            <a:off x="1274878" y="1481798"/>
            <a:ext cx="222636" cy="4102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625425" y="1711496"/>
            <a:ext cx="2044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RPG approved 345 kV line </a:t>
            </a:r>
          </a:p>
          <a:p>
            <a:r>
              <a:rPr lang="en-US" sz="1200" dirty="0" smtClean="0"/>
              <a:t>operated @ 138 kV</a:t>
            </a:r>
            <a:endParaRPr lang="en-US" sz="1200" dirty="0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6122241" y="1942328"/>
            <a:ext cx="381000" cy="0"/>
          </a:xfrm>
          <a:prstGeom prst="line">
            <a:avLst/>
          </a:prstGeom>
          <a:ln w="38100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60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>
            <a:normAutofit/>
          </a:bodyPr>
          <a:lstStyle/>
          <a:p>
            <a:r>
              <a:rPr lang="en-US" dirty="0"/>
              <a:t>Culberson Loop &amp; Barilla Junction Area </a:t>
            </a:r>
            <a:r>
              <a:rPr lang="en-US" dirty="0" smtClean="0"/>
              <a:t>Loads</a:t>
            </a:r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57200" y="762000"/>
            <a:ext cx="8229600" cy="554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857250" lvl="2" indent="0">
              <a:spcBef>
                <a:spcPts val="600"/>
              </a:spcBef>
              <a:buNone/>
            </a:pPr>
            <a:endParaRPr lang="en-US" sz="800" kern="0" dirty="0" smtClean="0"/>
          </a:p>
          <a:p>
            <a:pPr marL="5715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u="sng" dirty="0" smtClean="0"/>
              <a:t>Historic and Projected </a:t>
            </a:r>
            <a:r>
              <a:rPr lang="en-US" sz="1500" u="sng" dirty="0"/>
              <a:t>S</a:t>
            </a:r>
            <a:r>
              <a:rPr lang="en-US" sz="1500" u="sng" dirty="0" smtClean="0"/>
              <a:t>ummer </a:t>
            </a:r>
            <a:r>
              <a:rPr lang="en-US" sz="1500" u="sng" dirty="0"/>
              <a:t>P</a:t>
            </a:r>
            <a:r>
              <a:rPr lang="en-US" sz="1500" u="sng" dirty="0" smtClean="0"/>
              <a:t>eak Loads from the original AEPSC &amp; Oncor RPG submittal</a:t>
            </a:r>
            <a:endParaRPr lang="en-US" sz="1500" u="sng" dirty="0" smtClean="0"/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dirty="0"/>
          </a:p>
          <a:p>
            <a:pPr marL="5715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1400" u="sng" dirty="0" smtClean="0"/>
          </a:p>
          <a:p>
            <a:pPr marL="5715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500" u="sng" dirty="0" smtClean="0"/>
          </a:p>
          <a:p>
            <a:pPr marL="57150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u="sng" dirty="0" smtClean="0"/>
              <a:t>Projected 2021 Summer Peak Loads following Oncor &amp; AEPSC updates 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dirty="0" smtClean="0"/>
              <a:t>Updated Feb. 2017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500" dirty="0" smtClean="0"/>
              <a:t>Culberson Loop area: 533 MW </a:t>
            </a:r>
            <a:r>
              <a:rPr lang="en-US" sz="1500" b="1" dirty="0" smtClean="0"/>
              <a:t>*</a:t>
            </a:r>
          </a:p>
          <a:p>
            <a:pPr lvl="2">
              <a:spcBef>
                <a:spcPts val="0"/>
              </a:spcBef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1500" dirty="0" smtClean="0"/>
              <a:t>Barilla Junction area: 511 MW *</a:t>
            </a:r>
            <a:endParaRPr lang="en-US" sz="1500" dirty="0"/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500" dirty="0"/>
              <a:t>Updated </a:t>
            </a:r>
            <a:r>
              <a:rPr lang="en-US" sz="1500" dirty="0" smtClean="0"/>
              <a:t>May 2017</a:t>
            </a:r>
            <a:endParaRPr lang="en-US" sz="1500" dirty="0"/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500" dirty="0"/>
              <a:t>Culberson Loop area:  </a:t>
            </a:r>
            <a:r>
              <a:rPr lang="en-US" sz="1500" dirty="0" smtClean="0"/>
              <a:t>582 MW</a:t>
            </a:r>
          </a:p>
          <a:p>
            <a:pPr marL="2286000" lvl="5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000" dirty="0" smtClean="0"/>
              <a:t>*Summer Peak Loads used in the ERCOT Independent Review</a:t>
            </a:r>
            <a:endParaRPr lang="en-US" sz="1000" dirty="0"/>
          </a:p>
          <a:p>
            <a:pPr marL="457200" lvl="1" indent="0">
              <a:spcBef>
                <a:spcPts val="0"/>
              </a:spcBef>
              <a:spcAft>
                <a:spcPts val="2400"/>
              </a:spcAft>
              <a:buNone/>
            </a:pPr>
            <a:endParaRPr lang="en-US" kern="0" dirty="0" smtClean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614" y="1280318"/>
            <a:ext cx="7267575" cy="9715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7619" y="2289322"/>
            <a:ext cx="5643563" cy="77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55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" name="Text Placeholder 1"/>
          <p:cNvSpPr txBox="1">
            <a:spLocks/>
          </p:cNvSpPr>
          <p:nvPr/>
        </p:nvSpPr>
        <p:spPr bwMode="auto">
          <a:xfrm>
            <a:off x="457200" y="762000"/>
            <a:ext cx="8229600" cy="5544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857250" lvl="2" indent="0">
              <a:spcBef>
                <a:spcPts val="600"/>
              </a:spcBef>
              <a:buNone/>
            </a:pPr>
            <a:endParaRPr lang="en-US" sz="800" kern="0" dirty="0" smtClean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400" dirty="0"/>
              <a:t>AEPSC and Oncor </a:t>
            </a:r>
            <a:r>
              <a:rPr lang="en-US" sz="2400" dirty="0" smtClean="0"/>
              <a:t>jointly submitted Far </a:t>
            </a:r>
            <a:r>
              <a:rPr lang="en-US" sz="2400" dirty="0"/>
              <a:t>West Texas </a:t>
            </a:r>
            <a:r>
              <a:rPr lang="en-US" sz="2400" dirty="0" smtClean="0"/>
              <a:t>Project (FWTP) for </a:t>
            </a:r>
            <a:r>
              <a:rPr lang="en-US" sz="2400" dirty="0"/>
              <a:t>Regional Planning Group </a:t>
            </a:r>
            <a:r>
              <a:rPr lang="en-US" sz="2400" dirty="0" smtClean="0"/>
              <a:t>review. The original AEP and Oncor proposal </a:t>
            </a:r>
            <a:r>
              <a:rPr lang="en-US" sz="2400" dirty="0" smtClean="0"/>
              <a:t>was</a:t>
            </a:r>
            <a:r>
              <a:rPr lang="en-US" sz="2400" dirty="0" smtClean="0"/>
              <a:t> </a:t>
            </a:r>
            <a:r>
              <a:rPr lang="en-US" sz="2400" dirty="0"/>
              <a:t>a Tier 1 project that </a:t>
            </a:r>
            <a:r>
              <a:rPr lang="en-US" sz="2400" dirty="0" smtClean="0"/>
              <a:t>was </a:t>
            </a:r>
            <a:r>
              <a:rPr lang="en-US" sz="2400" dirty="0"/>
              <a:t>estimated to cost $ 423 million. </a:t>
            </a:r>
            <a:r>
              <a:rPr lang="en-US" sz="1800" dirty="0" smtClean="0"/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Proposed for 2021 to 2022 timeframe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Addresses oil and gas related load </a:t>
            </a:r>
            <a:r>
              <a:rPr lang="en-US" sz="1800" dirty="0" smtClean="0"/>
              <a:t>growth</a:t>
            </a:r>
            <a:endParaRPr lang="en-US" sz="18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Reliability Issues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Voltage Collapse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Loss of Load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 smtClean="0"/>
              <a:t>Short-Circuit Strength &amp; System Protection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Provide Operational Flexibility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Provides future upgrade path for Far West Region</a:t>
            </a:r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400"/>
              </a:spcAft>
              <a:buFont typeface="Courier New" panose="02070309020205020404" pitchFamily="49" charset="0"/>
              <a:buChar char="o"/>
            </a:pPr>
            <a:endParaRPr lang="en-US" dirty="0" smtClean="0"/>
          </a:p>
          <a:p>
            <a:pPr marL="0" indent="0">
              <a:spcBef>
                <a:spcPts val="0"/>
              </a:spcBef>
              <a:spcAft>
                <a:spcPts val="2400"/>
              </a:spcAft>
              <a:buNone/>
            </a:pPr>
            <a:endParaRPr lang="en-US" dirty="0"/>
          </a:p>
          <a:p>
            <a:pPr marL="457200" lvl="1" indent="0">
              <a:spcBef>
                <a:spcPts val="0"/>
              </a:spcBef>
              <a:spcAft>
                <a:spcPts val="2400"/>
              </a:spcAft>
              <a:buNone/>
            </a:pPr>
            <a:endParaRPr lang="en-US" dirty="0"/>
          </a:p>
          <a:p>
            <a:pPr marL="0" indent="0">
              <a:spcBef>
                <a:spcPts val="600"/>
              </a:spcBef>
              <a:buNone/>
            </a:pPr>
            <a:endParaRPr lang="en-US" kern="0" dirty="0" smtClean="0"/>
          </a:p>
          <a:p>
            <a:pPr lvl="1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US" kern="0" dirty="0" smtClean="0"/>
          </a:p>
          <a:p>
            <a:pPr marL="0" indent="0">
              <a:buNone/>
            </a:pPr>
            <a:endParaRPr lang="en-US" kern="0" dirty="0" smtClean="0"/>
          </a:p>
          <a:p>
            <a:endParaRPr lang="en-US" kern="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 preferRelativeResize="0">
            <a:picLocks/>
          </p:cNvPicPr>
          <p:nvPr/>
        </p:nvPicPr>
        <p:blipFill rotWithShape="1">
          <a:blip r:embed="rId2"/>
          <a:srcRect t="5866"/>
          <a:stretch/>
        </p:blipFill>
        <p:spPr>
          <a:xfrm>
            <a:off x="5791200" y="2667000"/>
            <a:ext cx="28956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4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Steady </a:t>
            </a:r>
            <a:r>
              <a:rPr lang="en-US" dirty="0" smtClean="0"/>
              <a:t>State &amp; Dynamics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761903"/>
              </p:ext>
            </p:extLst>
          </p:nvPr>
        </p:nvGraphicFramePr>
        <p:xfrm>
          <a:off x="228600" y="1282306"/>
          <a:ext cx="8534400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00"/>
                <a:gridCol w="2514600"/>
                <a:gridCol w="284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Steady State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Study Case*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Solar Case**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Unsolvable Contingencies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(in</a:t>
                      </a:r>
                      <a:r>
                        <a:rPr lang="en-US" baseline="0" dirty="0" smtClean="0"/>
                        <a:t> Culberson loop)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(in Culberson loop)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Thermal Violations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One 138 kV line (32 miles; Rio Pecos, TNMP</a:t>
                      </a:r>
                      <a:r>
                        <a:rPr lang="en-US" baseline="0" dirty="0" smtClean="0"/>
                        <a:t> 16TH St. region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Four 138 kV lines (total 52 miles; Rio Pecos, TNMP</a:t>
                      </a:r>
                      <a:r>
                        <a:rPr lang="en-US" baseline="0" dirty="0" smtClean="0"/>
                        <a:t> 16TH St. region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 Violations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 – 138 kV buses in Culberson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 – 138 kV buses in Culberson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</a:t>
                      </a:r>
                      <a:r>
                        <a:rPr lang="en-US" baseline="0" dirty="0" smtClean="0"/>
                        <a:t> Deviations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– 138 kV buses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58425"/>
              </p:ext>
            </p:extLst>
          </p:nvPr>
        </p:nvGraphicFramePr>
        <p:xfrm>
          <a:off x="228600" y="4572000"/>
          <a:ext cx="8534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5000"/>
                <a:gridCol w="2514600"/>
                <a:gridCol w="284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Transient Stability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Study Case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Solar Case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Voltage Recovery </a:t>
                      </a:r>
                      <a:r>
                        <a:rPr lang="en-US" dirty="0" smtClean="0"/>
                        <a:t>Violations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P6, P7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P4, P6, P7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670" y="5392814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533 MW load in Culberson Loop, 511 MW load in Barilla Junction area</a:t>
            </a:r>
          </a:p>
          <a:p>
            <a:r>
              <a:rPr lang="en-US" sz="1400" dirty="0" smtClean="0"/>
              <a:t>** 0 MW solar in the study region and 6% load reduction in Far West to reflect no solar peak period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80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Project Options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00600"/>
          </a:xfrm>
        </p:spPr>
        <p:txBody>
          <a:bodyPr/>
          <a:lstStyle/>
          <a:p>
            <a:pPr marL="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 smtClean="0"/>
              <a:t>Nearly </a:t>
            </a:r>
            <a:r>
              <a:rPr lang="en-US" sz="2200" dirty="0"/>
              <a:t>40 project alternatives were studied</a:t>
            </a:r>
          </a:p>
          <a:p>
            <a:pPr marL="857250"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200" dirty="0" smtClean="0"/>
              <a:t>Initial options included </a:t>
            </a:r>
            <a:r>
              <a:rPr lang="en-US" sz="2200" dirty="0"/>
              <a:t>subset </a:t>
            </a:r>
            <a:r>
              <a:rPr lang="en-US" sz="2200" dirty="0" smtClean="0"/>
              <a:t>of transmission elements from </a:t>
            </a:r>
            <a:r>
              <a:rPr lang="en-US" sz="2200" dirty="0"/>
              <a:t>the Oncor &amp; AEP </a:t>
            </a:r>
            <a:r>
              <a:rPr lang="en-US" sz="2200" dirty="0" smtClean="0"/>
              <a:t>proposal</a:t>
            </a:r>
          </a:p>
          <a:p>
            <a:pPr marL="4572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/>
              <a:t>Initial Options were screened and shortlisted based on:</a:t>
            </a:r>
          </a:p>
          <a:p>
            <a:pPr marL="1371600" lvl="2" indent="-571500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US" sz="1800" dirty="0"/>
              <a:t>Steady State Analysis </a:t>
            </a:r>
          </a:p>
          <a:p>
            <a:pPr marL="1371600" lvl="2" indent="-571500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US" sz="1800" dirty="0"/>
              <a:t>Voltage Stability Analysis (PV results)</a:t>
            </a:r>
          </a:p>
          <a:p>
            <a:pPr marL="1371600" lvl="2" indent="-571500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US" sz="1800" dirty="0"/>
              <a:t>Load Serving Capability including ability to meet future load growth</a:t>
            </a:r>
          </a:p>
          <a:p>
            <a:pPr marL="1371600" lvl="2" indent="-571500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US" sz="1800" dirty="0"/>
              <a:t>Project Cost estimate</a:t>
            </a:r>
          </a:p>
          <a:p>
            <a:pPr marL="1371600" lvl="2" indent="-571500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US" sz="1800" dirty="0"/>
              <a:t>ROW impact</a:t>
            </a:r>
          </a:p>
          <a:p>
            <a:pPr marL="1371600" lvl="2" indent="-571500">
              <a:spcBef>
                <a:spcPts val="600"/>
              </a:spcBef>
              <a:spcAft>
                <a:spcPts val="600"/>
              </a:spcAft>
              <a:buFont typeface="+mj-lt"/>
              <a:buAutoNum type="romanLcPeriod"/>
            </a:pPr>
            <a:r>
              <a:rPr lang="en-US" sz="1800" dirty="0"/>
              <a:t>Cost of upgrading existing lines to relieve overloads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200" dirty="0"/>
              <a:t>Based on the initial options screening, four options </a:t>
            </a:r>
            <a:r>
              <a:rPr lang="en-US" sz="2200" dirty="0" smtClean="0"/>
              <a:t>(included in Appendix) were </a:t>
            </a:r>
            <a:r>
              <a:rPr lang="en-US" sz="2200" dirty="0"/>
              <a:t>selected for detailed analysis</a:t>
            </a:r>
          </a:p>
          <a:p>
            <a:pPr marL="857250" lvl="1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857250" lvl="1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857250" lvl="1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40005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06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96971"/>
              </p:ext>
            </p:extLst>
          </p:nvPr>
        </p:nvGraphicFramePr>
        <p:xfrm>
          <a:off x="685800" y="990600"/>
          <a:ext cx="7025175" cy="4680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7083"/>
                <a:gridCol w="1052023"/>
                <a:gridCol w="1052023"/>
                <a:gridCol w="1052023"/>
                <a:gridCol w="1052023"/>
              </a:tblGrid>
              <a:tr h="553273"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effectLst/>
                          <a:latin typeface="+mj-lt"/>
                        </a:rPr>
                        <a:t>Description</a:t>
                      </a:r>
                      <a:endParaRPr lang="en-US" sz="16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 smtClean="0">
                        <a:effectLst/>
                        <a:latin typeface="+mj-lt"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+mj-lt"/>
                        </a:rPr>
                        <a:t>Option 1</a:t>
                      </a:r>
                      <a:endParaRPr lang="en-US" sz="16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 smtClean="0">
                        <a:effectLst/>
                        <a:latin typeface="+mj-lt"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+mj-lt"/>
                        </a:rPr>
                        <a:t>Option 2</a:t>
                      </a:r>
                      <a:endParaRPr lang="en-US" sz="16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 smtClean="0">
                        <a:effectLst/>
                        <a:latin typeface="+mj-lt"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+mj-lt"/>
                        </a:rPr>
                        <a:t>Option 3</a:t>
                      </a:r>
                      <a:endParaRPr lang="en-US" sz="16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kern="1200" dirty="0" smtClean="0">
                        <a:effectLst/>
                        <a:latin typeface="+mj-lt"/>
                      </a:endParaRPr>
                    </a:p>
                    <a:p>
                      <a:pPr marL="0" marR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kern="1200" dirty="0" smtClean="0">
                          <a:effectLst/>
                          <a:latin typeface="+mj-lt"/>
                        </a:rPr>
                        <a:t>Option 4</a:t>
                      </a:r>
                      <a:endParaRPr lang="en-US" sz="16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7110" marR="7110" marT="711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517895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System Performance – Study Case </a:t>
                      </a: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Met criteria</a:t>
                      </a: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Met criteria</a:t>
                      </a: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Met criteria</a:t>
                      </a: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Met criteria</a:t>
                      </a:r>
                    </a:p>
                  </a:txBody>
                  <a:tcPr marL="7110" marR="7110" marT="7110" marB="0" anchor="ctr"/>
                </a:tc>
              </a:tr>
              <a:tr h="51954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System Performance – Potential Load Case*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Criteria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not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 Met</a:t>
                      </a:r>
                      <a:endParaRPr lang="en-US" sz="1600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Criteria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not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 Met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Met criteria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Met criteria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</a:tr>
              <a:tr h="519540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Capital cost ($ Million) 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464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336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446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501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</a:tr>
              <a:tr h="517895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PV Results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 Culberson Load Served</a:t>
                      </a: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917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717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917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1037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</a:tr>
              <a:tr h="553273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Relative Production </a:t>
                      </a:r>
                    </a:p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Cost Savings ($ Million)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-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6.2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6.6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6.6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</a:tr>
              <a:tr h="517895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Total System Loss Reduction (MW)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10.4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31.2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34.4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34.4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</a:tr>
              <a:tr h="517895"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New Right of 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Way Required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187 mi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169 mi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235 mi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+mn-cs"/>
                        </a:rPr>
                        <a:t>235 mi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7110" marR="7110" marT="7110" marB="0" anchor="ctr"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Final Options - Overall </a:t>
            </a:r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5715000"/>
            <a:ext cx="838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834 MW load in Culberson Loop, 568 MW load in Barilla Junction area</a:t>
            </a:r>
          </a:p>
        </p:txBody>
      </p:sp>
    </p:spTree>
    <p:extLst>
      <p:ext uri="{BB962C8B-B14F-4D97-AF65-F5344CB8AC3E}">
        <p14:creationId xmlns:p14="http://schemas.microsoft.com/office/powerpoint/2010/main" val="136842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 – PG Section 3.1.3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ERCOT concludes that the generation sensitivity analysis as described in PG Section 3.1.3 (4)(a) </a:t>
            </a:r>
            <a:r>
              <a:rPr lang="en-US" sz="2400" dirty="0" smtClean="0"/>
              <a:t>did </a:t>
            </a:r>
            <a:r>
              <a:rPr lang="en-US" sz="2400" dirty="0" smtClean="0"/>
              <a:t>not have an impact on the project need and any of the four project options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A review of the Power </a:t>
            </a:r>
            <a:r>
              <a:rPr lang="en-US" sz="2400" dirty="0"/>
              <a:t>Transfer Distribution Factors (PTDFs) </a:t>
            </a:r>
            <a:r>
              <a:rPr lang="en-US" sz="2400" dirty="0" smtClean="0"/>
              <a:t>of overloaded elements with respect to the load transfer for each weather zone (excluding Far West) </a:t>
            </a:r>
            <a:r>
              <a:rPr lang="en-US" sz="2400" dirty="0" smtClean="0"/>
              <a:t>concludes </a:t>
            </a:r>
            <a:r>
              <a:rPr lang="en-US" sz="2400" dirty="0"/>
              <a:t>that the </a:t>
            </a:r>
            <a:r>
              <a:rPr lang="en-US" sz="2400" dirty="0" smtClean="0"/>
              <a:t>load scaling as described in </a:t>
            </a:r>
            <a:r>
              <a:rPr lang="en-US" sz="2400" dirty="0"/>
              <a:t>PG Section 3.1.3 (4</a:t>
            </a:r>
            <a:r>
              <a:rPr lang="en-US" sz="2400" dirty="0" smtClean="0"/>
              <a:t>)(b) </a:t>
            </a:r>
            <a:r>
              <a:rPr lang="en-US" sz="2400" dirty="0" smtClean="0"/>
              <a:t>did </a:t>
            </a:r>
            <a:r>
              <a:rPr lang="en-US" sz="2400" dirty="0"/>
              <a:t>not have </a:t>
            </a:r>
            <a:r>
              <a:rPr lang="en-US" sz="2400" dirty="0" smtClean="0"/>
              <a:t>impact </a:t>
            </a:r>
            <a:r>
              <a:rPr lang="en-US" sz="2400" dirty="0"/>
              <a:t>on </a:t>
            </a:r>
            <a:r>
              <a:rPr lang="en-US" sz="2400" dirty="0" smtClean="0"/>
              <a:t>the project need and any of the four project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39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286" y="914400"/>
            <a:ext cx="8534400" cy="4800600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en-US" sz="2000" dirty="0" smtClean="0"/>
              <a:t>Based on the review, ERCOT </a:t>
            </a:r>
            <a:r>
              <a:rPr lang="en-US" altLang="en-US" sz="2000" dirty="0"/>
              <a:t>will recommend the Board endorse Option </a:t>
            </a:r>
            <a:r>
              <a:rPr lang="en-US" altLang="en-US" sz="2000" dirty="0" smtClean="0"/>
              <a:t>2 </a:t>
            </a:r>
            <a:r>
              <a:rPr lang="en-US" altLang="en-US" sz="2000" dirty="0"/>
              <a:t>to address the reliability need in the study region</a:t>
            </a:r>
            <a:r>
              <a:rPr lang="en-US" altLang="en-US" sz="2000" dirty="0" smtClean="0"/>
              <a:t>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Expand the Riverton Sw. Sta. to install a 345 kV ring-bus arrangement with </a:t>
            </a:r>
            <a:r>
              <a:rPr lang="en-US" sz="1800" dirty="0" smtClean="0"/>
              <a:t>two </a:t>
            </a:r>
            <a:r>
              <a:rPr lang="en-US" sz="1800" dirty="0"/>
              <a:t>600 MVA, 345/138 kV autotransformer </a:t>
            </a:r>
            <a:endParaRPr lang="en-US" sz="18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Construct </a:t>
            </a:r>
            <a:r>
              <a:rPr lang="en-US" sz="1800" dirty="0"/>
              <a:t>a new approximately 85-mile 345 kV line on double-circuit structures with one circuit in place, between Moss and Riverton Sw. Sta. </a:t>
            </a:r>
            <a:r>
              <a:rPr lang="en-US" sz="1800" dirty="0" smtClean="0"/>
              <a:t>Add </a:t>
            </a:r>
            <a:r>
              <a:rPr lang="en-US" sz="1800" dirty="0"/>
              <a:t>a second circuit to the existing 16-mile Moss Sw. Sta. – Odessa EHV 345 kV double-circuit structures. Install 345 kV circuit breaker(s) at Odessa EHV. </a:t>
            </a:r>
            <a:r>
              <a:rPr lang="en-US" sz="1800" dirty="0" smtClean="0"/>
              <a:t>Connect </a:t>
            </a:r>
            <a:r>
              <a:rPr lang="en-US" sz="1800" dirty="0"/>
              <a:t>the new circuit from Riverton Sw. Sta. and terminate at Odessa EHV to create the new Odessa EHV </a:t>
            </a:r>
            <a:r>
              <a:rPr lang="en-US" sz="1800" dirty="0" smtClean="0"/>
              <a:t>– Moss - </a:t>
            </a:r>
            <a:r>
              <a:rPr lang="en-US" sz="1800" dirty="0"/>
              <a:t>Riverton 345 kV </a:t>
            </a:r>
            <a:r>
              <a:rPr lang="en-US" sz="1800" dirty="0" smtClean="0"/>
              <a:t>Line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/>
              <a:t>Expand the Solstice Sw. Sta. to install a 345 kV ring-bus arrangement with two </a:t>
            </a:r>
            <a:r>
              <a:rPr lang="en-US" sz="1800" dirty="0" smtClean="0"/>
              <a:t>600 </a:t>
            </a:r>
            <a:r>
              <a:rPr lang="en-US" sz="1800" dirty="0"/>
              <a:t>MVA, 345/138 kV </a:t>
            </a:r>
            <a:r>
              <a:rPr lang="en-US" sz="1800" dirty="0" smtClean="0"/>
              <a:t>autotransformer</a:t>
            </a:r>
            <a:endParaRPr lang="en-US" sz="1800" dirty="0"/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Construct </a:t>
            </a:r>
            <a:r>
              <a:rPr lang="en-US" sz="1800" dirty="0"/>
              <a:t>a new approximately </a:t>
            </a:r>
            <a:r>
              <a:rPr lang="en-US" sz="1800" dirty="0" smtClean="0"/>
              <a:t>68-mile </a:t>
            </a:r>
            <a:r>
              <a:rPr lang="en-US" sz="1800" dirty="0"/>
              <a:t>345 kV line from Solstice Sw. Sta. to Bakersfield station</a:t>
            </a:r>
            <a:r>
              <a:rPr lang="en-US" sz="1800" dirty="0" smtClean="0"/>
              <a:t> </a:t>
            </a:r>
            <a:r>
              <a:rPr lang="en-US" sz="1800" dirty="0"/>
              <a:t>on double-circuit structures with one circuit in </a:t>
            </a:r>
            <a:r>
              <a:rPr lang="en-US" sz="1800" dirty="0" smtClean="0"/>
              <a:t>place</a:t>
            </a:r>
            <a:endParaRPr lang="en-US" altLang="en-US" sz="1800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/>
              <a:t>Estimated Capital Cost: </a:t>
            </a:r>
            <a:r>
              <a:rPr lang="en-US" sz="2000" dirty="0" smtClean="0"/>
              <a:t>$336 </a:t>
            </a:r>
            <a:r>
              <a:rPr lang="en-US" sz="2000" dirty="0"/>
              <a:t>million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 </a:t>
            </a:r>
            <a:r>
              <a:rPr lang="en-US" dirty="0"/>
              <a:t>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143000" y="1066800"/>
            <a:ext cx="6096000" cy="34551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3722763" y="4724400"/>
            <a:ext cx="93647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?</a:t>
            </a:r>
            <a:endParaRPr lang="en-US" sz="9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83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534400" cy="5615233"/>
          </a:xfrm>
        </p:spPr>
        <p:txBody>
          <a:bodyPr anchor="ctr"/>
          <a:lstStyle/>
          <a:p>
            <a:pPr marL="0" indent="0" algn="ctr">
              <a:spcBef>
                <a:spcPct val="0"/>
              </a:spcBef>
              <a:buNone/>
            </a:pPr>
            <a:r>
              <a:rPr lang="en-US" sz="4000" b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Appendix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4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purl.org/dc/elements/1.1/"/>
    <ds:schemaRef ds:uri="http://www.w3.org/XML/1998/namespace"/>
    <ds:schemaRef ds:uri="http://schemas.openxmlformats.org/package/2006/metadata/core-propertie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6712</TotalTime>
  <Words>1276</Words>
  <Application>Microsoft Office PowerPoint</Application>
  <PresentationFormat>On-screen Show (4:3)</PresentationFormat>
  <Paragraphs>294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Courier New</vt:lpstr>
      <vt:lpstr>Times New Roman</vt:lpstr>
      <vt:lpstr>Wingdings</vt:lpstr>
      <vt:lpstr>1_Custom Design</vt:lpstr>
      <vt:lpstr>Office Theme</vt:lpstr>
      <vt:lpstr>Custom Design</vt:lpstr>
      <vt:lpstr>PowerPoint Presentation</vt:lpstr>
      <vt:lpstr>Overview</vt:lpstr>
      <vt:lpstr>Steady State &amp; Dynamics Results</vt:lpstr>
      <vt:lpstr>Initial Project Options Evaluation</vt:lpstr>
      <vt:lpstr>Final Options - Overall Comparison</vt:lpstr>
      <vt:lpstr>Sensitivity Analysis – PG Section 3.1.3 (4)</vt:lpstr>
      <vt:lpstr>ERCOT Recommendation</vt:lpstr>
      <vt:lpstr>Option 2</vt:lpstr>
      <vt:lpstr>PowerPoint Presentation</vt:lpstr>
      <vt:lpstr>Option 1 – Results</vt:lpstr>
      <vt:lpstr>Option 2 - Results</vt:lpstr>
      <vt:lpstr>Option 3 - Results</vt:lpstr>
      <vt:lpstr>Option 4 – Results</vt:lpstr>
      <vt:lpstr>Culberson Loop &amp; Barilla Junction Area Loads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Gnanam, Gnanaprabhu</cp:lastModifiedBy>
  <cp:revision>258</cp:revision>
  <cp:lastPrinted>2016-01-21T20:53:15Z</cp:lastPrinted>
  <dcterms:created xsi:type="dcterms:W3CDTF">2016-01-21T15:20:31Z</dcterms:created>
  <dcterms:modified xsi:type="dcterms:W3CDTF">2017-05-18T18:22:33Z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