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9"/>
  </p:notesMasterIdLst>
  <p:handoutMasterIdLst>
    <p:handoutMasterId r:id="rId20"/>
  </p:handoutMasterIdLst>
  <p:sldIdLst>
    <p:sldId id="260" r:id="rId6"/>
    <p:sldId id="270" r:id="rId7"/>
    <p:sldId id="279" r:id="rId8"/>
    <p:sldId id="280" r:id="rId9"/>
    <p:sldId id="293" r:id="rId10"/>
    <p:sldId id="298" r:id="rId11"/>
    <p:sldId id="274" r:id="rId12"/>
    <p:sldId id="276" r:id="rId13"/>
    <p:sldId id="277" r:id="rId14"/>
    <p:sldId id="294" r:id="rId15"/>
    <p:sldId id="295" r:id="rId16"/>
    <p:sldId id="296" r:id="rId17"/>
    <p:sldId id="297"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5" d="100"/>
          <a:sy n="125" d="100"/>
        </p:scale>
        <p:origin x="119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B5D5B09-8A65-4392-B338-E1CE2B74281D}"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C2EDA884-1224-42D6-ACAE-FF42036AE1FF}">
      <dgm:prSet phldrT="[Text]" custT="1"/>
      <dgm:spPr/>
      <dgm:t>
        <a:bodyPr/>
        <a:lstStyle/>
        <a:p>
          <a:r>
            <a:rPr lang="en-US" sz="2000" dirty="0" smtClean="0">
              <a:solidFill>
                <a:schemeClr val="tx1"/>
              </a:solidFill>
            </a:rPr>
            <a:t>PROJECT OPTIONS</a:t>
          </a:r>
          <a:endParaRPr lang="en-US" sz="2000" dirty="0">
            <a:solidFill>
              <a:schemeClr val="tx1"/>
            </a:solidFill>
          </a:endParaRPr>
        </a:p>
      </dgm:t>
    </dgm:pt>
    <dgm:pt modelId="{AC109E5F-EEFD-4BD6-B4B2-CE4FBFA22928}" type="parTrans" cxnId="{6102708D-93A3-44C4-AF0C-B07B3A273BAC}">
      <dgm:prSet/>
      <dgm:spPr/>
      <dgm:t>
        <a:bodyPr/>
        <a:lstStyle/>
        <a:p>
          <a:endParaRPr lang="en-US"/>
        </a:p>
      </dgm:t>
    </dgm:pt>
    <dgm:pt modelId="{174D363A-05EC-489C-9102-631CDDC1E522}" type="sibTrans" cxnId="{6102708D-93A3-44C4-AF0C-B07B3A273BAC}">
      <dgm:prSet/>
      <dgm:spPr/>
      <dgm:t>
        <a:bodyPr/>
        <a:lstStyle/>
        <a:p>
          <a:endParaRPr lang="en-US" dirty="0"/>
        </a:p>
      </dgm:t>
    </dgm:pt>
    <dgm:pt modelId="{916291D8-3409-417E-BB4E-11CFDB8798A4}">
      <dgm:prSet phldrT="[Text]" custT="1"/>
      <dgm:spPr>
        <a:solidFill>
          <a:srgbClr val="FF9933"/>
        </a:solidFill>
      </dgm:spPr>
      <dgm:t>
        <a:bodyPr/>
        <a:lstStyle/>
        <a:p>
          <a:r>
            <a:rPr lang="en-US" sz="1800" dirty="0" smtClean="0">
              <a:solidFill>
                <a:schemeClr val="tx1"/>
              </a:solidFill>
            </a:rPr>
            <a:t>STEADY STATE ANALYSIS</a:t>
          </a:r>
        </a:p>
        <a:p>
          <a:r>
            <a:rPr lang="en-US" sz="1800" dirty="0" smtClean="0">
              <a:solidFill>
                <a:schemeClr val="tx1"/>
              </a:solidFill>
            </a:rPr>
            <a:t>(N-1, G-1+N-1, X-1+N-1)</a:t>
          </a:r>
          <a:endParaRPr lang="en-US" sz="1800" dirty="0">
            <a:solidFill>
              <a:schemeClr val="tx1"/>
            </a:solidFill>
          </a:endParaRPr>
        </a:p>
      </dgm:t>
    </dgm:pt>
    <dgm:pt modelId="{E73A374C-4DD2-478A-824D-8AE9F823A3F5}" type="parTrans" cxnId="{9B2E3EEC-19A2-4890-80A7-28312DEAE49C}">
      <dgm:prSet/>
      <dgm:spPr/>
      <dgm:t>
        <a:bodyPr/>
        <a:lstStyle/>
        <a:p>
          <a:endParaRPr lang="en-US"/>
        </a:p>
      </dgm:t>
    </dgm:pt>
    <dgm:pt modelId="{596B49C6-78C5-45E1-8F9F-4F4851537E11}" type="sibTrans" cxnId="{9B2E3EEC-19A2-4890-80A7-28312DEAE49C}">
      <dgm:prSet/>
      <dgm:spPr/>
      <dgm:t>
        <a:bodyPr/>
        <a:lstStyle/>
        <a:p>
          <a:endParaRPr lang="en-US" dirty="0"/>
        </a:p>
      </dgm:t>
    </dgm:pt>
    <dgm:pt modelId="{0703D5DC-7804-4543-9CB3-E63E41821259}">
      <dgm:prSet phldrT="[Text]" custT="1"/>
      <dgm:spPr>
        <a:solidFill>
          <a:srgbClr val="FF9933"/>
        </a:solidFill>
      </dgm:spPr>
      <dgm:t>
        <a:bodyPr/>
        <a:lstStyle/>
        <a:p>
          <a:r>
            <a:rPr lang="en-US" sz="1800" dirty="0" smtClean="0">
              <a:solidFill>
                <a:schemeClr val="tx1"/>
              </a:solidFill>
            </a:rPr>
            <a:t>CHECK FOR CONSTRAINTS AND VIOLATIONS</a:t>
          </a:r>
          <a:endParaRPr lang="en-US" sz="1800" dirty="0">
            <a:solidFill>
              <a:schemeClr val="tx1"/>
            </a:solidFill>
          </a:endParaRPr>
        </a:p>
      </dgm:t>
    </dgm:pt>
    <dgm:pt modelId="{4107E02E-EA48-47A9-8A38-4C79E09F3811}" type="parTrans" cxnId="{F49530C6-FB6E-4FC7-9F55-6DA03534312D}">
      <dgm:prSet/>
      <dgm:spPr/>
      <dgm:t>
        <a:bodyPr/>
        <a:lstStyle/>
        <a:p>
          <a:endParaRPr lang="en-US"/>
        </a:p>
      </dgm:t>
    </dgm:pt>
    <dgm:pt modelId="{33EA4647-D38F-4C33-A0A4-F43C0282C64A}" type="sibTrans" cxnId="{F49530C6-FB6E-4FC7-9F55-6DA03534312D}">
      <dgm:prSet/>
      <dgm:spPr/>
      <dgm:t>
        <a:bodyPr/>
        <a:lstStyle/>
        <a:p>
          <a:endParaRPr lang="en-US" dirty="0"/>
        </a:p>
      </dgm:t>
    </dgm:pt>
    <dgm:pt modelId="{518540ED-780E-444B-B31F-B8DB004CED6E}">
      <dgm:prSet phldrT="[Text]" custT="1"/>
      <dgm:spPr>
        <a:solidFill>
          <a:srgbClr val="FF9933">
            <a:alpha val="56000"/>
          </a:srgbClr>
        </a:solidFill>
      </dgm:spPr>
      <dgm:t>
        <a:bodyPr/>
        <a:lstStyle/>
        <a:p>
          <a:r>
            <a:rPr lang="en-US" sz="1800" dirty="0" smtClean="0">
              <a:solidFill>
                <a:schemeClr val="tx1"/>
              </a:solidFill>
            </a:rPr>
            <a:t>PRODUCTION COST ANALYSIS (UPLAN)</a:t>
          </a:r>
          <a:endParaRPr lang="en-US" sz="1800" dirty="0">
            <a:solidFill>
              <a:schemeClr val="tx1"/>
            </a:solidFill>
          </a:endParaRPr>
        </a:p>
      </dgm:t>
    </dgm:pt>
    <dgm:pt modelId="{FA1C55E1-BEA4-4BD7-9F29-CF2504F8C307}" type="parTrans" cxnId="{9A850CBE-2A29-4D07-BC59-20D888550D64}">
      <dgm:prSet/>
      <dgm:spPr/>
      <dgm:t>
        <a:bodyPr/>
        <a:lstStyle/>
        <a:p>
          <a:endParaRPr lang="en-US"/>
        </a:p>
      </dgm:t>
    </dgm:pt>
    <dgm:pt modelId="{E11239CE-34D1-4280-9783-031E0A181E00}" type="sibTrans" cxnId="{9A850CBE-2A29-4D07-BC59-20D888550D64}">
      <dgm:prSet/>
      <dgm:spPr/>
      <dgm:t>
        <a:bodyPr/>
        <a:lstStyle/>
        <a:p>
          <a:endParaRPr lang="en-US" dirty="0"/>
        </a:p>
      </dgm:t>
    </dgm:pt>
    <dgm:pt modelId="{8D8E5FC1-6CB4-486E-B4F7-84378F5F5244}">
      <dgm:prSet phldrT="[Text]" custT="1"/>
      <dgm:spPr>
        <a:solidFill>
          <a:schemeClr val="accent3">
            <a:lumMod val="60000"/>
            <a:lumOff val="40000"/>
          </a:schemeClr>
        </a:solidFill>
      </dgm:spPr>
      <dgm:t>
        <a:bodyPr/>
        <a:lstStyle/>
        <a:p>
          <a:r>
            <a:rPr lang="en-US" sz="1800" dirty="0" smtClean="0">
              <a:solidFill>
                <a:schemeClr val="tx1"/>
              </a:solidFill>
            </a:rPr>
            <a:t>OPTIONS COMPARISON BASED ON PROJECT COST </a:t>
          </a:r>
          <a:endParaRPr lang="en-US" sz="1800" dirty="0">
            <a:solidFill>
              <a:schemeClr val="tx1"/>
            </a:solidFill>
          </a:endParaRPr>
        </a:p>
      </dgm:t>
    </dgm:pt>
    <dgm:pt modelId="{9096C985-56FC-452F-9DEC-30E70A96F145}" type="parTrans" cxnId="{F6BF1832-471F-43FA-9FF7-E19567E73F82}">
      <dgm:prSet/>
      <dgm:spPr/>
      <dgm:t>
        <a:bodyPr/>
        <a:lstStyle/>
        <a:p>
          <a:endParaRPr lang="en-US"/>
        </a:p>
      </dgm:t>
    </dgm:pt>
    <dgm:pt modelId="{29FCDD51-FBC9-43AE-99F2-0D4E2908098F}" type="sibTrans" cxnId="{F6BF1832-471F-43FA-9FF7-E19567E73F82}">
      <dgm:prSet/>
      <dgm:spPr/>
      <dgm:t>
        <a:bodyPr/>
        <a:lstStyle/>
        <a:p>
          <a:endParaRPr lang="en-US" dirty="0"/>
        </a:p>
      </dgm:t>
    </dgm:pt>
    <dgm:pt modelId="{E213679A-4405-48C5-91A4-E54722280C16}">
      <dgm:prSet phldrT="[Text]" custT="1"/>
      <dgm:spPr>
        <a:solidFill>
          <a:schemeClr val="accent3"/>
        </a:solidFill>
      </dgm:spPr>
      <dgm:t>
        <a:bodyPr/>
        <a:lstStyle/>
        <a:p>
          <a:r>
            <a:rPr lang="en-US" sz="1800" dirty="0" smtClean="0">
              <a:solidFill>
                <a:schemeClr val="tx1"/>
              </a:solidFill>
            </a:rPr>
            <a:t>ERCOT RECOMMENDATION</a:t>
          </a:r>
          <a:endParaRPr lang="en-US" sz="1800" dirty="0">
            <a:solidFill>
              <a:schemeClr val="tx1"/>
            </a:solidFill>
          </a:endParaRPr>
        </a:p>
      </dgm:t>
    </dgm:pt>
    <dgm:pt modelId="{53C347BA-9359-45AC-8846-B01A03BFCD4E}" type="parTrans" cxnId="{54D60525-B1C2-4AFF-971B-577F64A88D12}">
      <dgm:prSet/>
      <dgm:spPr/>
      <dgm:t>
        <a:bodyPr/>
        <a:lstStyle/>
        <a:p>
          <a:endParaRPr lang="en-US"/>
        </a:p>
      </dgm:t>
    </dgm:pt>
    <dgm:pt modelId="{1A9F8751-2A41-46E2-A30A-67D1B910D6E2}" type="sibTrans" cxnId="{54D60525-B1C2-4AFF-971B-577F64A88D12}">
      <dgm:prSet/>
      <dgm:spPr/>
      <dgm:t>
        <a:bodyPr/>
        <a:lstStyle/>
        <a:p>
          <a:endParaRPr lang="en-US"/>
        </a:p>
      </dgm:t>
    </dgm:pt>
    <dgm:pt modelId="{3C653CD5-2397-4190-9B14-CE478B45D7C6}" type="pres">
      <dgm:prSet presAssocID="{AB5D5B09-8A65-4392-B338-E1CE2B74281D}" presName="diagram" presStyleCnt="0">
        <dgm:presLayoutVars>
          <dgm:dir/>
          <dgm:resizeHandles val="exact"/>
        </dgm:presLayoutVars>
      </dgm:prSet>
      <dgm:spPr/>
      <dgm:t>
        <a:bodyPr/>
        <a:lstStyle/>
        <a:p>
          <a:endParaRPr lang="en-US"/>
        </a:p>
      </dgm:t>
    </dgm:pt>
    <dgm:pt modelId="{D4BFE009-1CDA-4F46-9756-6F9A7CCB8E15}" type="pres">
      <dgm:prSet presAssocID="{C2EDA884-1224-42D6-ACAE-FF42036AE1FF}" presName="node" presStyleLbl="node1" presStyleIdx="0" presStyleCnt="6" custScaleX="110889">
        <dgm:presLayoutVars>
          <dgm:bulletEnabled val="1"/>
        </dgm:presLayoutVars>
      </dgm:prSet>
      <dgm:spPr/>
      <dgm:t>
        <a:bodyPr/>
        <a:lstStyle/>
        <a:p>
          <a:endParaRPr lang="en-US"/>
        </a:p>
      </dgm:t>
    </dgm:pt>
    <dgm:pt modelId="{E878913C-796A-4254-B78D-0C45CBE4114C}" type="pres">
      <dgm:prSet presAssocID="{174D363A-05EC-489C-9102-631CDDC1E522}" presName="sibTrans" presStyleLbl="sibTrans2D1" presStyleIdx="0" presStyleCnt="5"/>
      <dgm:spPr/>
      <dgm:t>
        <a:bodyPr/>
        <a:lstStyle/>
        <a:p>
          <a:endParaRPr lang="en-US"/>
        </a:p>
      </dgm:t>
    </dgm:pt>
    <dgm:pt modelId="{638B3E76-52A7-42A5-9C68-F50E4CEA6E3D}" type="pres">
      <dgm:prSet presAssocID="{174D363A-05EC-489C-9102-631CDDC1E522}" presName="connectorText" presStyleLbl="sibTrans2D1" presStyleIdx="0" presStyleCnt="5"/>
      <dgm:spPr/>
      <dgm:t>
        <a:bodyPr/>
        <a:lstStyle/>
        <a:p>
          <a:endParaRPr lang="en-US"/>
        </a:p>
      </dgm:t>
    </dgm:pt>
    <dgm:pt modelId="{ABA35904-374E-4DC6-8E6E-3F8D5BC28A9D}" type="pres">
      <dgm:prSet presAssocID="{916291D8-3409-417E-BB4E-11CFDB8798A4}" presName="node" presStyleLbl="node1" presStyleIdx="1" presStyleCnt="6" custLinFactNeighborX="677" custLinFactNeighborY="3260">
        <dgm:presLayoutVars>
          <dgm:bulletEnabled val="1"/>
        </dgm:presLayoutVars>
      </dgm:prSet>
      <dgm:spPr/>
      <dgm:t>
        <a:bodyPr/>
        <a:lstStyle/>
        <a:p>
          <a:endParaRPr lang="en-US"/>
        </a:p>
      </dgm:t>
    </dgm:pt>
    <dgm:pt modelId="{326A3F4B-088C-4885-9F7A-28232C165F73}" type="pres">
      <dgm:prSet presAssocID="{596B49C6-78C5-45E1-8F9F-4F4851537E11}" presName="sibTrans" presStyleLbl="sibTrans2D1" presStyleIdx="1" presStyleCnt="5"/>
      <dgm:spPr/>
      <dgm:t>
        <a:bodyPr/>
        <a:lstStyle/>
        <a:p>
          <a:endParaRPr lang="en-US"/>
        </a:p>
      </dgm:t>
    </dgm:pt>
    <dgm:pt modelId="{2C004AF7-643F-484C-BCD5-B99243B3AF8B}" type="pres">
      <dgm:prSet presAssocID="{596B49C6-78C5-45E1-8F9F-4F4851537E11}" presName="connectorText" presStyleLbl="sibTrans2D1" presStyleIdx="1" presStyleCnt="5"/>
      <dgm:spPr/>
      <dgm:t>
        <a:bodyPr/>
        <a:lstStyle/>
        <a:p>
          <a:endParaRPr lang="en-US"/>
        </a:p>
      </dgm:t>
    </dgm:pt>
    <dgm:pt modelId="{877EFE6A-1443-4D89-A67E-B7257061210C}" type="pres">
      <dgm:prSet presAssocID="{0703D5DC-7804-4543-9CB3-E63E41821259}" presName="node" presStyleLbl="node1" presStyleIdx="2" presStyleCnt="6">
        <dgm:presLayoutVars>
          <dgm:bulletEnabled val="1"/>
        </dgm:presLayoutVars>
      </dgm:prSet>
      <dgm:spPr/>
      <dgm:t>
        <a:bodyPr/>
        <a:lstStyle/>
        <a:p>
          <a:endParaRPr lang="en-US"/>
        </a:p>
      </dgm:t>
    </dgm:pt>
    <dgm:pt modelId="{BE45C84D-3CF0-4031-9DF9-99DE55E5EC3E}" type="pres">
      <dgm:prSet presAssocID="{33EA4647-D38F-4C33-A0A4-F43C0282C64A}" presName="sibTrans" presStyleLbl="sibTrans2D1" presStyleIdx="2" presStyleCnt="5"/>
      <dgm:spPr/>
      <dgm:t>
        <a:bodyPr/>
        <a:lstStyle/>
        <a:p>
          <a:endParaRPr lang="en-US"/>
        </a:p>
      </dgm:t>
    </dgm:pt>
    <dgm:pt modelId="{E51849B0-EB0B-4A70-BB8E-D0A15878756F}" type="pres">
      <dgm:prSet presAssocID="{33EA4647-D38F-4C33-A0A4-F43C0282C64A}" presName="connectorText" presStyleLbl="sibTrans2D1" presStyleIdx="2" presStyleCnt="5"/>
      <dgm:spPr/>
      <dgm:t>
        <a:bodyPr/>
        <a:lstStyle/>
        <a:p>
          <a:endParaRPr lang="en-US"/>
        </a:p>
      </dgm:t>
    </dgm:pt>
    <dgm:pt modelId="{C4FE2336-FCB6-4895-AD7B-D991E05EB775}" type="pres">
      <dgm:prSet presAssocID="{518540ED-780E-444B-B31F-B8DB004CED6E}" presName="node" presStyleLbl="node1" presStyleIdx="3" presStyleCnt="6">
        <dgm:presLayoutVars>
          <dgm:bulletEnabled val="1"/>
        </dgm:presLayoutVars>
      </dgm:prSet>
      <dgm:spPr/>
      <dgm:t>
        <a:bodyPr/>
        <a:lstStyle/>
        <a:p>
          <a:endParaRPr lang="en-US"/>
        </a:p>
      </dgm:t>
    </dgm:pt>
    <dgm:pt modelId="{258A0BA7-DAF7-4947-A4D5-176189804F15}" type="pres">
      <dgm:prSet presAssocID="{E11239CE-34D1-4280-9783-031E0A181E00}" presName="sibTrans" presStyleLbl="sibTrans2D1" presStyleIdx="3" presStyleCnt="5"/>
      <dgm:spPr/>
      <dgm:t>
        <a:bodyPr/>
        <a:lstStyle/>
        <a:p>
          <a:endParaRPr lang="en-US"/>
        </a:p>
      </dgm:t>
    </dgm:pt>
    <dgm:pt modelId="{B129A21B-B273-4956-AEDB-643330B3513F}" type="pres">
      <dgm:prSet presAssocID="{E11239CE-34D1-4280-9783-031E0A181E00}" presName="connectorText" presStyleLbl="sibTrans2D1" presStyleIdx="3" presStyleCnt="5"/>
      <dgm:spPr/>
      <dgm:t>
        <a:bodyPr/>
        <a:lstStyle/>
        <a:p>
          <a:endParaRPr lang="en-US"/>
        </a:p>
      </dgm:t>
    </dgm:pt>
    <dgm:pt modelId="{A0F83EBA-4596-4F03-9600-EE0203FC1B10}" type="pres">
      <dgm:prSet presAssocID="{8D8E5FC1-6CB4-486E-B4F7-84378F5F5244}" presName="node" presStyleLbl="node1" presStyleIdx="4" presStyleCnt="6" custScaleX="107674">
        <dgm:presLayoutVars>
          <dgm:bulletEnabled val="1"/>
        </dgm:presLayoutVars>
      </dgm:prSet>
      <dgm:spPr/>
      <dgm:t>
        <a:bodyPr/>
        <a:lstStyle/>
        <a:p>
          <a:endParaRPr lang="en-US"/>
        </a:p>
      </dgm:t>
    </dgm:pt>
    <dgm:pt modelId="{D238146C-90CA-4BD3-88AC-47A2CE31C3C9}" type="pres">
      <dgm:prSet presAssocID="{29FCDD51-FBC9-43AE-99F2-0D4E2908098F}" presName="sibTrans" presStyleLbl="sibTrans2D1" presStyleIdx="4" presStyleCnt="5"/>
      <dgm:spPr/>
      <dgm:t>
        <a:bodyPr/>
        <a:lstStyle/>
        <a:p>
          <a:endParaRPr lang="en-US"/>
        </a:p>
      </dgm:t>
    </dgm:pt>
    <dgm:pt modelId="{EBB8A460-E258-49C3-842F-6143CAB42AA2}" type="pres">
      <dgm:prSet presAssocID="{29FCDD51-FBC9-43AE-99F2-0D4E2908098F}" presName="connectorText" presStyleLbl="sibTrans2D1" presStyleIdx="4" presStyleCnt="5"/>
      <dgm:spPr/>
      <dgm:t>
        <a:bodyPr/>
        <a:lstStyle/>
        <a:p>
          <a:endParaRPr lang="en-US"/>
        </a:p>
      </dgm:t>
    </dgm:pt>
    <dgm:pt modelId="{9490DCDA-05C6-4634-8349-EFAA0F2D27B9}" type="pres">
      <dgm:prSet presAssocID="{E213679A-4405-48C5-91A4-E54722280C16}" presName="node" presStyleLbl="node1" presStyleIdx="5" presStyleCnt="6" custScaleX="114088" custLinFactNeighborX="10311" custLinFactNeighborY="1012">
        <dgm:presLayoutVars>
          <dgm:bulletEnabled val="1"/>
        </dgm:presLayoutVars>
      </dgm:prSet>
      <dgm:spPr/>
      <dgm:t>
        <a:bodyPr/>
        <a:lstStyle/>
        <a:p>
          <a:endParaRPr lang="en-US"/>
        </a:p>
      </dgm:t>
    </dgm:pt>
  </dgm:ptLst>
  <dgm:cxnLst>
    <dgm:cxn modelId="{5CEC38CD-C5DB-4873-B419-5493F2798B97}" type="presOf" srcId="{518540ED-780E-444B-B31F-B8DB004CED6E}" destId="{C4FE2336-FCB6-4895-AD7B-D991E05EB775}" srcOrd="0" destOrd="0" presId="urn:microsoft.com/office/officeart/2005/8/layout/process5"/>
    <dgm:cxn modelId="{430516AE-C157-451E-B604-0E65F0C754BA}" type="presOf" srcId="{AB5D5B09-8A65-4392-B338-E1CE2B74281D}" destId="{3C653CD5-2397-4190-9B14-CE478B45D7C6}" srcOrd="0" destOrd="0" presId="urn:microsoft.com/office/officeart/2005/8/layout/process5"/>
    <dgm:cxn modelId="{9B2E3EEC-19A2-4890-80A7-28312DEAE49C}" srcId="{AB5D5B09-8A65-4392-B338-E1CE2B74281D}" destId="{916291D8-3409-417E-BB4E-11CFDB8798A4}" srcOrd="1" destOrd="0" parTransId="{E73A374C-4DD2-478A-824D-8AE9F823A3F5}" sibTransId="{596B49C6-78C5-45E1-8F9F-4F4851537E11}"/>
    <dgm:cxn modelId="{F6BF1832-471F-43FA-9FF7-E19567E73F82}" srcId="{AB5D5B09-8A65-4392-B338-E1CE2B74281D}" destId="{8D8E5FC1-6CB4-486E-B4F7-84378F5F5244}" srcOrd="4" destOrd="0" parTransId="{9096C985-56FC-452F-9DEC-30E70A96F145}" sibTransId="{29FCDD51-FBC9-43AE-99F2-0D4E2908098F}"/>
    <dgm:cxn modelId="{558CA81C-700E-4238-92A7-79D50DE4D0DA}" type="presOf" srcId="{29FCDD51-FBC9-43AE-99F2-0D4E2908098F}" destId="{EBB8A460-E258-49C3-842F-6143CAB42AA2}" srcOrd="1" destOrd="0" presId="urn:microsoft.com/office/officeart/2005/8/layout/process5"/>
    <dgm:cxn modelId="{88C0D035-9CE8-4E38-BEF6-C439CF4A9CCE}" type="presOf" srcId="{174D363A-05EC-489C-9102-631CDDC1E522}" destId="{E878913C-796A-4254-B78D-0C45CBE4114C}" srcOrd="0" destOrd="0" presId="urn:microsoft.com/office/officeart/2005/8/layout/process5"/>
    <dgm:cxn modelId="{6102708D-93A3-44C4-AF0C-B07B3A273BAC}" srcId="{AB5D5B09-8A65-4392-B338-E1CE2B74281D}" destId="{C2EDA884-1224-42D6-ACAE-FF42036AE1FF}" srcOrd="0" destOrd="0" parTransId="{AC109E5F-EEFD-4BD6-B4B2-CE4FBFA22928}" sibTransId="{174D363A-05EC-489C-9102-631CDDC1E522}"/>
    <dgm:cxn modelId="{5B718DE7-FA7F-4A88-9D2A-83C5BD783E9B}" type="presOf" srcId="{596B49C6-78C5-45E1-8F9F-4F4851537E11}" destId="{2C004AF7-643F-484C-BCD5-B99243B3AF8B}" srcOrd="1" destOrd="0" presId="urn:microsoft.com/office/officeart/2005/8/layout/process5"/>
    <dgm:cxn modelId="{43D24AA6-E2AD-4999-A804-031BD2F48144}" type="presOf" srcId="{174D363A-05EC-489C-9102-631CDDC1E522}" destId="{638B3E76-52A7-42A5-9C68-F50E4CEA6E3D}" srcOrd="1" destOrd="0" presId="urn:microsoft.com/office/officeart/2005/8/layout/process5"/>
    <dgm:cxn modelId="{C73139C8-9DDF-4941-B21F-1D71AE1C9E53}" type="presOf" srcId="{916291D8-3409-417E-BB4E-11CFDB8798A4}" destId="{ABA35904-374E-4DC6-8E6E-3F8D5BC28A9D}" srcOrd="0" destOrd="0" presId="urn:microsoft.com/office/officeart/2005/8/layout/process5"/>
    <dgm:cxn modelId="{9A850CBE-2A29-4D07-BC59-20D888550D64}" srcId="{AB5D5B09-8A65-4392-B338-E1CE2B74281D}" destId="{518540ED-780E-444B-B31F-B8DB004CED6E}" srcOrd="3" destOrd="0" parTransId="{FA1C55E1-BEA4-4BD7-9F29-CF2504F8C307}" sibTransId="{E11239CE-34D1-4280-9783-031E0A181E00}"/>
    <dgm:cxn modelId="{DD14F308-39B8-4C87-9DE2-C25671224F7C}" type="presOf" srcId="{33EA4647-D38F-4C33-A0A4-F43C0282C64A}" destId="{BE45C84D-3CF0-4031-9DF9-99DE55E5EC3E}" srcOrd="0" destOrd="0" presId="urn:microsoft.com/office/officeart/2005/8/layout/process5"/>
    <dgm:cxn modelId="{0B2D9B1E-2FD0-42DE-B198-8A4583A45757}" type="presOf" srcId="{E11239CE-34D1-4280-9783-031E0A181E00}" destId="{258A0BA7-DAF7-4947-A4D5-176189804F15}" srcOrd="0" destOrd="0" presId="urn:microsoft.com/office/officeart/2005/8/layout/process5"/>
    <dgm:cxn modelId="{204D403C-3C81-47EF-B221-9CFCF82A9284}" type="presOf" srcId="{29FCDD51-FBC9-43AE-99F2-0D4E2908098F}" destId="{D238146C-90CA-4BD3-88AC-47A2CE31C3C9}" srcOrd="0" destOrd="0" presId="urn:microsoft.com/office/officeart/2005/8/layout/process5"/>
    <dgm:cxn modelId="{326AFCCF-177B-4192-A994-0E8DA6319C42}" type="presOf" srcId="{E213679A-4405-48C5-91A4-E54722280C16}" destId="{9490DCDA-05C6-4634-8349-EFAA0F2D27B9}" srcOrd="0" destOrd="0" presId="urn:microsoft.com/office/officeart/2005/8/layout/process5"/>
    <dgm:cxn modelId="{F2DF8D41-EF21-4D87-B64A-BA2162F61256}" type="presOf" srcId="{33EA4647-D38F-4C33-A0A4-F43C0282C64A}" destId="{E51849B0-EB0B-4A70-BB8E-D0A15878756F}" srcOrd="1" destOrd="0" presId="urn:microsoft.com/office/officeart/2005/8/layout/process5"/>
    <dgm:cxn modelId="{58C4842B-996B-46AD-8F4B-66418A3693F0}" type="presOf" srcId="{E11239CE-34D1-4280-9783-031E0A181E00}" destId="{B129A21B-B273-4956-AEDB-643330B3513F}" srcOrd="1" destOrd="0" presId="urn:microsoft.com/office/officeart/2005/8/layout/process5"/>
    <dgm:cxn modelId="{86D25A64-14FD-48D5-BB35-1C9F2BF48B88}" type="presOf" srcId="{596B49C6-78C5-45E1-8F9F-4F4851537E11}" destId="{326A3F4B-088C-4885-9F7A-28232C165F73}" srcOrd="0" destOrd="0" presId="urn:microsoft.com/office/officeart/2005/8/layout/process5"/>
    <dgm:cxn modelId="{05ED8F8F-14DE-4BB3-889B-80EF37052A76}" type="presOf" srcId="{0703D5DC-7804-4543-9CB3-E63E41821259}" destId="{877EFE6A-1443-4D89-A67E-B7257061210C}" srcOrd="0" destOrd="0" presId="urn:microsoft.com/office/officeart/2005/8/layout/process5"/>
    <dgm:cxn modelId="{F49530C6-FB6E-4FC7-9F55-6DA03534312D}" srcId="{AB5D5B09-8A65-4392-B338-E1CE2B74281D}" destId="{0703D5DC-7804-4543-9CB3-E63E41821259}" srcOrd="2" destOrd="0" parTransId="{4107E02E-EA48-47A9-8A38-4C79E09F3811}" sibTransId="{33EA4647-D38F-4C33-A0A4-F43C0282C64A}"/>
    <dgm:cxn modelId="{56F93939-9786-4EA6-BC6B-99FFB50FD1DB}" type="presOf" srcId="{8D8E5FC1-6CB4-486E-B4F7-84378F5F5244}" destId="{A0F83EBA-4596-4F03-9600-EE0203FC1B10}" srcOrd="0" destOrd="0" presId="urn:microsoft.com/office/officeart/2005/8/layout/process5"/>
    <dgm:cxn modelId="{881C4981-AF9B-414D-B056-D5B7CAB67BDE}" type="presOf" srcId="{C2EDA884-1224-42D6-ACAE-FF42036AE1FF}" destId="{D4BFE009-1CDA-4F46-9756-6F9A7CCB8E15}" srcOrd="0" destOrd="0" presId="urn:microsoft.com/office/officeart/2005/8/layout/process5"/>
    <dgm:cxn modelId="{54D60525-B1C2-4AFF-971B-577F64A88D12}" srcId="{AB5D5B09-8A65-4392-B338-E1CE2B74281D}" destId="{E213679A-4405-48C5-91A4-E54722280C16}" srcOrd="5" destOrd="0" parTransId="{53C347BA-9359-45AC-8846-B01A03BFCD4E}" sibTransId="{1A9F8751-2A41-46E2-A30A-67D1B910D6E2}"/>
    <dgm:cxn modelId="{C06D1A30-912F-419D-AB28-6124DB3486D4}" type="presParOf" srcId="{3C653CD5-2397-4190-9B14-CE478B45D7C6}" destId="{D4BFE009-1CDA-4F46-9756-6F9A7CCB8E15}" srcOrd="0" destOrd="0" presId="urn:microsoft.com/office/officeart/2005/8/layout/process5"/>
    <dgm:cxn modelId="{E3F69CFD-66A7-4E43-82D9-18BDC92F535F}" type="presParOf" srcId="{3C653CD5-2397-4190-9B14-CE478B45D7C6}" destId="{E878913C-796A-4254-B78D-0C45CBE4114C}" srcOrd="1" destOrd="0" presId="urn:microsoft.com/office/officeart/2005/8/layout/process5"/>
    <dgm:cxn modelId="{E1A67385-FA87-407A-9F12-BA2BBBEE52C4}" type="presParOf" srcId="{E878913C-796A-4254-B78D-0C45CBE4114C}" destId="{638B3E76-52A7-42A5-9C68-F50E4CEA6E3D}" srcOrd="0" destOrd="0" presId="urn:microsoft.com/office/officeart/2005/8/layout/process5"/>
    <dgm:cxn modelId="{440F6BD7-9ECC-4EAE-B2CF-9B6EDA73C4CD}" type="presParOf" srcId="{3C653CD5-2397-4190-9B14-CE478B45D7C6}" destId="{ABA35904-374E-4DC6-8E6E-3F8D5BC28A9D}" srcOrd="2" destOrd="0" presId="urn:microsoft.com/office/officeart/2005/8/layout/process5"/>
    <dgm:cxn modelId="{3A527CA8-3A88-462D-8B16-85E5E89A0A1C}" type="presParOf" srcId="{3C653CD5-2397-4190-9B14-CE478B45D7C6}" destId="{326A3F4B-088C-4885-9F7A-28232C165F73}" srcOrd="3" destOrd="0" presId="urn:microsoft.com/office/officeart/2005/8/layout/process5"/>
    <dgm:cxn modelId="{18E918FA-B67A-4131-9593-143041EFA71B}" type="presParOf" srcId="{326A3F4B-088C-4885-9F7A-28232C165F73}" destId="{2C004AF7-643F-484C-BCD5-B99243B3AF8B}" srcOrd="0" destOrd="0" presId="urn:microsoft.com/office/officeart/2005/8/layout/process5"/>
    <dgm:cxn modelId="{F6DCD457-B729-4234-8D6F-75FB316C3D8C}" type="presParOf" srcId="{3C653CD5-2397-4190-9B14-CE478B45D7C6}" destId="{877EFE6A-1443-4D89-A67E-B7257061210C}" srcOrd="4" destOrd="0" presId="urn:microsoft.com/office/officeart/2005/8/layout/process5"/>
    <dgm:cxn modelId="{B79D5655-E971-4F39-837B-12220864B03F}" type="presParOf" srcId="{3C653CD5-2397-4190-9B14-CE478B45D7C6}" destId="{BE45C84D-3CF0-4031-9DF9-99DE55E5EC3E}" srcOrd="5" destOrd="0" presId="urn:microsoft.com/office/officeart/2005/8/layout/process5"/>
    <dgm:cxn modelId="{2CEC5446-FE30-4556-AAD8-6FC64ED3F0D3}" type="presParOf" srcId="{BE45C84D-3CF0-4031-9DF9-99DE55E5EC3E}" destId="{E51849B0-EB0B-4A70-BB8E-D0A15878756F}" srcOrd="0" destOrd="0" presId="urn:microsoft.com/office/officeart/2005/8/layout/process5"/>
    <dgm:cxn modelId="{23060BEA-6B59-4903-A9CF-C362D1EB1724}" type="presParOf" srcId="{3C653CD5-2397-4190-9B14-CE478B45D7C6}" destId="{C4FE2336-FCB6-4895-AD7B-D991E05EB775}" srcOrd="6" destOrd="0" presId="urn:microsoft.com/office/officeart/2005/8/layout/process5"/>
    <dgm:cxn modelId="{C48A5568-95FC-41EB-A13D-E9D645A2261B}" type="presParOf" srcId="{3C653CD5-2397-4190-9B14-CE478B45D7C6}" destId="{258A0BA7-DAF7-4947-A4D5-176189804F15}" srcOrd="7" destOrd="0" presId="urn:microsoft.com/office/officeart/2005/8/layout/process5"/>
    <dgm:cxn modelId="{3566EC90-F3DD-43A0-A4B0-D920596B322B}" type="presParOf" srcId="{258A0BA7-DAF7-4947-A4D5-176189804F15}" destId="{B129A21B-B273-4956-AEDB-643330B3513F}" srcOrd="0" destOrd="0" presId="urn:microsoft.com/office/officeart/2005/8/layout/process5"/>
    <dgm:cxn modelId="{5566841C-DB3F-44FF-BBC0-3455C5E01FC6}" type="presParOf" srcId="{3C653CD5-2397-4190-9B14-CE478B45D7C6}" destId="{A0F83EBA-4596-4F03-9600-EE0203FC1B10}" srcOrd="8" destOrd="0" presId="urn:microsoft.com/office/officeart/2005/8/layout/process5"/>
    <dgm:cxn modelId="{10937F29-EC80-48B9-B2F0-C340B2C3474C}" type="presParOf" srcId="{3C653CD5-2397-4190-9B14-CE478B45D7C6}" destId="{D238146C-90CA-4BD3-88AC-47A2CE31C3C9}" srcOrd="9" destOrd="0" presId="urn:microsoft.com/office/officeart/2005/8/layout/process5"/>
    <dgm:cxn modelId="{D843F7AE-7A1A-4AFB-839D-941E64E222CC}" type="presParOf" srcId="{D238146C-90CA-4BD3-88AC-47A2CE31C3C9}" destId="{EBB8A460-E258-49C3-842F-6143CAB42AA2}" srcOrd="0" destOrd="0" presId="urn:microsoft.com/office/officeart/2005/8/layout/process5"/>
    <dgm:cxn modelId="{90C73C08-6BA9-423E-A100-B63525ED7CD3}" type="presParOf" srcId="{3C653CD5-2397-4190-9B14-CE478B45D7C6}" destId="{9490DCDA-05C6-4634-8349-EFAA0F2D27B9}" srcOrd="10"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BFE009-1CDA-4F46-9756-6F9A7CCB8E15}">
      <dsp:nvSpPr>
        <dsp:cNvPr id="0" name=""/>
        <dsp:cNvSpPr/>
      </dsp:nvSpPr>
      <dsp:spPr>
        <a:xfrm>
          <a:off x="232984" y="827564"/>
          <a:ext cx="2354375" cy="12739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rPr>
            <a:t>PROJECT OPTIONS</a:t>
          </a:r>
          <a:endParaRPr lang="en-US" sz="2000" kern="1200" dirty="0">
            <a:solidFill>
              <a:schemeClr val="tx1"/>
            </a:solidFill>
          </a:endParaRPr>
        </a:p>
      </dsp:txBody>
      <dsp:txXfrm>
        <a:off x="270296" y="864876"/>
        <a:ext cx="2279751" cy="1199285"/>
      </dsp:txXfrm>
    </dsp:sp>
    <dsp:sp modelId="{E878913C-796A-4254-B78D-0C45CBE4114C}">
      <dsp:nvSpPr>
        <dsp:cNvPr id="0" name=""/>
        <dsp:cNvSpPr/>
      </dsp:nvSpPr>
      <dsp:spPr>
        <a:xfrm rot="46015">
          <a:off x="2777341" y="1222609"/>
          <a:ext cx="457773" cy="5265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a:off x="2777347" y="1327000"/>
        <a:ext cx="320441" cy="315929"/>
      </dsp:txXfrm>
    </dsp:sp>
    <dsp:sp modelId="{ABA35904-374E-4DC6-8E6E-3F8D5BC28A9D}">
      <dsp:nvSpPr>
        <dsp:cNvPr id="0" name=""/>
        <dsp:cNvSpPr/>
      </dsp:nvSpPr>
      <dsp:spPr>
        <a:xfrm>
          <a:off x="3451006" y="869094"/>
          <a:ext cx="2123182" cy="1273909"/>
        </a:xfrm>
        <a:prstGeom prst="roundRect">
          <a:avLst>
            <a:gd name="adj" fmla="val 10000"/>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STEADY STATE ANALYSIS</a:t>
          </a:r>
        </a:p>
        <a:p>
          <a:pPr lvl="0" algn="ctr" defTabSz="800100">
            <a:lnSpc>
              <a:spcPct val="90000"/>
            </a:lnSpc>
            <a:spcBef>
              <a:spcPct val="0"/>
            </a:spcBef>
            <a:spcAft>
              <a:spcPct val="35000"/>
            </a:spcAft>
          </a:pPr>
          <a:r>
            <a:rPr lang="en-US" sz="1800" kern="1200" dirty="0" smtClean="0">
              <a:solidFill>
                <a:schemeClr val="tx1"/>
              </a:solidFill>
            </a:rPr>
            <a:t>(N-1, G-1+N-1, X-1+N-1)</a:t>
          </a:r>
          <a:endParaRPr lang="en-US" sz="1800" kern="1200" dirty="0">
            <a:solidFill>
              <a:schemeClr val="tx1"/>
            </a:solidFill>
          </a:endParaRPr>
        </a:p>
      </dsp:txBody>
      <dsp:txXfrm>
        <a:off x="3488318" y="906406"/>
        <a:ext cx="2048558" cy="1199285"/>
      </dsp:txXfrm>
    </dsp:sp>
    <dsp:sp modelId="{326A3F4B-088C-4885-9F7A-28232C165F73}">
      <dsp:nvSpPr>
        <dsp:cNvPr id="0" name=""/>
        <dsp:cNvSpPr/>
      </dsp:nvSpPr>
      <dsp:spPr>
        <a:xfrm rot="21551740">
          <a:off x="5757844" y="1222185"/>
          <a:ext cx="442540" cy="5265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a:off x="5757851" y="1328427"/>
        <a:ext cx="309778" cy="315929"/>
      </dsp:txXfrm>
    </dsp:sp>
    <dsp:sp modelId="{877EFE6A-1443-4D89-A67E-B7257061210C}">
      <dsp:nvSpPr>
        <dsp:cNvPr id="0" name=""/>
        <dsp:cNvSpPr/>
      </dsp:nvSpPr>
      <dsp:spPr>
        <a:xfrm>
          <a:off x="6409087" y="827564"/>
          <a:ext cx="2123182" cy="1273909"/>
        </a:xfrm>
        <a:prstGeom prst="roundRect">
          <a:avLst>
            <a:gd name="adj" fmla="val 10000"/>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CHECK FOR CONSTRAINTS AND VIOLATIONS</a:t>
          </a:r>
          <a:endParaRPr lang="en-US" sz="1800" kern="1200" dirty="0">
            <a:solidFill>
              <a:schemeClr val="tx1"/>
            </a:solidFill>
          </a:endParaRPr>
        </a:p>
      </dsp:txBody>
      <dsp:txXfrm>
        <a:off x="6446399" y="864876"/>
        <a:ext cx="2048558" cy="1199285"/>
      </dsp:txXfrm>
    </dsp:sp>
    <dsp:sp modelId="{BE45C84D-3CF0-4031-9DF9-99DE55E5EC3E}">
      <dsp:nvSpPr>
        <dsp:cNvPr id="0" name=""/>
        <dsp:cNvSpPr/>
      </dsp:nvSpPr>
      <dsp:spPr>
        <a:xfrm rot="5400000">
          <a:off x="7245620" y="2250096"/>
          <a:ext cx="450114" cy="5265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dirty="0"/>
        </a:p>
      </dsp:txBody>
      <dsp:txXfrm rot="-5400000">
        <a:off x="7312713" y="2288313"/>
        <a:ext cx="315929" cy="315080"/>
      </dsp:txXfrm>
    </dsp:sp>
    <dsp:sp modelId="{C4FE2336-FCB6-4895-AD7B-D991E05EB775}">
      <dsp:nvSpPr>
        <dsp:cNvPr id="0" name=""/>
        <dsp:cNvSpPr/>
      </dsp:nvSpPr>
      <dsp:spPr>
        <a:xfrm>
          <a:off x="6409087" y="2950746"/>
          <a:ext cx="2123182" cy="1273909"/>
        </a:xfrm>
        <a:prstGeom prst="roundRect">
          <a:avLst>
            <a:gd name="adj" fmla="val 10000"/>
          </a:avLst>
        </a:prstGeom>
        <a:solidFill>
          <a:srgbClr val="FF9933">
            <a:alpha val="56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PRODUCTION COST ANALYSIS (UPLAN)</a:t>
          </a:r>
          <a:endParaRPr lang="en-US" sz="1800" kern="1200" dirty="0">
            <a:solidFill>
              <a:schemeClr val="tx1"/>
            </a:solidFill>
          </a:endParaRPr>
        </a:p>
      </dsp:txBody>
      <dsp:txXfrm>
        <a:off x="6446399" y="2988058"/>
        <a:ext cx="2048558" cy="1199285"/>
      </dsp:txXfrm>
    </dsp:sp>
    <dsp:sp modelId="{258A0BA7-DAF7-4947-A4D5-176189804F15}">
      <dsp:nvSpPr>
        <dsp:cNvPr id="0" name=""/>
        <dsp:cNvSpPr/>
      </dsp:nvSpPr>
      <dsp:spPr>
        <a:xfrm rot="10800000">
          <a:off x="5772132" y="3324426"/>
          <a:ext cx="450114" cy="5265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rot="10800000">
        <a:off x="5907166" y="3429736"/>
        <a:ext cx="315080" cy="315929"/>
      </dsp:txXfrm>
    </dsp:sp>
    <dsp:sp modelId="{A0F83EBA-4596-4F03-9600-EE0203FC1B10}">
      <dsp:nvSpPr>
        <dsp:cNvPr id="0" name=""/>
        <dsp:cNvSpPr/>
      </dsp:nvSpPr>
      <dsp:spPr>
        <a:xfrm>
          <a:off x="3273699" y="2950746"/>
          <a:ext cx="2286115" cy="1273909"/>
        </a:xfrm>
        <a:prstGeom prst="roundRect">
          <a:avLst>
            <a:gd name="adj" fmla="val 10000"/>
          </a:avLst>
        </a:prstGeom>
        <a:solidFill>
          <a:schemeClr val="accent3">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OPTIONS COMPARISON BASED ON PROJECT COST </a:t>
          </a:r>
          <a:endParaRPr lang="en-US" sz="1800" kern="1200" dirty="0">
            <a:solidFill>
              <a:schemeClr val="tx1"/>
            </a:solidFill>
          </a:endParaRPr>
        </a:p>
      </dsp:txBody>
      <dsp:txXfrm>
        <a:off x="3311011" y="2988058"/>
        <a:ext cx="2211491" cy="1199285"/>
      </dsp:txXfrm>
    </dsp:sp>
    <dsp:sp modelId="{D238146C-90CA-4BD3-88AC-47A2CE31C3C9}">
      <dsp:nvSpPr>
        <dsp:cNvPr id="0" name=""/>
        <dsp:cNvSpPr/>
      </dsp:nvSpPr>
      <dsp:spPr>
        <a:xfrm rot="10785151">
          <a:off x="2800934" y="3330685"/>
          <a:ext cx="334089" cy="52654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rot="10800000">
        <a:off x="2901161" y="3435779"/>
        <a:ext cx="233862" cy="315929"/>
      </dsp:txXfrm>
    </dsp:sp>
    <dsp:sp modelId="{9490DCDA-05C6-4634-8349-EFAA0F2D27B9}">
      <dsp:nvSpPr>
        <dsp:cNvPr id="0" name=""/>
        <dsp:cNvSpPr/>
      </dsp:nvSpPr>
      <dsp:spPr>
        <a:xfrm>
          <a:off x="221052" y="2963638"/>
          <a:ext cx="2422295" cy="1273909"/>
        </a:xfrm>
        <a:prstGeom prst="roundRect">
          <a:avLst>
            <a:gd name="adj" fmla="val 10000"/>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solidFill>
                <a:schemeClr val="tx1"/>
              </a:solidFill>
            </a:rPr>
            <a:t>ERCOT RECOMMENDATION</a:t>
          </a:r>
          <a:endParaRPr lang="en-US" sz="1800" kern="1200" dirty="0">
            <a:solidFill>
              <a:schemeClr val="tx1"/>
            </a:solidFill>
          </a:endParaRPr>
        </a:p>
      </dsp:txBody>
      <dsp:txXfrm>
        <a:off x="258364" y="3000950"/>
        <a:ext cx="2347671" cy="119928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5/18/2017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5/18/2017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4126928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www.ercot.com/calendar/2016/9/20/77741-RP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 Target="slide7.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646034" cy="2246769"/>
          </a:xfrm>
          <a:prstGeom prst="rect">
            <a:avLst/>
          </a:prstGeom>
          <a:noFill/>
        </p:spPr>
        <p:txBody>
          <a:bodyPr wrap="square" rtlCol="0">
            <a:spAutoFit/>
          </a:bodyPr>
          <a:lstStyle/>
          <a:p>
            <a:r>
              <a:rPr lang="en-US" sz="2400" b="1" dirty="0" smtClean="0">
                <a:solidFill>
                  <a:schemeClr val="tx2"/>
                </a:solidFill>
              </a:rPr>
              <a:t>Rayburn Electric </a:t>
            </a:r>
            <a:r>
              <a:rPr lang="en-US" sz="2400" b="1" dirty="0">
                <a:solidFill>
                  <a:schemeClr val="tx2"/>
                </a:solidFill>
              </a:rPr>
              <a:t>Cooperative Load </a:t>
            </a:r>
            <a:r>
              <a:rPr lang="en-US" sz="2400" b="1" dirty="0" smtClean="0">
                <a:solidFill>
                  <a:schemeClr val="tx2"/>
                </a:solidFill>
              </a:rPr>
              <a:t>Integration Study</a:t>
            </a:r>
            <a:endParaRPr lang="en-US" sz="2400" b="1" dirty="0">
              <a:solidFill>
                <a:schemeClr val="tx2"/>
              </a:solidFill>
            </a:endParaRPr>
          </a:p>
          <a:p>
            <a:endParaRPr lang="en-US" sz="2000" b="1" dirty="0">
              <a:solidFill>
                <a:schemeClr val="tx2"/>
              </a:solidFill>
            </a:endParaRPr>
          </a:p>
          <a:p>
            <a:endParaRPr lang="en-US" dirty="0" smtClean="0">
              <a:solidFill>
                <a:schemeClr val="tx2"/>
              </a:solidFill>
            </a:endParaRPr>
          </a:p>
          <a:p>
            <a:r>
              <a:rPr lang="en-US" b="1" dirty="0" smtClean="0">
                <a:solidFill>
                  <a:schemeClr val="tx2"/>
                </a:solidFill>
              </a:rPr>
              <a:t>TAC</a:t>
            </a:r>
          </a:p>
          <a:p>
            <a:r>
              <a:rPr lang="en-US" b="1" dirty="0" smtClean="0">
                <a:solidFill>
                  <a:schemeClr val="tx2"/>
                </a:solidFill>
              </a:rPr>
              <a:t>May 25, 2017</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3"/>
                </a:solidFill>
                <a:hlinkClick r:id="rId2" action="ppaction://hlinksldjump"/>
              </a:rPr>
              <a:t>Option </a:t>
            </a:r>
            <a:r>
              <a:rPr lang="en-US" dirty="0" smtClean="0">
                <a:solidFill>
                  <a:schemeClr val="accent3"/>
                </a:solidFill>
                <a:hlinkClick r:id="rId2" action="ppaction://hlinksldjump"/>
              </a:rPr>
              <a:t>1 </a:t>
            </a:r>
            <a:r>
              <a:rPr lang="en-US" dirty="0" smtClean="0"/>
              <a:t>– Capital cost estimate: $39 Million</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800" y="1066801"/>
            <a:ext cx="8534400" cy="4928958"/>
          </a:xfrm>
          <a:ln>
            <a:solidFill>
              <a:schemeClr val="tx1"/>
            </a:solidFill>
          </a:ln>
        </p:spPr>
      </p:pic>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sp>
        <p:nvSpPr>
          <p:cNvPr id="3" name="Oval 2"/>
          <p:cNvSpPr/>
          <p:nvPr/>
        </p:nvSpPr>
        <p:spPr>
          <a:xfrm>
            <a:off x="6248400" y="4648200"/>
            <a:ext cx="914400" cy="4572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rot="20498932">
            <a:off x="3882712" y="1728643"/>
            <a:ext cx="914400" cy="6096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4724400" y="3531280"/>
            <a:ext cx="145425" cy="203132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634154" y="5537512"/>
            <a:ext cx="2590800" cy="307777"/>
          </a:xfrm>
          <a:prstGeom prst="rect">
            <a:avLst/>
          </a:prstGeom>
          <a:noFill/>
          <a:ln>
            <a:solidFill>
              <a:schemeClr val="tx1"/>
            </a:solidFill>
          </a:ln>
        </p:spPr>
        <p:txBody>
          <a:bodyPr wrap="square" rtlCol="0">
            <a:spAutoFit/>
          </a:bodyPr>
          <a:lstStyle/>
          <a:p>
            <a:r>
              <a:rPr lang="en-US" sz="1400" dirty="0" smtClean="0"/>
              <a:t>RCEC system – Yellow buses</a:t>
            </a:r>
            <a:endParaRPr lang="en-US" sz="1400" dirty="0"/>
          </a:p>
        </p:txBody>
      </p:sp>
      <p:sp>
        <p:nvSpPr>
          <p:cNvPr id="11" name="Oval 10"/>
          <p:cNvSpPr/>
          <p:nvPr/>
        </p:nvSpPr>
        <p:spPr>
          <a:xfrm rot="279538">
            <a:off x="3804782" y="2613905"/>
            <a:ext cx="592058" cy="56918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p:cNvCxnSpPr/>
          <p:nvPr/>
        </p:nvCxnSpPr>
        <p:spPr>
          <a:xfrm flipH="1">
            <a:off x="2209800" y="3142679"/>
            <a:ext cx="2057399" cy="69014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066800" y="3810000"/>
            <a:ext cx="2590800" cy="307777"/>
          </a:xfrm>
          <a:prstGeom prst="rect">
            <a:avLst/>
          </a:prstGeom>
          <a:noFill/>
          <a:ln>
            <a:solidFill>
              <a:schemeClr val="tx1"/>
            </a:solidFill>
          </a:ln>
        </p:spPr>
        <p:txBody>
          <a:bodyPr wrap="square" rtlCol="0">
            <a:spAutoFit/>
          </a:bodyPr>
          <a:lstStyle/>
          <a:p>
            <a:r>
              <a:rPr lang="en-US" sz="1400" dirty="0" smtClean="0"/>
              <a:t>345 kV Tap and Auto</a:t>
            </a:r>
            <a:endParaRPr lang="en-US" sz="1400" dirty="0"/>
          </a:p>
        </p:txBody>
      </p:sp>
      <p:cxnSp>
        <p:nvCxnSpPr>
          <p:cNvPr id="15" name="Straight Arrow Connector 14"/>
          <p:cNvCxnSpPr/>
          <p:nvPr/>
        </p:nvCxnSpPr>
        <p:spPr>
          <a:xfrm flipH="1" flipV="1">
            <a:off x="1905000" y="1794491"/>
            <a:ext cx="2057400" cy="16057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14400" y="1510223"/>
            <a:ext cx="1143000" cy="523220"/>
          </a:xfrm>
          <a:prstGeom prst="rect">
            <a:avLst/>
          </a:prstGeom>
          <a:noFill/>
          <a:ln>
            <a:solidFill>
              <a:schemeClr val="tx1"/>
            </a:solidFill>
          </a:ln>
        </p:spPr>
        <p:txBody>
          <a:bodyPr wrap="square" rtlCol="0">
            <a:spAutoFit/>
          </a:bodyPr>
          <a:lstStyle/>
          <a:p>
            <a:r>
              <a:rPr lang="en-US" sz="1400" dirty="0" smtClean="0"/>
              <a:t>138 kV bus extension</a:t>
            </a:r>
            <a:endParaRPr lang="en-US" sz="1400" dirty="0"/>
          </a:p>
        </p:txBody>
      </p:sp>
      <p:cxnSp>
        <p:nvCxnSpPr>
          <p:cNvPr id="21" name="Straight Arrow Connector 20"/>
          <p:cNvCxnSpPr/>
          <p:nvPr/>
        </p:nvCxnSpPr>
        <p:spPr>
          <a:xfrm flipV="1">
            <a:off x="7162800" y="4648200"/>
            <a:ext cx="914400" cy="1524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786222" y="4353580"/>
            <a:ext cx="1143000" cy="738664"/>
          </a:xfrm>
          <a:prstGeom prst="rect">
            <a:avLst/>
          </a:prstGeom>
          <a:noFill/>
          <a:ln>
            <a:solidFill>
              <a:schemeClr val="tx1"/>
            </a:solidFill>
          </a:ln>
        </p:spPr>
        <p:txBody>
          <a:bodyPr wrap="square" rtlCol="0">
            <a:spAutoFit/>
          </a:bodyPr>
          <a:lstStyle/>
          <a:p>
            <a:r>
              <a:rPr lang="en-US" sz="1400" dirty="0" smtClean="0"/>
              <a:t>New 138 kV connection (0.5 miles)</a:t>
            </a:r>
            <a:endParaRPr lang="en-US" sz="1400" dirty="0"/>
          </a:p>
        </p:txBody>
      </p:sp>
      <p:cxnSp>
        <p:nvCxnSpPr>
          <p:cNvPr id="16" name="Straight Arrow Connector 15"/>
          <p:cNvCxnSpPr/>
          <p:nvPr/>
        </p:nvCxnSpPr>
        <p:spPr>
          <a:xfrm flipV="1">
            <a:off x="4481638" y="1449728"/>
            <a:ext cx="2223962" cy="14289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705600" y="1066800"/>
            <a:ext cx="1143000" cy="738664"/>
          </a:xfrm>
          <a:prstGeom prst="rect">
            <a:avLst/>
          </a:prstGeom>
          <a:noFill/>
          <a:ln>
            <a:solidFill>
              <a:schemeClr val="tx1"/>
            </a:solidFill>
          </a:ln>
        </p:spPr>
        <p:txBody>
          <a:bodyPr wrap="square" rtlCol="0">
            <a:spAutoFit/>
          </a:bodyPr>
          <a:lstStyle/>
          <a:p>
            <a:r>
              <a:rPr lang="en-US" sz="1400" dirty="0" smtClean="0"/>
              <a:t>0.5 mile 138 kV connection</a:t>
            </a:r>
            <a:endParaRPr lang="en-US" sz="1400" dirty="0"/>
          </a:p>
        </p:txBody>
      </p:sp>
    </p:spTree>
    <p:extLst>
      <p:ext uri="{BB962C8B-B14F-4D97-AF65-F5344CB8AC3E}">
        <p14:creationId xmlns:p14="http://schemas.microsoft.com/office/powerpoint/2010/main" val="333242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ction="ppaction://hlinksldjump"/>
              </a:rPr>
              <a:t>Option 2 </a:t>
            </a:r>
            <a:r>
              <a:rPr lang="en-US" dirty="0" smtClean="0"/>
              <a:t>– Capital </a:t>
            </a:r>
            <a:r>
              <a:rPr lang="en-US" dirty="0"/>
              <a:t>cost estimate : </a:t>
            </a:r>
            <a:r>
              <a:rPr lang="en-US" dirty="0" smtClean="0"/>
              <a:t>$38 </a:t>
            </a:r>
            <a:r>
              <a:rPr lang="en-US" dirty="0"/>
              <a:t>Million</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3224" y="990600"/>
            <a:ext cx="8017551" cy="5053013"/>
          </a:xfrm>
          <a:ln>
            <a:solidFill>
              <a:schemeClr val="tx1"/>
            </a:solidFill>
          </a:ln>
        </p:spPr>
      </p:pic>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6" name="Oval 5"/>
          <p:cNvSpPr/>
          <p:nvPr/>
        </p:nvSpPr>
        <p:spPr>
          <a:xfrm>
            <a:off x="5960071" y="4800600"/>
            <a:ext cx="1050329"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rot="20498932">
            <a:off x="3649179" y="1953966"/>
            <a:ext cx="915527" cy="465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4495800" y="3657600"/>
            <a:ext cx="374025" cy="1905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34154" y="5537512"/>
            <a:ext cx="2590800" cy="307777"/>
          </a:xfrm>
          <a:prstGeom prst="rect">
            <a:avLst/>
          </a:prstGeom>
          <a:noFill/>
          <a:ln>
            <a:solidFill>
              <a:schemeClr val="tx1"/>
            </a:solidFill>
          </a:ln>
        </p:spPr>
        <p:txBody>
          <a:bodyPr wrap="square" rtlCol="0">
            <a:spAutoFit/>
          </a:bodyPr>
          <a:lstStyle/>
          <a:p>
            <a:r>
              <a:rPr lang="en-US" sz="1400" dirty="0" smtClean="0"/>
              <a:t>RCEC system – Yellow buses</a:t>
            </a:r>
            <a:endParaRPr lang="en-US" sz="1400" dirty="0"/>
          </a:p>
        </p:txBody>
      </p:sp>
      <p:sp>
        <p:nvSpPr>
          <p:cNvPr id="10" name="Oval 9"/>
          <p:cNvSpPr/>
          <p:nvPr/>
        </p:nvSpPr>
        <p:spPr>
          <a:xfrm rot="279538">
            <a:off x="4287131" y="2650099"/>
            <a:ext cx="517970" cy="5118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a:stCxn id="10" idx="3"/>
          </p:cNvCxnSpPr>
          <p:nvPr/>
        </p:nvCxnSpPr>
        <p:spPr>
          <a:xfrm flipH="1">
            <a:off x="2209801" y="3071523"/>
            <a:ext cx="2139091" cy="76130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3810000"/>
            <a:ext cx="2590800" cy="307777"/>
          </a:xfrm>
          <a:prstGeom prst="rect">
            <a:avLst/>
          </a:prstGeom>
          <a:noFill/>
          <a:ln>
            <a:solidFill>
              <a:schemeClr val="tx1"/>
            </a:solidFill>
          </a:ln>
        </p:spPr>
        <p:txBody>
          <a:bodyPr wrap="square" rtlCol="0">
            <a:spAutoFit/>
          </a:bodyPr>
          <a:lstStyle/>
          <a:p>
            <a:r>
              <a:rPr lang="en-US" sz="1400" dirty="0" smtClean="0"/>
              <a:t>345 kV Tap and Auto</a:t>
            </a:r>
            <a:endParaRPr lang="en-US" sz="1400" dirty="0"/>
          </a:p>
        </p:txBody>
      </p:sp>
      <p:cxnSp>
        <p:nvCxnSpPr>
          <p:cNvPr id="13" name="Straight Arrow Connector 12"/>
          <p:cNvCxnSpPr/>
          <p:nvPr/>
        </p:nvCxnSpPr>
        <p:spPr>
          <a:xfrm flipH="1" flipV="1">
            <a:off x="1905000" y="1794491"/>
            <a:ext cx="1981200" cy="23895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10223"/>
            <a:ext cx="1143000" cy="523220"/>
          </a:xfrm>
          <a:prstGeom prst="rect">
            <a:avLst/>
          </a:prstGeom>
          <a:noFill/>
          <a:ln>
            <a:solidFill>
              <a:schemeClr val="tx1"/>
            </a:solidFill>
          </a:ln>
        </p:spPr>
        <p:txBody>
          <a:bodyPr wrap="square" rtlCol="0">
            <a:spAutoFit/>
          </a:bodyPr>
          <a:lstStyle/>
          <a:p>
            <a:r>
              <a:rPr lang="en-US" sz="1400" dirty="0" smtClean="0"/>
              <a:t>138 kV bus extension</a:t>
            </a:r>
            <a:endParaRPr lang="en-US" sz="1400" dirty="0"/>
          </a:p>
        </p:txBody>
      </p:sp>
      <p:cxnSp>
        <p:nvCxnSpPr>
          <p:cNvPr id="15" name="Straight Arrow Connector 14"/>
          <p:cNvCxnSpPr/>
          <p:nvPr/>
        </p:nvCxnSpPr>
        <p:spPr>
          <a:xfrm flipV="1">
            <a:off x="7010400" y="4648200"/>
            <a:ext cx="1066800" cy="2286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786222" y="4353580"/>
            <a:ext cx="1143000" cy="738664"/>
          </a:xfrm>
          <a:prstGeom prst="rect">
            <a:avLst/>
          </a:prstGeom>
          <a:noFill/>
          <a:ln>
            <a:solidFill>
              <a:schemeClr val="tx1"/>
            </a:solidFill>
          </a:ln>
        </p:spPr>
        <p:txBody>
          <a:bodyPr wrap="square" rtlCol="0">
            <a:spAutoFit/>
          </a:bodyPr>
          <a:lstStyle/>
          <a:p>
            <a:r>
              <a:rPr lang="en-US" sz="1400" dirty="0" smtClean="0"/>
              <a:t>New 138 kV connection (0.5 mile)</a:t>
            </a:r>
            <a:endParaRPr lang="en-US" sz="1400" dirty="0"/>
          </a:p>
        </p:txBody>
      </p:sp>
      <p:cxnSp>
        <p:nvCxnSpPr>
          <p:cNvPr id="17" name="Straight Arrow Connector 16"/>
          <p:cNvCxnSpPr/>
          <p:nvPr/>
        </p:nvCxnSpPr>
        <p:spPr>
          <a:xfrm flipV="1">
            <a:off x="4481638" y="1449728"/>
            <a:ext cx="2223962" cy="14289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705600" y="1066800"/>
            <a:ext cx="1143000" cy="738664"/>
          </a:xfrm>
          <a:prstGeom prst="rect">
            <a:avLst/>
          </a:prstGeom>
          <a:noFill/>
          <a:ln>
            <a:solidFill>
              <a:schemeClr val="tx1"/>
            </a:solidFill>
          </a:ln>
        </p:spPr>
        <p:txBody>
          <a:bodyPr wrap="square" rtlCol="0">
            <a:spAutoFit/>
          </a:bodyPr>
          <a:lstStyle/>
          <a:p>
            <a:r>
              <a:rPr lang="en-US" sz="1400" dirty="0" smtClean="0"/>
              <a:t>0.9 mile 138 kV connection</a:t>
            </a:r>
            <a:endParaRPr lang="en-US" sz="1400" dirty="0"/>
          </a:p>
        </p:txBody>
      </p:sp>
    </p:spTree>
    <p:extLst>
      <p:ext uri="{BB962C8B-B14F-4D97-AF65-F5344CB8AC3E}">
        <p14:creationId xmlns:p14="http://schemas.microsoft.com/office/powerpoint/2010/main" val="34834198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 action="ppaction://noaction"/>
              </a:rPr>
              <a:t>Option 3</a:t>
            </a:r>
            <a:r>
              <a:rPr lang="en-US" dirty="0" smtClean="0"/>
              <a:t> - Capital </a:t>
            </a:r>
            <a:r>
              <a:rPr lang="en-US" dirty="0"/>
              <a:t>cost </a:t>
            </a:r>
            <a:r>
              <a:rPr lang="en-US" dirty="0" smtClean="0"/>
              <a:t>estimate: $48 </a:t>
            </a:r>
            <a:r>
              <a:rPr lang="en-US" dirty="0"/>
              <a:t>Million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3224" y="990600"/>
            <a:ext cx="8017551" cy="5053013"/>
          </a:xfrm>
          <a:ln>
            <a:solidFill>
              <a:schemeClr val="tx1"/>
            </a:solidFill>
          </a:ln>
        </p:spPr>
      </p:pic>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sp>
        <p:nvSpPr>
          <p:cNvPr id="6" name="Oval 5"/>
          <p:cNvSpPr/>
          <p:nvPr/>
        </p:nvSpPr>
        <p:spPr>
          <a:xfrm rot="189680">
            <a:off x="5820703" y="4571941"/>
            <a:ext cx="2101982" cy="3815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rot="20498932">
            <a:off x="3581371" y="1710778"/>
            <a:ext cx="915527" cy="465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4343400" y="3505200"/>
            <a:ext cx="526425" cy="20574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34154" y="5537512"/>
            <a:ext cx="2590800" cy="307777"/>
          </a:xfrm>
          <a:prstGeom prst="rect">
            <a:avLst/>
          </a:prstGeom>
          <a:noFill/>
          <a:ln>
            <a:solidFill>
              <a:schemeClr val="tx1"/>
            </a:solidFill>
          </a:ln>
        </p:spPr>
        <p:txBody>
          <a:bodyPr wrap="square" rtlCol="0">
            <a:spAutoFit/>
          </a:bodyPr>
          <a:lstStyle/>
          <a:p>
            <a:r>
              <a:rPr lang="en-US" sz="1400" dirty="0" smtClean="0"/>
              <a:t>RCEC system – Yellow buses</a:t>
            </a:r>
            <a:endParaRPr lang="en-US" sz="1400" dirty="0"/>
          </a:p>
        </p:txBody>
      </p:sp>
      <p:sp>
        <p:nvSpPr>
          <p:cNvPr id="10" name="Oval 9"/>
          <p:cNvSpPr/>
          <p:nvPr/>
        </p:nvSpPr>
        <p:spPr>
          <a:xfrm rot="279538">
            <a:off x="3501232" y="2549480"/>
            <a:ext cx="517970" cy="5118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a:stCxn id="10" idx="3"/>
          </p:cNvCxnSpPr>
          <p:nvPr/>
        </p:nvCxnSpPr>
        <p:spPr>
          <a:xfrm flipH="1">
            <a:off x="1459967" y="2970904"/>
            <a:ext cx="2103026" cy="81823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3810000"/>
            <a:ext cx="2590800" cy="307777"/>
          </a:xfrm>
          <a:prstGeom prst="rect">
            <a:avLst/>
          </a:prstGeom>
          <a:noFill/>
          <a:ln>
            <a:solidFill>
              <a:schemeClr val="tx1"/>
            </a:solidFill>
          </a:ln>
        </p:spPr>
        <p:txBody>
          <a:bodyPr wrap="square" rtlCol="0">
            <a:spAutoFit/>
          </a:bodyPr>
          <a:lstStyle/>
          <a:p>
            <a:r>
              <a:rPr lang="en-US" sz="1400" dirty="0" smtClean="0"/>
              <a:t>345 kV Tap and Auto</a:t>
            </a:r>
            <a:endParaRPr lang="en-US" sz="1400" dirty="0"/>
          </a:p>
        </p:txBody>
      </p:sp>
      <p:cxnSp>
        <p:nvCxnSpPr>
          <p:cNvPr id="13" name="Straight Arrow Connector 12"/>
          <p:cNvCxnSpPr>
            <a:stCxn id="7" idx="2"/>
          </p:cNvCxnSpPr>
          <p:nvPr/>
        </p:nvCxnSpPr>
        <p:spPr>
          <a:xfrm flipH="1" flipV="1">
            <a:off x="1905000" y="1794491"/>
            <a:ext cx="1699651" cy="29311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10223"/>
            <a:ext cx="1143000" cy="523220"/>
          </a:xfrm>
          <a:prstGeom prst="rect">
            <a:avLst/>
          </a:prstGeom>
          <a:noFill/>
          <a:ln>
            <a:solidFill>
              <a:schemeClr val="tx1"/>
            </a:solidFill>
          </a:ln>
        </p:spPr>
        <p:txBody>
          <a:bodyPr wrap="square" rtlCol="0">
            <a:spAutoFit/>
          </a:bodyPr>
          <a:lstStyle/>
          <a:p>
            <a:r>
              <a:rPr lang="en-US" sz="1400" dirty="0" smtClean="0"/>
              <a:t>138 kV bus extension</a:t>
            </a:r>
            <a:endParaRPr lang="en-US" sz="1400" dirty="0"/>
          </a:p>
        </p:txBody>
      </p:sp>
      <p:cxnSp>
        <p:nvCxnSpPr>
          <p:cNvPr id="15" name="Straight Arrow Connector 14"/>
          <p:cNvCxnSpPr/>
          <p:nvPr/>
        </p:nvCxnSpPr>
        <p:spPr>
          <a:xfrm flipV="1">
            <a:off x="6890206" y="4150170"/>
            <a:ext cx="729794" cy="41165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81821" y="3926456"/>
            <a:ext cx="2036779" cy="461665"/>
          </a:xfrm>
          <a:prstGeom prst="rect">
            <a:avLst/>
          </a:prstGeom>
          <a:noFill/>
          <a:ln>
            <a:solidFill>
              <a:schemeClr val="tx1"/>
            </a:solidFill>
          </a:ln>
        </p:spPr>
        <p:txBody>
          <a:bodyPr wrap="square" rtlCol="0">
            <a:spAutoFit/>
          </a:bodyPr>
          <a:lstStyle/>
          <a:p>
            <a:r>
              <a:rPr lang="en-US" sz="1200" dirty="0" smtClean="0"/>
              <a:t>New 138 kV connection (8.4 miles)</a:t>
            </a:r>
            <a:endParaRPr lang="en-US" sz="1400" dirty="0"/>
          </a:p>
        </p:txBody>
      </p:sp>
      <p:cxnSp>
        <p:nvCxnSpPr>
          <p:cNvPr id="17" name="Straight Arrow Connector 16"/>
          <p:cNvCxnSpPr/>
          <p:nvPr/>
        </p:nvCxnSpPr>
        <p:spPr>
          <a:xfrm flipV="1">
            <a:off x="4191990" y="1301754"/>
            <a:ext cx="2223962" cy="14289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415952" y="918826"/>
            <a:ext cx="1143000" cy="738664"/>
          </a:xfrm>
          <a:prstGeom prst="rect">
            <a:avLst/>
          </a:prstGeom>
          <a:noFill/>
          <a:ln>
            <a:solidFill>
              <a:schemeClr val="tx1"/>
            </a:solidFill>
          </a:ln>
        </p:spPr>
        <p:txBody>
          <a:bodyPr wrap="square" rtlCol="0">
            <a:spAutoFit/>
          </a:bodyPr>
          <a:lstStyle/>
          <a:p>
            <a:r>
              <a:rPr lang="en-US" sz="1400" dirty="0" smtClean="0"/>
              <a:t>0.5 mile 138 kV connection</a:t>
            </a:r>
            <a:endParaRPr lang="en-US" sz="1400" dirty="0"/>
          </a:p>
        </p:txBody>
      </p:sp>
    </p:spTree>
    <p:extLst>
      <p:ext uri="{BB962C8B-B14F-4D97-AF65-F5344CB8AC3E}">
        <p14:creationId xmlns:p14="http://schemas.microsoft.com/office/powerpoint/2010/main" val="22432134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 action="ppaction://noaction"/>
              </a:rPr>
              <a:t>Option 4</a:t>
            </a:r>
            <a:r>
              <a:rPr lang="en-US" dirty="0" smtClean="0"/>
              <a:t> - Capital </a:t>
            </a:r>
            <a:r>
              <a:rPr lang="en-US" dirty="0"/>
              <a:t>cost </a:t>
            </a:r>
            <a:r>
              <a:rPr lang="en-US" dirty="0" smtClean="0"/>
              <a:t>estimate: $47 </a:t>
            </a:r>
            <a:r>
              <a:rPr lang="en-US" dirty="0"/>
              <a:t>Million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3088" y="990600"/>
            <a:ext cx="8512510" cy="5053013"/>
          </a:xfrm>
          <a:ln>
            <a:solidFill>
              <a:schemeClr val="tx1"/>
            </a:solidFill>
          </a:ln>
        </p:spPr>
      </p:pic>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sp>
        <p:nvSpPr>
          <p:cNvPr id="6" name="Oval 5"/>
          <p:cNvSpPr/>
          <p:nvPr/>
        </p:nvSpPr>
        <p:spPr>
          <a:xfrm>
            <a:off x="5708025" y="4546600"/>
            <a:ext cx="2597775" cy="406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rot="20498932">
            <a:off x="3428436" y="1709274"/>
            <a:ext cx="915527" cy="465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4495800" y="3657600"/>
            <a:ext cx="374025" cy="1905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34154" y="5537512"/>
            <a:ext cx="2590800" cy="307777"/>
          </a:xfrm>
          <a:prstGeom prst="rect">
            <a:avLst/>
          </a:prstGeom>
          <a:noFill/>
          <a:ln>
            <a:solidFill>
              <a:schemeClr val="tx1"/>
            </a:solidFill>
          </a:ln>
        </p:spPr>
        <p:txBody>
          <a:bodyPr wrap="square" rtlCol="0">
            <a:spAutoFit/>
          </a:bodyPr>
          <a:lstStyle/>
          <a:p>
            <a:r>
              <a:rPr lang="en-US" sz="1400" dirty="0" smtClean="0"/>
              <a:t>RCEC system – Yellow buses</a:t>
            </a:r>
            <a:endParaRPr lang="en-US" sz="1400" dirty="0"/>
          </a:p>
        </p:txBody>
      </p:sp>
      <p:sp>
        <p:nvSpPr>
          <p:cNvPr id="10" name="Oval 9"/>
          <p:cNvSpPr/>
          <p:nvPr/>
        </p:nvSpPr>
        <p:spPr>
          <a:xfrm rot="279538">
            <a:off x="4076791" y="2487700"/>
            <a:ext cx="517970" cy="5118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a:stCxn id="10" idx="3"/>
          </p:cNvCxnSpPr>
          <p:nvPr/>
        </p:nvCxnSpPr>
        <p:spPr>
          <a:xfrm flipH="1">
            <a:off x="2057400" y="2909124"/>
            <a:ext cx="2081152" cy="90087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3810000"/>
            <a:ext cx="2819400" cy="307777"/>
          </a:xfrm>
          <a:prstGeom prst="rect">
            <a:avLst/>
          </a:prstGeom>
          <a:noFill/>
          <a:ln>
            <a:solidFill>
              <a:schemeClr val="tx1"/>
            </a:solidFill>
          </a:ln>
        </p:spPr>
        <p:txBody>
          <a:bodyPr wrap="square" rtlCol="0">
            <a:spAutoFit/>
          </a:bodyPr>
          <a:lstStyle/>
          <a:p>
            <a:r>
              <a:rPr lang="en-US" sz="1400" dirty="0" smtClean="0"/>
              <a:t>345 kV Tap and Auto</a:t>
            </a:r>
            <a:endParaRPr lang="en-US" sz="1400" dirty="0"/>
          </a:p>
        </p:txBody>
      </p:sp>
      <p:cxnSp>
        <p:nvCxnSpPr>
          <p:cNvPr id="13" name="Straight Arrow Connector 12"/>
          <p:cNvCxnSpPr>
            <a:endCxn id="14" idx="3"/>
          </p:cNvCxnSpPr>
          <p:nvPr/>
        </p:nvCxnSpPr>
        <p:spPr>
          <a:xfrm flipH="1" flipV="1">
            <a:off x="2057400" y="1771833"/>
            <a:ext cx="1321050" cy="1944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10223"/>
            <a:ext cx="1143000" cy="523220"/>
          </a:xfrm>
          <a:prstGeom prst="rect">
            <a:avLst/>
          </a:prstGeom>
          <a:noFill/>
          <a:ln>
            <a:solidFill>
              <a:schemeClr val="tx1"/>
            </a:solidFill>
          </a:ln>
        </p:spPr>
        <p:txBody>
          <a:bodyPr wrap="square" rtlCol="0">
            <a:spAutoFit/>
          </a:bodyPr>
          <a:lstStyle/>
          <a:p>
            <a:r>
              <a:rPr lang="en-US" sz="1400" dirty="0" smtClean="0"/>
              <a:t>138 kV bus extension</a:t>
            </a:r>
            <a:endParaRPr lang="en-US" sz="1400" dirty="0"/>
          </a:p>
        </p:txBody>
      </p:sp>
      <p:cxnSp>
        <p:nvCxnSpPr>
          <p:cNvPr id="15" name="Straight Arrow Connector 14"/>
          <p:cNvCxnSpPr/>
          <p:nvPr/>
        </p:nvCxnSpPr>
        <p:spPr>
          <a:xfrm flipV="1">
            <a:off x="6724650" y="4201387"/>
            <a:ext cx="1066800" cy="34521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097652" y="3810000"/>
            <a:ext cx="1714500" cy="677108"/>
          </a:xfrm>
          <a:prstGeom prst="rect">
            <a:avLst/>
          </a:prstGeom>
          <a:noFill/>
          <a:ln>
            <a:solidFill>
              <a:schemeClr val="tx1"/>
            </a:solidFill>
          </a:ln>
        </p:spPr>
        <p:txBody>
          <a:bodyPr wrap="square" rtlCol="0">
            <a:spAutoFit/>
          </a:bodyPr>
          <a:lstStyle/>
          <a:p>
            <a:r>
              <a:rPr lang="en-US" sz="1200" dirty="0" smtClean="0"/>
              <a:t>New 138 kV connection (8.4 miles)</a:t>
            </a:r>
            <a:endParaRPr lang="en-US" sz="1200" dirty="0"/>
          </a:p>
          <a:p>
            <a:endParaRPr lang="en-US" sz="1400" dirty="0"/>
          </a:p>
        </p:txBody>
      </p:sp>
      <p:cxnSp>
        <p:nvCxnSpPr>
          <p:cNvPr id="17" name="Straight Arrow Connector 16"/>
          <p:cNvCxnSpPr/>
          <p:nvPr/>
        </p:nvCxnSpPr>
        <p:spPr>
          <a:xfrm flipV="1">
            <a:off x="3915792" y="1312721"/>
            <a:ext cx="2223962" cy="14289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139754" y="929793"/>
            <a:ext cx="1143000" cy="738664"/>
          </a:xfrm>
          <a:prstGeom prst="rect">
            <a:avLst/>
          </a:prstGeom>
          <a:noFill/>
          <a:ln>
            <a:solidFill>
              <a:schemeClr val="tx1"/>
            </a:solidFill>
          </a:ln>
        </p:spPr>
        <p:txBody>
          <a:bodyPr wrap="square" rtlCol="0">
            <a:spAutoFit/>
          </a:bodyPr>
          <a:lstStyle/>
          <a:p>
            <a:r>
              <a:rPr lang="en-US" sz="1400" dirty="0" smtClean="0"/>
              <a:t>0.9 mile 138 kV connection</a:t>
            </a:r>
            <a:endParaRPr lang="en-US" sz="1400" dirty="0"/>
          </a:p>
        </p:txBody>
      </p:sp>
    </p:spTree>
    <p:extLst>
      <p:ext uri="{BB962C8B-B14F-4D97-AF65-F5344CB8AC3E}">
        <p14:creationId xmlns:p14="http://schemas.microsoft.com/office/powerpoint/2010/main" val="6233452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a:spcBef>
                <a:spcPts val="600"/>
              </a:spcBef>
              <a:spcAft>
                <a:spcPts val="600"/>
              </a:spcAft>
            </a:pPr>
            <a:r>
              <a:rPr lang="en-US" sz="2000" dirty="0" smtClean="0"/>
              <a:t>Rayburn </a:t>
            </a:r>
            <a:r>
              <a:rPr lang="en-US" sz="2000" dirty="0"/>
              <a:t>Electric Cooperative (RCEC) is considering connecting the remainder of its load, approximately 190 </a:t>
            </a:r>
            <a:r>
              <a:rPr lang="en-US" sz="2000" dirty="0" smtClean="0"/>
              <a:t>MW (no generation), </a:t>
            </a:r>
            <a:r>
              <a:rPr lang="en-US" sz="2000" dirty="0"/>
              <a:t>to the ERCOT Grid as early as December 2019</a:t>
            </a:r>
          </a:p>
          <a:p>
            <a:pPr>
              <a:spcBef>
                <a:spcPts val="600"/>
              </a:spcBef>
              <a:spcAft>
                <a:spcPts val="600"/>
              </a:spcAft>
            </a:pPr>
            <a:r>
              <a:rPr lang="en-US" sz="2000" dirty="0" smtClean="0"/>
              <a:t>Rayburn </a:t>
            </a:r>
            <a:r>
              <a:rPr lang="en-US" sz="2000" dirty="0"/>
              <a:t>and Lone Star Transmission performed their own study &amp; identified preferred options</a:t>
            </a:r>
          </a:p>
          <a:p>
            <a:pPr>
              <a:spcBef>
                <a:spcPts val="600"/>
              </a:spcBef>
              <a:spcAft>
                <a:spcPts val="600"/>
              </a:spcAft>
            </a:pPr>
            <a:r>
              <a:rPr lang="en-US" sz="2000" dirty="0" smtClean="0"/>
              <a:t>PUCT </a:t>
            </a:r>
            <a:r>
              <a:rPr lang="en-US" sz="2000" dirty="0"/>
              <a:t>instructed ERCOT to study the impact of integrating </a:t>
            </a:r>
            <a:r>
              <a:rPr lang="en-US" sz="2000" dirty="0" smtClean="0"/>
              <a:t>RCEC </a:t>
            </a:r>
            <a:r>
              <a:rPr lang="en-US" sz="2000" dirty="0"/>
              <a:t>into the ERCOT Grid</a:t>
            </a:r>
          </a:p>
          <a:p>
            <a:pPr>
              <a:spcBef>
                <a:spcPts val="600"/>
              </a:spcBef>
              <a:spcAft>
                <a:spcPts val="600"/>
              </a:spcAft>
            </a:pPr>
            <a:r>
              <a:rPr lang="en-US" sz="2000" dirty="0" smtClean="0"/>
              <a:t>Objective </a:t>
            </a:r>
            <a:r>
              <a:rPr lang="en-US" sz="2000" dirty="0"/>
              <a:t>to identify transmission facilities that will be required to integrate the Rayburn load and transmission network into the ERCOT Grid and satisfy ERCOT and NERC Transmission Planning reliability standards in the most efficient way possible</a:t>
            </a:r>
          </a:p>
          <a:p>
            <a:pPr>
              <a:spcBef>
                <a:spcPts val="600"/>
              </a:spcBef>
              <a:spcAft>
                <a:spcPts val="600"/>
              </a:spcAft>
            </a:pPr>
            <a:r>
              <a:rPr lang="en-US" sz="2000" dirty="0" smtClean="0"/>
              <a:t>RCEC Load Integration Scope and Assumptions:</a:t>
            </a:r>
          </a:p>
          <a:p>
            <a:pPr lvl="1">
              <a:spcBef>
                <a:spcPts val="600"/>
              </a:spcBef>
              <a:spcAft>
                <a:spcPts val="600"/>
              </a:spcAft>
            </a:pPr>
            <a:r>
              <a:rPr lang="en-US" sz="2000" dirty="0">
                <a:hlinkClick r:id="rId3"/>
              </a:rPr>
              <a:t>http://</a:t>
            </a:r>
            <a:r>
              <a:rPr lang="en-US" sz="2000" dirty="0" smtClean="0">
                <a:hlinkClick r:id="rId3"/>
              </a:rPr>
              <a:t>www.ercot.com/calendar/2016/9/20/77741-RPG</a:t>
            </a:r>
            <a:endParaRPr lang="en-US" sz="2000" dirty="0" smtClean="0"/>
          </a:p>
          <a:p>
            <a:pPr marL="457200" lvl="1" indent="0">
              <a:spcBef>
                <a:spcPts val="600"/>
              </a:spcBef>
              <a:spcAft>
                <a:spcPts val="600"/>
              </a:spcAft>
              <a:buNone/>
            </a:pPr>
            <a:endParaRPr lang="en-US" sz="2000" dirty="0" smtClean="0"/>
          </a:p>
          <a:p>
            <a:pPr>
              <a:spcBef>
                <a:spcPts val="600"/>
              </a:spcBef>
              <a:spcAft>
                <a:spcPts val="600"/>
              </a:spcAft>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4022323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4199455550"/>
              </p:ext>
            </p:extLst>
          </p:nvPr>
        </p:nvGraphicFramePr>
        <p:xfrm>
          <a:off x="304800" y="990600"/>
          <a:ext cx="8534400" cy="50522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3978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Evaluation</a:t>
            </a:r>
            <a:endParaRPr lang="en-US" dirty="0"/>
          </a:p>
        </p:txBody>
      </p:sp>
      <p:sp>
        <p:nvSpPr>
          <p:cNvPr id="3" name="Content Placeholder 2"/>
          <p:cNvSpPr>
            <a:spLocks noGrp="1"/>
          </p:cNvSpPr>
          <p:nvPr>
            <p:ph idx="1"/>
          </p:nvPr>
        </p:nvSpPr>
        <p:spPr/>
        <p:txBody>
          <a:bodyPr/>
          <a:lstStyle/>
          <a:p>
            <a:r>
              <a:rPr lang="en-US" sz="2400" dirty="0" smtClean="0"/>
              <a:t>ERCOT evaluated 12 Options using the following criteria:</a:t>
            </a:r>
          </a:p>
          <a:p>
            <a:pPr lvl="1"/>
            <a:r>
              <a:rPr lang="en-US" dirty="0" smtClean="0"/>
              <a:t>NERC/</a:t>
            </a:r>
            <a:r>
              <a:rPr lang="en-US" dirty="0"/>
              <a:t>ERCOT</a:t>
            </a:r>
            <a:r>
              <a:rPr lang="en-US" dirty="0" smtClean="0"/>
              <a:t> </a:t>
            </a:r>
            <a:r>
              <a:rPr lang="en-US" dirty="0"/>
              <a:t>Reliability </a:t>
            </a:r>
            <a:r>
              <a:rPr lang="en-US" dirty="0" smtClean="0"/>
              <a:t>criteria</a:t>
            </a:r>
          </a:p>
          <a:p>
            <a:pPr lvl="1"/>
            <a:r>
              <a:rPr lang="en-US" dirty="0"/>
              <a:t>345 kV connectivity feasibility</a:t>
            </a:r>
          </a:p>
          <a:p>
            <a:pPr lvl="1"/>
            <a:r>
              <a:rPr lang="en-US" dirty="0" smtClean="0"/>
              <a:t>Capital cost </a:t>
            </a:r>
            <a:r>
              <a:rPr lang="en-US" dirty="0"/>
              <a:t>consideration</a:t>
            </a:r>
          </a:p>
          <a:p>
            <a:pPr lvl="1"/>
            <a:r>
              <a:rPr lang="en-US" dirty="0" smtClean="0"/>
              <a:t>Ease of building new substation or expanding existing ones</a:t>
            </a:r>
          </a:p>
          <a:p>
            <a:r>
              <a:rPr lang="en-US" sz="2400" dirty="0" smtClean="0"/>
              <a:t>Based on the evaluation, </a:t>
            </a:r>
            <a:r>
              <a:rPr lang="en-US" sz="2400" dirty="0" smtClean="0"/>
              <a:t>four </a:t>
            </a:r>
            <a:r>
              <a:rPr lang="en-US" sz="2400" dirty="0"/>
              <a:t>shortlisted </a:t>
            </a:r>
            <a:r>
              <a:rPr lang="en-US" sz="2400" dirty="0" smtClean="0"/>
              <a:t>options </a:t>
            </a:r>
            <a:r>
              <a:rPr lang="en-US" sz="2400" dirty="0"/>
              <a:t>(included in Appendix) </a:t>
            </a:r>
            <a:r>
              <a:rPr lang="en-US" sz="2400" dirty="0" smtClean="0"/>
              <a:t>were selected for detailed analysis</a:t>
            </a:r>
            <a:endParaRPr lang="en-US" sz="2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3910632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Recommendation</a:t>
            </a:r>
            <a:endParaRPr lang="en-US" dirty="0"/>
          </a:p>
        </p:txBody>
      </p:sp>
      <p:sp>
        <p:nvSpPr>
          <p:cNvPr id="3" name="Content Placeholder 2"/>
          <p:cNvSpPr>
            <a:spLocks noGrp="1"/>
          </p:cNvSpPr>
          <p:nvPr>
            <p:ph idx="1"/>
          </p:nvPr>
        </p:nvSpPr>
        <p:spPr/>
        <p:txBody>
          <a:bodyPr/>
          <a:lstStyle/>
          <a:p>
            <a:r>
              <a:rPr lang="en-US" sz="2400" dirty="0" smtClean="0"/>
              <a:t>Based on the study, ERCOT recommends Option </a:t>
            </a:r>
            <a:r>
              <a:rPr lang="en-US" sz="2400" dirty="0"/>
              <a:t>2</a:t>
            </a:r>
            <a:r>
              <a:rPr lang="en-US" sz="2400" dirty="0" smtClean="0"/>
              <a:t> as the most efficient alternative for integrating the RCEC load into ERCOT </a:t>
            </a:r>
          </a:p>
          <a:p>
            <a:pPr lvl="1"/>
            <a:r>
              <a:rPr lang="en-US" dirty="0" smtClean="0"/>
              <a:t>Meets applicable reliability criteria with significant margin for future load growth</a:t>
            </a:r>
          </a:p>
          <a:p>
            <a:pPr lvl="1"/>
            <a:r>
              <a:rPr lang="en-US" dirty="0" smtClean="0"/>
              <a:t>Least cost </a:t>
            </a:r>
            <a:r>
              <a:rPr lang="en-US" dirty="0" smtClean="0"/>
              <a:t>option</a:t>
            </a:r>
            <a:endParaRPr lang="en-US" dirty="0" smtClean="0"/>
          </a:p>
          <a:p>
            <a:pPr lvl="1"/>
            <a:r>
              <a:rPr lang="en-US" dirty="0" smtClean="0"/>
              <a:t>Annual </a:t>
            </a:r>
            <a:r>
              <a:rPr lang="en-US" dirty="0" smtClean="0"/>
              <a:t>production </a:t>
            </a:r>
            <a:r>
              <a:rPr lang="en-US" dirty="0"/>
              <a:t>costs values </a:t>
            </a:r>
            <a:r>
              <a:rPr lang="en-US" dirty="0" smtClean="0"/>
              <a:t>close and comparable to other </a:t>
            </a:r>
            <a:r>
              <a:rPr lang="en-US" dirty="0" smtClean="0"/>
              <a:t>options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3176142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hlinkClick r:id="rId2" action="ppaction://hlinksldjump"/>
              </a:rPr>
              <a:t>Option 2 </a:t>
            </a:r>
            <a:r>
              <a:rPr lang="en-US" dirty="0" smtClean="0"/>
              <a:t>– Capital </a:t>
            </a:r>
            <a:r>
              <a:rPr lang="en-US" dirty="0"/>
              <a:t>cost estimate : </a:t>
            </a:r>
            <a:r>
              <a:rPr lang="en-US" dirty="0" smtClean="0"/>
              <a:t>$38 </a:t>
            </a:r>
            <a:r>
              <a:rPr lang="en-US" dirty="0"/>
              <a:t>Million</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3224" y="990600"/>
            <a:ext cx="8017551" cy="5053013"/>
          </a:xfrm>
          <a:ln>
            <a:solidFill>
              <a:schemeClr val="tx1"/>
            </a:solidFill>
          </a:ln>
        </p:spPr>
      </p:pic>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
        <p:nvSpPr>
          <p:cNvPr id="6" name="Oval 5"/>
          <p:cNvSpPr/>
          <p:nvPr/>
        </p:nvSpPr>
        <p:spPr>
          <a:xfrm>
            <a:off x="5960071" y="4800600"/>
            <a:ext cx="1050329"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p:cNvSpPr/>
          <p:nvPr/>
        </p:nvSpPr>
        <p:spPr>
          <a:xfrm rot="20498932">
            <a:off x="3649179" y="1953966"/>
            <a:ext cx="915527" cy="46541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Arrow Connector 7"/>
          <p:cNvCxnSpPr/>
          <p:nvPr/>
        </p:nvCxnSpPr>
        <p:spPr>
          <a:xfrm>
            <a:off x="4495800" y="3657600"/>
            <a:ext cx="374025" cy="1905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34154" y="5537512"/>
            <a:ext cx="2590800" cy="307777"/>
          </a:xfrm>
          <a:prstGeom prst="rect">
            <a:avLst/>
          </a:prstGeom>
          <a:noFill/>
          <a:ln>
            <a:solidFill>
              <a:schemeClr val="tx1"/>
            </a:solidFill>
          </a:ln>
        </p:spPr>
        <p:txBody>
          <a:bodyPr wrap="square" rtlCol="0">
            <a:spAutoFit/>
          </a:bodyPr>
          <a:lstStyle/>
          <a:p>
            <a:r>
              <a:rPr lang="en-US" sz="1400" dirty="0" smtClean="0"/>
              <a:t>RCEC system – Yellow buses</a:t>
            </a:r>
            <a:endParaRPr lang="en-US" sz="1400" dirty="0"/>
          </a:p>
        </p:txBody>
      </p:sp>
      <p:sp>
        <p:nvSpPr>
          <p:cNvPr id="10" name="Oval 9"/>
          <p:cNvSpPr/>
          <p:nvPr/>
        </p:nvSpPr>
        <p:spPr>
          <a:xfrm rot="279538">
            <a:off x="4287131" y="2650099"/>
            <a:ext cx="517970" cy="51185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Arrow Connector 10"/>
          <p:cNvCxnSpPr>
            <a:stCxn id="10" idx="3"/>
          </p:cNvCxnSpPr>
          <p:nvPr/>
        </p:nvCxnSpPr>
        <p:spPr>
          <a:xfrm flipH="1">
            <a:off x="2209801" y="3071523"/>
            <a:ext cx="2139091" cy="76130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66800" y="3810000"/>
            <a:ext cx="2590800" cy="307777"/>
          </a:xfrm>
          <a:prstGeom prst="rect">
            <a:avLst/>
          </a:prstGeom>
          <a:noFill/>
          <a:ln>
            <a:solidFill>
              <a:schemeClr val="tx1"/>
            </a:solidFill>
          </a:ln>
        </p:spPr>
        <p:txBody>
          <a:bodyPr wrap="square" rtlCol="0">
            <a:spAutoFit/>
          </a:bodyPr>
          <a:lstStyle/>
          <a:p>
            <a:r>
              <a:rPr lang="en-US" sz="1400" dirty="0" smtClean="0"/>
              <a:t>345 kV Tap and Auto</a:t>
            </a:r>
            <a:endParaRPr lang="en-US" sz="1400" dirty="0"/>
          </a:p>
        </p:txBody>
      </p:sp>
      <p:cxnSp>
        <p:nvCxnSpPr>
          <p:cNvPr id="13" name="Straight Arrow Connector 12"/>
          <p:cNvCxnSpPr/>
          <p:nvPr/>
        </p:nvCxnSpPr>
        <p:spPr>
          <a:xfrm flipH="1" flipV="1">
            <a:off x="1905000" y="1794491"/>
            <a:ext cx="1981200" cy="23895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14400" y="1510223"/>
            <a:ext cx="1143000" cy="523220"/>
          </a:xfrm>
          <a:prstGeom prst="rect">
            <a:avLst/>
          </a:prstGeom>
          <a:noFill/>
          <a:ln>
            <a:solidFill>
              <a:schemeClr val="tx1"/>
            </a:solidFill>
          </a:ln>
        </p:spPr>
        <p:txBody>
          <a:bodyPr wrap="square" rtlCol="0">
            <a:spAutoFit/>
          </a:bodyPr>
          <a:lstStyle/>
          <a:p>
            <a:r>
              <a:rPr lang="en-US" sz="1400" dirty="0" smtClean="0"/>
              <a:t>138 kV bus extension</a:t>
            </a:r>
            <a:endParaRPr lang="en-US" sz="1400" dirty="0"/>
          </a:p>
        </p:txBody>
      </p:sp>
      <p:cxnSp>
        <p:nvCxnSpPr>
          <p:cNvPr id="15" name="Straight Arrow Connector 14"/>
          <p:cNvCxnSpPr/>
          <p:nvPr/>
        </p:nvCxnSpPr>
        <p:spPr>
          <a:xfrm flipV="1">
            <a:off x="7010400" y="4648200"/>
            <a:ext cx="1066800" cy="2286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786222" y="4353580"/>
            <a:ext cx="1143000" cy="738664"/>
          </a:xfrm>
          <a:prstGeom prst="rect">
            <a:avLst/>
          </a:prstGeom>
          <a:noFill/>
          <a:ln>
            <a:solidFill>
              <a:schemeClr val="tx1"/>
            </a:solidFill>
          </a:ln>
        </p:spPr>
        <p:txBody>
          <a:bodyPr wrap="square" rtlCol="0">
            <a:spAutoFit/>
          </a:bodyPr>
          <a:lstStyle/>
          <a:p>
            <a:r>
              <a:rPr lang="en-US" sz="1400" dirty="0" smtClean="0"/>
              <a:t>New 138 kV connection (0.5 mile)</a:t>
            </a:r>
            <a:endParaRPr lang="en-US" sz="1400" dirty="0"/>
          </a:p>
        </p:txBody>
      </p:sp>
      <p:cxnSp>
        <p:nvCxnSpPr>
          <p:cNvPr id="17" name="Straight Arrow Connector 16"/>
          <p:cNvCxnSpPr/>
          <p:nvPr/>
        </p:nvCxnSpPr>
        <p:spPr>
          <a:xfrm flipV="1">
            <a:off x="4481638" y="1449728"/>
            <a:ext cx="2223962" cy="142896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705600" y="1066800"/>
            <a:ext cx="1143000" cy="738664"/>
          </a:xfrm>
          <a:prstGeom prst="rect">
            <a:avLst/>
          </a:prstGeom>
          <a:noFill/>
          <a:ln>
            <a:solidFill>
              <a:schemeClr val="tx1"/>
            </a:solidFill>
          </a:ln>
        </p:spPr>
        <p:txBody>
          <a:bodyPr wrap="square" rtlCol="0">
            <a:spAutoFit/>
          </a:bodyPr>
          <a:lstStyle/>
          <a:p>
            <a:r>
              <a:rPr lang="en-US" sz="1400" dirty="0" smtClean="0"/>
              <a:t>0.9 mile 138 kV connection</a:t>
            </a:r>
            <a:endParaRPr lang="en-US" sz="1400" dirty="0"/>
          </a:p>
        </p:txBody>
      </p:sp>
    </p:spTree>
    <p:extLst>
      <p:ext uri="{BB962C8B-B14F-4D97-AF65-F5344CB8AC3E}">
        <p14:creationId xmlns:p14="http://schemas.microsoft.com/office/powerpoint/2010/main" val="311860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 Project Description	</a:t>
            </a:r>
            <a:endParaRPr lang="en-US" dirty="0"/>
          </a:p>
        </p:txBody>
      </p:sp>
      <p:sp>
        <p:nvSpPr>
          <p:cNvPr id="3" name="Content Placeholder 2"/>
          <p:cNvSpPr>
            <a:spLocks noGrp="1"/>
          </p:cNvSpPr>
          <p:nvPr>
            <p:ph idx="1"/>
          </p:nvPr>
        </p:nvSpPr>
        <p:spPr>
          <a:xfrm>
            <a:off x="304800" y="914400"/>
            <a:ext cx="8534400" cy="5052221"/>
          </a:xfrm>
        </p:spPr>
        <p:txBody>
          <a:bodyPr/>
          <a:lstStyle/>
          <a:p>
            <a:pPr marL="0" indent="0">
              <a:buNone/>
            </a:pPr>
            <a:endParaRPr lang="en-US" sz="1100" dirty="0" smtClean="0"/>
          </a:p>
          <a:p>
            <a:r>
              <a:rPr lang="en-US" sz="2000" dirty="0"/>
              <a:t>Extend Bus Work &amp; add 138kV jumper (&lt;0.1 mile) to connect Canton Switch Station to Canton Tap</a:t>
            </a:r>
          </a:p>
          <a:p>
            <a:r>
              <a:rPr lang="en-US" sz="2000" dirty="0"/>
              <a:t>New 345kV Substation (6 breaker ring bus) on one circuit of Martin Lake – Tricorner line app. 83 miles from Martin Lake (Aristotle_345 Sub)</a:t>
            </a:r>
          </a:p>
          <a:p>
            <a:r>
              <a:rPr lang="en-US" sz="2000" dirty="0"/>
              <a:t>New 138kV Switching Station on the 138kV Teaselville - Palestine line app. 30 miles from Palestine (Apollo_138)</a:t>
            </a:r>
          </a:p>
          <a:p>
            <a:r>
              <a:rPr lang="en-US" sz="2000" dirty="0"/>
              <a:t>345/138kV, 650 MVA auto at Aristotle</a:t>
            </a:r>
          </a:p>
          <a:p>
            <a:r>
              <a:rPr lang="en-US" sz="2000" dirty="0"/>
              <a:t>New 0.9 mile single circuit 138kV line from Aristotle to Ben Wheeler</a:t>
            </a:r>
          </a:p>
          <a:p>
            <a:r>
              <a:rPr lang="en-US" sz="2000" dirty="0"/>
              <a:t>Expand Ben Wheeler sub to accommodate Aristotle_345 Sub &amp; Canton Sub connection</a:t>
            </a:r>
          </a:p>
          <a:p>
            <a:r>
              <a:rPr lang="en-US" sz="2000" dirty="0"/>
              <a:t>Extend the 138kV Coffee - Jacksonville single circuit line into the new Apollo_138kV switching station (0.5 miles)</a:t>
            </a:r>
          </a:p>
          <a:p>
            <a:endParaRPr lang="en-US" sz="2000" dirty="0" smtClean="0"/>
          </a:p>
          <a:p>
            <a:endParaRPr lang="en-US" sz="1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16699368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124200"/>
            <a:ext cx="8458200" cy="518318"/>
          </a:xfrm>
        </p:spPr>
        <p:txBody>
          <a:bodyPr/>
          <a:lstStyle/>
          <a:p>
            <a:pPr algn="ctr"/>
            <a:r>
              <a:rPr lang="en-US" sz="3200" dirty="0" smtClean="0"/>
              <a:t>Questions? </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30746807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0"/>
            <a:ext cx="8458200" cy="518318"/>
          </a:xfrm>
        </p:spPr>
        <p:txBody>
          <a:bodyPr/>
          <a:lstStyle/>
          <a:p>
            <a:pPr algn="ctr"/>
            <a:r>
              <a:rPr lang="en-US" sz="3200" dirty="0" smtClean="0"/>
              <a:t>Appendix</a:t>
            </a:r>
            <a:endParaRPr lang="en-US" sz="3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42398180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elements/1.1/"/>
    <ds:schemaRef ds:uri="http://www.w3.org/XML/1998/namespace"/>
    <ds:schemaRef ds:uri="http://purl.org/dc/dcmityp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c34af464-7aa1-4edd-9be4-83dffc1cb926"/>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4447</TotalTime>
  <Words>567</Words>
  <Application>Microsoft Office PowerPoint</Application>
  <PresentationFormat>On-screen Show (4:3)</PresentationFormat>
  <Paragraphs>86</Paragraphs>
  <Slides>13</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13</vt:i4>
      </vt:variant>
    </vt:vector>
  </HeadingPairs>
  <TitlesOfParts>
    <vt:vector size="17" baseType="lpstr">
      <vt:lpstr>Arial</vt:lpstr>
      <vt:lpstr>Calibri</vt:lpstr>
      <vt:lpstr>1_Custom Design</vt:lpstr>
      <vt:lpstr>Office Theme</vt:lpstr>
      <vt:lpstr>PowerPoint Presentation</vt:lpstr>
      <vt:lpstr>Background</vt:lpstr>
      <vt:lpstr>Approach</vt:lpstr>
      <vt:lpstr>Options Evaluation</vt:lpstr>
      <vt:lpstr>ERCOT Recommendation</vt:lpstr>
      <vt:lpstr>Option 2 – Capital cost estimate : $38 Million</vt:lpstr>
      <vt:lpstr>Option 2 – Project Description </vt:lpstr>
      <vt:lpstr>Questions? </vt:lpstr>
      <vt:lpstr>Appendix</vt:lpstr>
      <vt:lpstr>Option 1 – Capital cost estimate: $39 Million</vt:lpstr>
      <vt:lpstr>Option 2 – Capital cost estimate : $38 Million</vt:lpstr>
      <vt:lpstr>Option 3 - Capital cost estimate: $48 Million</vt:lpstr>
      <vt:lpstr>Option 4 - Capital cost estimate: $47 Million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Ajay Pappu</dc:creator>
  <cp:lastModifiedBy>Gnanam, Gnanaprabhu</cp:lastModifiedBy>
  <cp:revision>130</cp:revision>
  <cp:lastPrinted>2016-01-21T20:53:15Z</cp:lastPrinted>
  <dcterms:created xsi:type="dcterms:W3CDTF">2016-01-21T15:20:31Z</dcterms:created>
  <dcterms:modified xsi:type="dcterms:W3CDTF">2017-05-18T15:55:09Z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