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0"/>
  </p:notesMasterIdLst>
  <p:sldIdLst>
    <p:sldId id="256" r:id="rId2"/>
    <p:sldId id="257" r:id="rId3"/>
    <p:sldId id="265" r:id="rId4"/>
    <p:sldId id="282" r:id="rId5"/>
    <p:sldId id="266" r:id="rId6"/>
    <p:sldId id="274" r:id="rId7"/>
    <p:sldId id="268" r:id="rId8"/>
    <p:sldId id="272" r:id="rId9"/>
    <p:sldId id="270" r:id="rId10"/>
    <p:sldId id="271" r:id="rId11"/>
    <p:sldId id="279" r:id="rId12"/>
    <p:sldId id="273" r:id="rId13"/>
    <p:sldId id="280" r:id="rId14"/>
    <p:sldId id="281" r:id="rId15"/>
    <p:sldId id="283" r:id="rId16"/>
    <p:sldId id="263" r:id="rId17"/>
    <p:sldId id="264" r:id="rId18"/>
    <p:sldId id="267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89" autoAdjust="0"/>
    <p:restoredTop sz="89045" autoAdjust="0"/>
  </p:normalViewPr>
  <p:slideViewPr>
    <p:cSldViewPr snapToGrid="0">
      <p:cViewPr varScale="1">
        <p:scale>
          <a:sx n="84" d="100"/>
          <a:sy n="84" d="100"/>
        </p:scale>
        <p:origin x="5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8" d="100"/>
          <a:sy n="98" d="100"/>
        </p:scale>
        <p:origin x="2268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8AF383-79FC-4D8D-8631-F5DAF60DE9FD}" type="datetimeFigureOut">
              <a:rPr lang="en-US" smtClean="0"/>
              <a:t>5/16/2017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81C3AB-A57B-4D73-9EB7-8504A5F44D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457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http://megawattanalytics.com/storage/app/media/papers/TNTWhitepaperComments_PotomacEconomics-06240.pdf</a:t>
            </a:r>
          </a:p>
          <a:p>
            <a:r>
              <a:rPr lang="en-US" dirty="0"/>
              <a:t>4.5.1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(6) ERCOT shall allocate offers, bids, and source and sink of CRRs at a Hub using the distribution factors specified in the definition of that Hub in Section 3.5.2, Hub Definitions.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81C3AB-A57B-4D73-9EB7-8504A5F44D9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513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0800 4/27/17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81C3AB-A57B-4D73-9EB7-8504A5F44D9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8494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Chapter 2, Definitions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81C3AB-A57B-4D73-9EB7-8504A5F44D9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5753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81C3AB-A57B-4D73-9EB7-8504A5F44D9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5191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81C3AB-A57B-4D73-9EB7-8504A5F44D9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450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June 5, 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Megawatt Analytics, LLC 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86ACF-9FDE-4BC2-998B-FBEB685D5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202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June 5, 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Megawatt Analytics, LLC 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86ACF-9FDE-4BC2-998B-FBEB685D5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549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June 5, 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Megawatt Analytics, LLC 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86ACF-9FDE-4BC2-998B-FBEB685D5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219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June 5, 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Megawatt Analytics, LLC 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86ACF-9FDE-4BC2-998B-FBEB685D5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420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June 5, 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Megawatt Analytics, LLC 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86ACF-9FDE-4BC2-998B-FBEB685D5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919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June 5, 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Megawatt Analytics, LLC 2017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86ACF-9FDE-4BC2-998B-FBEB685D5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844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June 5, 2017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Megawatt Analytics, LLC 2017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86ACF-9FDE-4BC2-998B-FBEB685D5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2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June 5, 2017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Megawatt Analytics, LLC 2017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86ACF-9FDE-4BC2-998B-FBEB685D5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154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June 5, 2017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Megawatt Analytics, LLC 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86ACF-9FDE-4BC2-998B-FBEB685D5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713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June 5, 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Megawatt Analytics, LLC 2017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86ACF-9FDE-4BC2-998B-FBEB685D5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601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June 5, 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Megawatt Analytics, LLC 2017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86ACF-9FDE-4BC2-998B-FBEB685D5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12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June 5, 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Copyright Megawatt Analytics, LLC 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86ACF-9FDE-4BC2-998B-FBEB685D596C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0743" y="230190"/>
            <a:ext cx="801565" cy="556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3819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content/news/presentations/2014/Panhandle%20Renewable%20Energy%20Zone%20Study%20Report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://www.ercot.com/content/wcm/key_documents_lists/77724/ERCOT_LPL_Study_Findings_05172016.pdf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00150" y="996893"/>
            <a:ext cx="6858000" cy="2130028"/>
          </a:xfrm>
        </p:spPr>
        <p:txBody>
          <a:bodyPr>
            <a:normAutofit/>
          </a:bodyPr>
          <a:lstStyle/>
          <a:p>
            <a:r>
              <a:rPr lang="en-US" sz="4350" dirty="0">
                <a:solidFill>
                  <a:schemeClr val="accent1"/>
                </a:solidFill>
              </a:rPr>
              <a:t>Panhandle Bus Definition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0343" y="3192327"/>
            <a:ext cx="6858000" cy="120061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QMWG</a:t>
            </a:r>
          </a:p>
          <a:p>
            <a:r>
              <a:rPr lang="en-US" dirty="0">
                <a:solidFill>
                  <a:schemeClr val="tx2"/>
                </a:solidFill>
              </a:rPr>
              <a:t>June 5, 2017</a:t>
            </a:r>
          </a:p>
        </p:txBody>
      </p:sp>
    </p:spTree>
    <p:extLst>
      <p:ext uri="{BB962C8B-B14F-4D97-AF65-F5344CB8AC3E}">
        <p14:creationId xmlns:p14="http://schemas.microsoft.com/office/powerpoint/2010/main" val="2252181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E.S.P. on the Margin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June 5, 2017</a:t>
            </a: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1651130"/>
              </p:ext>
            </p:extLst>
          </p:nvPr>
        </p:nvGraphicFramePr>
        <p:xfrm>
          <a:off x="4472247" y="1526366"/>
          <a:ext cx="3848793" cy="46924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2931">
                  <a:extLst>
                    <a:ext uri="{9D8B030D-6E8A-4147-A177-3AD203B41FA5}">
                      <a16:colId xmlns:a16="http://schemas.microsoft.com/office/drawing/2014/main" val="4133461159"/>
                    </a:ext>
                  </a:extLst>
                </a:gridCol>
                <a:gridCol w="1277389">
                  <a:extLst>
                    <a:ext uri="{9D8B030D-6E8A-4147-A177-3AD203B41FA5}">
                      <a16:colId xmlns:a16="http://schemas.microsoft.com/office/drawing/2014/main" val="2437723166"/>
                    </a:ext>
                  </a:extLst>
                </a:gridCol>
                <a:gridCol w="1288473">
                  <a:extLst>
                    <a:ext uri="{9D8B030D-6E8A-4147-A177-3AD203B41FA5}">
                      <a16:colId xmlns:a16="http://schemas.microsoft.com/office/drawing/2014/main" val="2204006248"/>
                    </a:ext>
                  </a:extLst>
                </a:gridCol>
              </a:tblGrid>
              <a:tr h="36096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2"/>
                          </a:solidFill>
                          <a:effectLst/>
                          <a:latin typeface="Calibri" panose="020F0502020204030204" pitchFamily="34" charset="0"/>
                        </a:rPr>
                        <a:t>Raw Bus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chemeClr val="bg2"/>
                          </a:solidFill>
                          <a:effectLst/>
                          <a:latin typeface="Calibri" panose="020F0502020204030204" pitchFamily="34" charset="0"/>
                        </a:rPr>
                        <a:t> Intuitive Bus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bg2"/>
                          </a:solidFill>
                          <a:effectLst/>
                          <a:latin typeface="Calibri" panose="020F0502020204030204" pitchFamily="34" charset="0"/>
                        </a:rPr>
                        <a:t>Reactance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666014403"/>
                  </a:ext>
                </a:extLst>
              </a:tr>
              <a:tr h="36096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GRANDVW1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ALIBATES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0.0005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023591308"/>
                  </a:ext>
                </a:extLst>
              </a:tr>
              <a:tr h="36096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SPLAIN1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WHIT_RVR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0.00051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4019938534"/>
                  </a:ext>
                </a:extLst>
              </a:tr>
              <a:tr h="36096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OGALLALA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WINDMILL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0.0006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1909548132"/>
                  </a:ext>
                </a:extLst>
              </a:tr>
              <a:tr h="36096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RAILHEAD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CTT_GRAY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0.0006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276354220"/>
                  </a:ext>
                </a:extLst>
              </a:tr>
              <a:tr h="36096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ROUTE_66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ALIBATES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0.0006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921427691"/>
                  </a:ext>
                </a:extLst>
              </a:tr>
              <a:tr h="36096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ASTRA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WINDMILL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0.00069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583277820"/>
                  </a:ext>
                </a:extLst>
              </a:tr>
              <a:tr h="36096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LHORN_N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TULECNYN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0.0008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1858512412"/>
                  </a:ext>
                </a:extLst>
              </a:tr>
              <a:tr h="36096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PH2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RAILHEAD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0.00085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1834209832"/>
                  </a:ext>
                </a:extLst>
              </a:tr>
              <a:tr h="36096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MIAM1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CTT_GRAY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0.00129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1741438499"/>
                  </a:ext>
                </a:extLst>
              </a:tr>
              <a:tr h="36096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SPLAIN2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WHIT_RVR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0.00143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033723451"/>
                  </a:ext>
                </a:extLst>
              </a:tr>
              <a:tr h="36096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MARIAH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WINDMILL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0.00161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48374587"/>
                  </a:ext>
                </a:extLst>
              </a:tr>
              <a:tr h="36096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SSPURTWO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AJSWOPE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0.00376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871970585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964275" y="2440766"/>
            <a:ext cx="294270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2"/>
                </a:solidFill>
              </a:rPr>
              <a:t>Some of these are reasonable, but note GRANDVW1 is on the margin, SPLAIN1 is close, and PH2 does not qualify while its sister bus did.</a:t>
            </a:r>
          </a:p>
        </p:txBody>
      </p:sp>
    </p:spTree>
    <p:extLst>
      <p:ext uri="{BB962C8B-B14F-4D97-AF65-F5344CB8AC3E}">
        <p14:creationId xmlns:p14="http://schemas.microsoft.com/office/powerpoint/2010/main" val="3621869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E.S.P. – Remove Radial: 11 Busses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June 5, 2017</a:t>
            </a:r>
          </a:p>
        </p:txBody>
      </p:sp>
      <p:pic>
        <p:nvPicPr>
          <p:cNvPr id="9" name="Content Placeholder 5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4167" y="1185391"/>
            <a:ext cx="5651183" cy="517096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785261" y="2008446"/>
            <a:ext cx="914400" cy="307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2"/>
                </a:solidFill>
              </a:rPr>
              <a:t>ALIBATES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074691" y="3247317"/>
            <a:ext cx="7619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trike="sngStrike" dirty="0">
                <a:solidFill>
                  <a:schemeClr val="bg2"/>
                </a:solidFill>
              </a:rPr>
              <a:t>ASTRA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516220" y="1840461"/>
            <a:ext cx="9665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trike="sngStrike" dirty="0">
                <a:solidFill>
                  <a:schemeClr val="bg2"/>
                </a:solidFill>
              </a:rPr>
              <a:t>ALN_CRK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393094" y="1691212"/>
            <a:ext cx="997527" cy="307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2"/>
                </a:solidFill>
              </a:rPr>
              <a:t>CTT_GRAY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704962" y="2069890"/>
            <a:ext cx="11783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trike="sngStrike" dirty="0">
                <a:solidFill>
                  <a:schemeClr val="bg2"/>
                </a:solidFill>
              </a:rPr>
              <a:t>GRANDVW1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792626" y="4310166"/>
            <a:ext cx="997527" cy="307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2"/>
                </a:solidFill>
              </a:rPr>
              <a:t>CTT_CROS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833482" y="3536629"/>
            <a:ext cx="997527" cy="307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trike="sngStrike" dirty="0">
                <a:solidFill>
                  <a:schemeClr val="bg2"/>
                </a:solidFill>
              </a:rPr>
              <a:t>LHORN_N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148946" y="1104361"/>
            <a:ext cx="997527" cy="307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trike="sngStrike" dirty="0">
                <a:solidFill>
                  <a:schemeClr val="bg2"/>
                </a:solidFill>
              </a:rPr>
              <a:t>MIAM1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999773" y="3101133"/>
            <a:ext cx="997527" cy="307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trike="sngStrike" dirty="0">
                <a:solidFill>
                  <a:schemeClr val="bg2"/>
                </a:solidFill>
              </a:rPr>
              <a:t>MARIAH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496369" y="3848469"/>
            <a:ext cx="997527" cy="307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2"/>
                </a:solidFill>
              </a:rPr>
              <a:t>OGALLALA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792626" y="5683716"/>
            <a:ext cx="11082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2"/>
                </a:solidFill>
              </a:rPr>
              <a:t>W_CW_345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964998" y="5104487"/>
            <a:ext cx="997527" cy="307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trike="sngStrike" dirty="0">
                <a:solidFill>
                  <a:schemeClr val="bg2"/>
                </a:solidFill>
              </a:rPr>
              <a:t>ABERNATH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350376" y="1847192"/>
            <a:ext cx="997527" cy="307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2"/>
                </a:solidFill>
              </a:rPr>
              <a:t>AJ_SWOPE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488877" y="1468313"/>
            <a:ext cx="5107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trike="sngStrike" dirty="0">
                <a:solidFill>
                  <a:schemeClr val="bg2"/>
                </a:solidFill>
              </a:rPr>
              <a:t>PH2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999584" y="1426668"/>
            <a:ext cx="997527" cy="307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2"/>
                </a:solidFill>
              </a:rPr>
              <a:t>RAILHEAD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268366" y="1657050"/>
            <a:ext cx="997527" cy="307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trike="sngStrike" dirty="0">
                <a:solidFill>
                  <a:schemeClr val="bg2"/>
                </a:solidFill>
              </a:rPr>
              <a:t>ROUTE_66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445054" y="5104488"/>
            <a:ext cx="845127" cy="307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trike="sngStrike" dirty="0">
                <a:solidFill>
                  <a:schemeClr val="bg2"/>
                </a:solidFill>
              </a:rPr>
              <a:t>SPLAIN1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523590" y="5234801"/>
            <a:ext cx="804775" cy="307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trike="sngStrike" dirty="0">
                <a:solidFill>
                  <a:schemeClr val="bg2"/>
                </a:solidFill>
              </a:rPr>
              <a:t>SPLAIN2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762021" y="3998911"/>
            <a:ext cx="997527" cy="307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2"/>
                </a:solidFill>
              </a:rPr>
              <a:t>TULECNYN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8351824" y="3908851"/>
            <a:ext cx="631032" cy="307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2"/>
                </a:solidFill>
              </a:rPr>
              <a:t>TESLA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904493" y="3079241"/>
            <a:ext cx="997527" cy="307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2"/>
                </a:solidFill>
              </a:rPr>
              <a:t>WINDMILL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015083" y="4695591"/>
            <a:ext cx="997527" cy="307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2"/>
                </a:solidFill>
              </a:rPr>
              <a:t>WHIT_RVR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2811593" y="1165644"/>
            <a:ext cx="1109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trike="sngStrike" dirty="0">
                <a:solidFill>
                  <a:schemeClr val="bg2"/>
                </a:solidFill>
              </a:rPr>
              <a:t>SSPURTWO</a:t>
            </a:r>
          </a:p>
        </p:txBody>
      </p:sp>
      <p:sp>
        <p:nvSpPr>
          <p:cNvPr id="37" name="Text Placeholder 3"/>
          <p:cNvSpPr txBox="1">
            <a:spLocks/>
          </p:cNvSpPr>
          <p:nvPr/>
        </p:nvSpPr>
        <p:spPr>
          <a:xfrm>
            <a:off x="546714" y="1775836"/>
            <a:ext cx="2969570" cy="4580515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fontAlgn="b">
              <a:buFont typeface="+mj-lt"/>
              <a:buAutoNum type="arabicPeriod"/>
            </a:pPr>
            <a:r>
              <a:rPr lang="en-US" sz="1900" dirty="0">
                <a:solidFill>
                  <a:schemeClr val="bg2"/>
                </a:solidFill>
              </a:rPr>
              <a:t>AJ_SWOPE</a:t>
            </a:r>
          </a:p>
          <a:p>
            <a:pPr marL="514350" indent="-514350" fontAlgn="b">
              <a:buFont typeface="+mj-lt"/>
              <a:buAutoNum type="arabicPeriod"/>
            </a:pPr>
            <a:r>
              <a:rPr lang="en-US" sz="1900" dirty="0">
                <a:solidFill>
                  <a:schemeClr val="bg2"/>
                </a:solidFill>
              </a:rPr>
              <a:t>ALIBATES</a:t>
            </a:r>
          </a:p>
          <a:p>
            <a:pPr marL="514350" indent="-514350" fontAlgn="b">
              <a:buFont typeface="+mj-lt"/>
              <a:buAutoNum type="arabicPeriod"/>
            </a:pPr>
            <a:r>
              <a:rPr lang="en-US" sz="1900" dirty="0">
                <a:solidFill>
                  <a:schemeClr val="bg2"/>
                </a:solidFill>
              </a:rPr>
              <a:t>CTT_CROS</a:t>
            </a:r>
          </a:p>
          <a:p>
            <a:pPr marL="514350" indent="-514350" fontAlgn="b">
              <a:buFont typeface="+mj-lt"/>
              <a:buAutoNum type="arabicPeriod"/>
            </a:pPr>
            <a:r>
              <a:rPr lang="en-US" sz="1900" dirty="0">
                <a:solidFill>
                  <a:schemeClr val="bg2"/>
                </a:solidFill>
              </a:rPr>
              <a:t>CTT_GRAY</a:t>
            </a:r>
          </a:p>
          <a:p>
            <a:pPr marL="514350" indent="-514350" fontAlgn="b">
              <a:buFont typeface="+mj-lt"/>
              <a:buAutoNum type="arabicPeriod"/>
            </a:pPr>
            <a:r>
              <a:rPr lang="en-US" sz="1900" dirty="0">
                <a:solidFill>
                  <a:schemeClr val="bg2"/>
                </a:solidFill>
              </a:rPr>
              <a:t>OGALLALA</a:t>
            </a:r>
          </a:p>
          <a:p>
            <a:pPr marL="514350" indent="-514350" fontAlgn="b">
              <a:buFont typeface="+mj-lt"/>
              <a:buAutoNum type="arabicPeriod"/>
            </a:pPr>
            <a:r>
              <a:rPr lang="en-US" sz="1900" dirty="0">
                <a:solidFill>
                  <a:schemeClr val="bg2"/>
                </a:solidFill>
              </a:rPr>
              <a:t>RAILHEAD</a:t>
            </a:r>
          </a:p>
          <a:p>
            <a:pPr marL="514350" indent="-514350" fontAlgn="b">
              <a:buFont typeface="+mj-lt"/>
              <a:buAutoNum type="arabicPeriod"/>
            </a:pPr>
            <a:r>
              <a:rPr lang="en-US" sz="1900" dirty="0">
                <a:solidFill>
                  <a:schemeClr val="bg2"/>
                </a:solidFill>
              </a:rPr>
              <a:t>TESLA</a:t>
            </a:r>
          </a:p>
          <a:p>
            <a:pPr marL="514350" indent="-514350" fontAlgn="b">
              <a:buFont typeface="+mj-lt"/>
              <a:buAutoNum type="arabicPeriod"/>
            </a:pPr>
            <a:r>
              <a:rPr lang="en-US" sz="1900" dirty="0">
                <a:solidFill>
                  <a:schemeClr val="bg2"/>
                </a:solidFill>
              </a:rPr>
              <a:t>TULECNYN</a:t>
            </a:r>
          </a:p>
          <a:p>
            <a:pPr marL="514350" indent="-514350" fontAlgn="b">
              <a:buFont typeface="+mj-lt"/>
              <a:buAutoNum type="arabicPeriod"/>
            </a:pPr>
            <a:r>
              <a:rPr lang="en-US" sz="1900" dirty="0">
                <a:solidFill>
                  <a:schemeClr val="bg2"/>
                </a:solidFill>
              </a:rPr>
              <a:t>W_CW_345</a:t>
            </a:r>
          </a:p>
          <a:p>
            <a:pPr marL="514350" indent="-514350" fontAlgn="b">
              <a:buFont typeface="+mj-lt"/>
              <a:buAutoNum type="arabicPeriod"/>
            </a:pPr>
            <a:r>
              <a:rPr lang="en-US" sz="1900" dirty="0">
                <a:solidFill>
                  <a:schemeClr val="bg2"/>
                </a:solidFill>
              </a:rPr>
              <a:t>WHIT_RVR</a:t>
            </a:r>
          </a:p>
          <a:p>
            <a:pPr marL="514350" indent="-514350" fontAlgn="b">
              <a:buFont typeface="+mj-lt"/>
              <a:buAutoNum type="arabicPeriod"/>
            </a:pPr>
            <a:r>
              <a:rPr lang="en-US" sz="1900" dirty="0">
                <a:solidFill>
                  <a:schemeClr val="bg2"/>
                </a:solidFill>
              </a:rPr>
              <a:t>WINDMILL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58382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Statistics of Real Time RN LMPs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2546812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chemeClr val="bg2"/>
                </a:solidFill>
              </a:rPr>
              <a:t>Mean difference = $0.08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bg2"/>
                </a:solidFill>
              </a:rPr>
              <a:t>Median = $0.00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bg2"/>
                </a:solidFill>
              </a:rPr>
              <a:t>Max difference = $59.72</a:t>
            </a:r>
          </a:p>
          <a:p>
            <a:pPr marL="0" indent="0">
              <a:buNone/>
            </a:pPr>
            <a:endParaRPr lang="en-US" sz="1800" dirty="0">
              <a:solidFill>
                <a:schemeClr val="bg2"/>
              </a:solidFill>
            </a:endParaRPr>
          </a:p>
          <a:p>
            <a:pPr marL="0" indent="0">
              <a:buNone/>
            </a:pPr>
            <a:r>
              <a:rPr lang="en-US" sz="1800" dirty="0">
                <a:solidFill>
                  <a:schemeClr val="bg2"/>
                </a:solidFill>
              </a:rPr>
              <a:t>Correlation between known Resource Nodes in the proposed hub is very strong, but weaker compared to existing Hubs.  A better look would be to compare proposed Hub bus LMPs, but data is not readily available.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279010314"/>
              </p:ext>
            </p:extLst>
          </p:nvPr>
        </p:nvGraphicFramePr>
        <p:xfrm>
          <a:off x="3499657" y="1587731"/>
          <a:ext cx="5225591" cy="45898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2947">
                  <a:extLst>
                    <a:ext uri="{9D8B030D-6E8A-4147-A177-3AD203B41FA5}">
                      <a16:colId xmlns:a16="http://schemas.microsoft.com/office/drawing/2014/main" val="1454036934"/>
                    </a:ext>
                  </a:extLst>
                </a:gridCol>
                <a:gridCol w="364387">
                  <a:extLst>
                    <a:ext uri="{9D8B030D-6E8A-4147-A177-3AD203B41FA5}">
                      <a16:colId xmlns:a16="http://schemas.microsoft.com/office/drawing/2014/main" val="1944548904"/>
                    </a:ext>
                  </a:extLst>
                </a:gridCol>
                <a:gridCol w="364387">
                  <a:extLst>
                    <a:ext uri="{9D8B030D-6E8A-4147-A177-3AD203B41FA5}">
                      <a16:colId xmlns:a16="http://schemas.microsoft.com/office/drawing/2014/main" val="471742589"/>
                    </a:ext>
                  </a:extLst>
                </a:gridCol>
                <a:gridCol w="364387">
                  <a:extLst>
                    <a:ext uri="{9D8B030D-6E8A-4147-A177-3AD203B41FA5}">
                      <a16:colId xmlns:a16="http://schemas.microsoft.com/office/drawing/2014/main" val="1579716500"/>
                    </a:ext>
                  </a:extLst>
                </a:gridCol>
                <a:gridCol w="364387">
                  <a:extLst>
                    <a:ext uri="{9D8B030D-6E8A-4147-A177-3AD203B41FA5}">
                      <a16:colId xmlns:a16="http://schemas.microsoft.com/office/drawing/2014/main" val="3672290487"/>
                    </a:ext>
                  </a:extLst>
                </a:gridCol>
                <a:gridCol w="364387">
                  <a:extLst>
                    <a:ext uri="{9D8B030D-6E8A-4147-A177-3AD203B41FA5}">
                      <a16:colId xmlns:a16="http://schemas.microsoft.com/office/drawing/2014/main" val="1870156142"/>
                    </a:ext>
                  </a:extLst>
                </a:gridCol>
                <a:gridCol w="364387">
                  <a:extLst>
                    <a:ext uri="{9D8B030D-6E8A-4147-A177-3AD203B41FA5}">
                      <a16:colId xmlns:a16="http://schemas.microsoft.com/office/drawing/2014/main" val="2878282727"/>
                    </a:ext>
                  </a:extLst>
                </a:gridCol>
                <a:gridCol w="364387">
                  <a:extLst>
                    <a:ext uri="{9D8B030D-6E8A-4147-A177-3AD203B41FA5}">
                      <a16:colId xmlns:a16="http://schemas.microsoft.com/office/drawing/2014/main" val="3865668193"/>
                    </a:ext>
                  </a:extLst>
                </a:gridCol>
                <a:gridCol w="364387">
                  <a:extLst>
                    <a:ext uri="{9D8B030D-6E8A-4147-A177-3AD203B41FA5}">
                      <a16:colId xmlns:a16="http://schemas.microsoft.com/office/drawing/2014/main" val="340691514"/>
                    </a:ext>
                  </a:extLst>
                </a:gridCol>
                <a:gridCol w="364387">
                  <a:extLst>
                    <a:ext uri="{9D8B030D-6E8A-4147-A177-3AD203B41FA5}">
                      <a16:colId xmlns:a16="http://schemas.microsoft.com/office/drawing/2014/main" val="2461870913"/>
                    </a:ext>
                  </a:extLst>
                </a:gridCol>
                <a:gridCol w="364387">
                  <a:extLst>
                    <a:ext uri="{9D8B030D-6E8A-4147-A177-3AD203B41FA5}">
                      <a16:colId xmlns:a16="http://schemas.microsoft.com/office/drawing/2014/main" val="1461836624"/>
                    </a:ext>
                  </a:extLst>
                </a:gridCol>
                <a:gridCol w="364387">
                  <a:extLst>
                    <a:ext uri="{9D8B030D-6E8A-4147-A177-3AD203B41FA5}">
                      <a16:colId xmlns:a16="http://schemas.microsoft.com/office/drawing/2014/main" val="765889481"/>
                    </a:ext>
                  </a:extLst>
                </a:gridCol>
                <a:gridCol w="364387">
                  <a:extLst>
                    <a:ext uri="{9D8B030D-6E8A-4147-A177-3AD203B41FA5}">
                      <a16:colId xmlns:a16="http://schemas.microsoft.com/office/drawing/2014/main" val="2056931094"/>
                    </a:ext>
                  </a:extLst>
                </a:gridCol>
              </a:tblGrid>
              <a:tr h="1664781">
                <a:tc>
                  <a:txBody>
                    <a:bodyPr/>
                    <a:lstStyle/>
                    <a:p>
                      <a:pPr algn="ctr" fontAlgn="b"/>
                      <a:endParaRPr lang="en-US" sz="105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AEEC</a:t>
                      </a:r>
                    </a:p>
                  </a:txBody>
                  <a:tcPr marL="9525" marR="9525" marT="9525" vert="wordArtVert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BRISCOE</a:t>
                      </a:r>
                    </a:p>
                  </a:txBody>
                  <a:tcPr marL="9525" marR="9525" marT="9525" vert="wordArtVert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COTPLNS</a:t>
                      </a:r>
                    </a:p>
                  </a:txBody>
                  <a:tcPr marL="9525" marR="9525" marT="9525" vert="wordArtVert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GRANDVW1</a:t>
                      </a:r>
                    </a:p>
                  </a:txBody>
                  <a:tcPr marL="9525" marR="9525" marT="9525" vert="wordArtVert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HRFDWIND</a:t>
                      </a:r>
                    </a:p>
                  </a:txBody>
                  <a:tcPr marL="9525" marR="9525" marT="9525" vert="wordArtVert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LHORN_N</a:t>
                      </a:r>
                    </a:p>
                  </a:txBody>
                  <a:tcPr marL="9525" marR="9525" marT="9525" vert="wordArtVert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MARIAH</a:t>
                      </a:r>
                    </a:p>
                  </a:txBody>
                  <a:tcPr marL="9525" marR="9525" marT="9525" vert="wordArtVert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MIAM1</a:t>
                      </a:r>
                    </a:p>
                  </a:txBody>
                  <a:tcPr marL="9525" marR="9525" marT="9525" vert="wordArtVert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PH1</a:t>
                      </a:r>
                    </a:p>
                  </a:txBody>
                  <a:tcPr marL="9525" marR="9525" marT="9525" vert="wordArtVert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PH2</a:t>
                      </a:r>
                    </a:p>
                  </a:txBody>
                  <a:tcPr marL="9525" marR="9525" marT="9525" vert="wordArtVert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HB_NORTH</a:t>
                      </a:r>
                    </a:p>
                  </a:txBody>
                  <a:tcPr marL="9525" marR="9525" marT="9525" vert="wordArtVert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HB_WEST</a:t>
                      </a:r>
                    </a:p>
                  </a:txBody>
                  <a:tcPr marL="9525" marR="9525" marT="9525" vert="wordArtVert" anchor="b"/>
                </a:tc>
                <a:extLst>
                  <a:ext uri="{0D108BD9-81ED-4DB2-BD59-A6C34878D82A}">
                    <a16:rowId xmlns:a16="http://schemas.microsoft.com/office/drawing/2014/main" val="1021849148"/>
                  </a:ext>
                </a:extLst>
              </a:tr>
              <a:tr h="227032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AEEC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1553919778"/>
                  </a:ext>
                </a:extLst>
              </a:tr>
              <a:tr h="243622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BRISCOE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882476973"/>
                  </a:ext>
                </a:extLst>
              </a:tr>
              <a:tr h="243622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COTPLNS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4089781718"/>
                  </a:ext>
                </a:extLst>
              </a:tr>
              <a:tr h="227032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GRANDVW1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156265506"/>
                  </a:ext>
                </a:extLst>
              </a:tr>
              <a:tr h="227032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HRFDWIND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690499945"/>
                  </a:ext>
                </a:extLst>
              </a:tr>
              <a:tr h="227032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LHORN_N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565259350"/>
                  </a:ext>
                </a:extLst>
              </a:tr>
              <a:tr h="243622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MARIAH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833640417"/>
                  </a:ext>
                </a:extLst>
              </a:tr>
              <a:tr h="243622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MIAM1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550816487"/>
                  </a:ext>
                </a:extLst>
              </a:tr>
              <a:tr h="240140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PH1_UNIT1_2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420665658"/>
                  </a:ext>
                </a:extLst>
              </a:tr>
              <a:tr h="227032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PH2_U1_U2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527118215"/>
                  </a:ext>
                </a:extLst>
              </a:tr>
              <a:tr h="227032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HB_NORTH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0.95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0.95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0.94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0.95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0.95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0.95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0.94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0.95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0.95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0.95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509491762"/>
                  </a:ext>
                </a:extLst>
              </a:tr>
              <a:tr h="348202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HB_WEST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0.96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0.96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0.95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0.96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0.96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0.96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0.95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0.96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0.96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0.96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0.98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690838840"/>
                  </a:ext>
                </a:extLst>
              </a:tr>
            </a:tbl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June 5, 2017</a:t>
            </a:r>
          </a:p>
        </p:txBody>
      </p:sp>
    </p:spTree>
    <p:extLst>
      <p:ext uri="{BB962C8B-B14F-4D97-AF65-F5344CB8AC3E}">
        <p14:creationId xmlns:p14="http://schemas.microsoft.com/office/powerpoint/2010/main" val="23746463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The Abernathy Option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June 5, 2017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93776" y="1847851"/>
            <a:ext cx="3776472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bg2"/>
                </a:solidFill>
              </a:rPr>
              <a:t>Several potential plans would tie the panhandle in to the rest of the system through Abernathy making it an intuitive candidate for a Hub Bus.</a:t>
            </a:r>
          </a:p>
          <a:p>
            <a:r>
              <a:rPr lang="en-US" dirty="0">
                <a:solidFill>
                  <a:schemeClr val="bg2"/>
                </a:solidFill>
                <a:hlinkClick r:id="rId3"/>
              </a:rPr>
              <a:t>PREZ Study Report</a:t>
            </a:r>
            <a:endParaRPr lang="en-US" dirty="0">
              <a:solidFill>
                <a:schemeClr val="bg2"/>
              </a:solidFill>
            </a:endParaRPr>
          </a:p>
          <a:p>
            <a:r>
              <a:rPr lang="en-US" dirty="0">
                <a:solidFill>
                  <a:schemeClr val="bg2"/>
                </a:solidFill>
                <a:hlinkClick r:id="rId4"/>
              </a:rPr>
              <a:t>LP&amp;L Option 4OW</a:t>
            </a:r>
            <a:endParaRPr lang="en-US" dirty="0">
              <a:solidFill>
                <a:schemeClr val="bg2"/>
              </a:solidFill>
            </a:endParaRPr>
          </a:p>
          <a:p>
            <a:r>
              <a:rPr lang="en-US" dirty="0" err="1">
                <a:solidFill>
                  <a:schemeClr val="bg2"/>
                </a:solidFill>
                <a:hlinkClick r:id="rId4"/>
              </a:rPr>
              <a:t>Sharyland</a:t>
            </a:r>
            <a:r>
              <a:rPr lang="en-US" dirty="0">
                <a:solidFill>
                  <a:schemeClr val="bg2"/>
                </a:solidFill>
                <a:hlinkClick r:id="rId4"/>
              </a:rPr>
              <a:t> South Plains</a:t>
            </a:r>
            <a:endParaRPr lang="en-US" dirty="0">
              <a:solidFill>
                <a:schemeClr val="bg2"/>
              </a:solidFill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6712" y="1599608"/>
            <a:ext cx="1940103" cy="4182558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5117523" y="2428608"/>
            <a:ext cx="997527" cy="307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2"/>
                </a:solidFill>
              </a:rPr>
              <a:t>OGALLALA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460423" y="4392479"/>
            <a:ext cx="997527" cy="307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2"/>
                </a:solidFill>
              </a:rPr>
              <a:t>ABERNATH</a:t>
            </a:r>
          </a:p>
        </p:txBody>
      </p:sp>
    </p:spTree>
    <p:extLst>
      <p:ext uri="{BB962C8B-B14F-4D97-AF65-F5344CB8AC3E}">
        <p14:creationId xmlns:p14="http://schemas.microsoft.com/office/powerpoint/2010/main" val="34835417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>
                <a:solidFill>
                  <a:schemeClr val="accent1"/>
                </a:solidFill>
              </a:rPr>
              <a:t>Recommendation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June 5, 2017</a:t>
            </a:r>
          </a:p>
        </p:txBody>
      </p:sp>
      <p:pic>
        <p:nvPicPr>
          <p:cNvPr id="9" name="Content Placeholder 5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4167" y="1185391"/>
            <a:ext cx="5651183" cy="517096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785261" y="2008446"/>
            <a:ext cx="914400" cy="307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2"/>
                </a:solidFill>
              </a:rPr>
              <a:t>ALIBATES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393094" y="1691212"/>
            <a:ext cx="997527" cy="307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2"/>
                </a:solidFill>
              </a:rPr>
              <a:t>CTT_GRAY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792626" y="4310166"/>
            <a:ext cx="997527" cy="307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2"/>
                </a:solidFill>
              </a:rPr>
              <a:t>CTT_CROS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496369" y="3848469"/>
            <a:ext cx="997527" cy="307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2"/>
                </a:solidFill>
              </a:rPr>
              <a:t>OGALLALA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792626" y="5683716"/>
            <a:ext cx="11082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2"/>
                </a:solidFill>
              </a:rPr>
              <a:t>W_CW_345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964998" y="5104487"/>
            <a:ext cx="997527" cy="307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2"/>
                </a:solidFill>
              </a:rPr>
              <a:t>ABERNATH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350376" y="1847192"/>
            <a:ext cx="997527" cy="307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2"/>
                </a:solidFill>
              </a:rPr>
              <a:t>AJ_SWOPE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999584" y="1426668"/>
            <a:ext cx="997527" cy="307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2"/>
                </a:solidFill>
              </a:rPr>
              <a:t>RAILHEAD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762021" y="3998911"/>
            <a:ext cx="997527" cy="307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2"/>
                </a:solidFill>
              </a:rPr>
              <a:t>TULECNYN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8351824" y="3908851"/>
            <a:ext cx="631032" cy="307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2"/>
                </a:solidFill>
              </a:rPr>
              <a:t>TESLA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904493" y="3079241"/>
            <a:ext cx="997527" cy="307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2"/>
                </a:solidFill>
              </a:rPr>
              <a:t>WINDMILL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015083" y="4695591"/>
            <a:ext cx="997527" cy="307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2"/>
                </a:solidFill>
              </a:rPr>
              <a:t>WHIT_RVR</a:t>
            </a:r>
          </a:p>
        </p:txBody>
      </p:sp>
      <p:sp>
        <p:nvSpPr>
          <p:cNvPr id="37" name="Text Placeholder 3"/>
          <p:cNvSpPr txBox="1">
            <a:spLocks/>
          </p:cNvSpPr>
          <p:nvPr/>
        </p:nvSpPr>
        <p:spPr>
          <a:xfrm>
            <a:off x="546714" y="1775836"/>
            <a:ext cx="2969570" cy="4580515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fontAlgn="b">
              <a:buFont typeface="+mj-lt"/>
              <a:buAutoNum type="arabicPeriod"/>
            </a:pPr>
            <a:r>
              <a:rPr lang="en-US" sz="1900" dirty="0">
                <a:solidFill>
                  <a:schemeClr val="bg2"/>
                </a:solidFill>
              </a:rPr>
              <a:t>ABERNATH</a:t>
            </a:r>
          </a:p>
          <a:p>
            <a:pPr marL="514350" indent="-514350" fontAlgn="b">
              <a:buFont typeface="+mj-lt"/>
              <a:buAutoNum type="arabicPeriod"/>
            </a:pPr>
            <a:r>
              <a:rPr lang="en-US" sz="1900" dirty="0">
                <a:solidFill>
                  <a:schemeClr val="bg2"/>
                </a:solidFill>
              </a:rPr>
              <a:t>AJ_SWOPE</a:t>
            </a:r>
          </a:p>
          <a:p>
            <a:pPr marL="514350" indent="-514350" fontAlgn="b">
              <a:buFont typeface="+mj-lt"/>
              <a:buAutoNum type="arabicPeriod"/>
            </a:pPr>
            <a:r>
              <a:rPr lang="en-US" sz="1900" dirty="0">
                <a:solidFill>
                  <a:schemeClr val="bg2"/>
                </a:solidFill>
              </a:rPr>
              <a:t>ALIBATES</a:t>
            </a:r>
          </a:p>
          <a:p>
            <a:pPr marL="514350" indent="-514350" fontAlgn="b">
              <a:buFont typeface="+mj-lt"/>
              <a:buAutoNum type="arabicPeriod"/>
            </a:pPr>
            <a:r>
              <a:rPr lang="en-US" sz="1900" dirty="0">
                <a:solidFill>
                  <a:schemeClr val="bg2"/>
                </a:solidFill>
              </a:rPr>
              <a:t>CTT_CROS</a:t>
            </a:r>
          </a:p>
          <a:p>
            <a:pPr marL="514350" indent="-514350" fontAlgn="b">
              <a:buFont typeface="+mj-lt"/>
              <a:buAutoNum type="arabicPeriod"/>
            </a:pPr>
            <a:r>
              <a:rPr lang="en-US" sz="1900" dirty="0">
                <a:solidFill>
                  <a:schemeClr val="bg2"/>
                </a:solidFill>
              </a:rPr>
              <a:t>CTT_GRAY</a:t>
            </a:r>
          </a:p>
          <a:p>
            <a:pPr marL="514350" indent="-514350" fontAlgn="b">
              <a:buFont typeface="+mj-lt"/>
              <a:buAutoNum type="arabicPeriod"/>
            </a:pPr>
            <a:r>
              <a:rPr lang="en-US" sz="1900" dirty="0">
                <a:solidFill>
                  <a:schemeClr val="bg2"/>
                </a:solidFill>
              </a:rPr>
              <a:t>OGALLALA</a:t>
            </a:r>
          </a:p>
          <a:p>
            <a:pPr marL="514350" indent="-514350" fontAlgn="b">
              <a:buFont typeface="+mj-lt"/>
              <a:buAutoNum type="arabicPeriod"/>
            </a:pPr>
            <a:r>
              <a:rPr lang="en-US" sz="1900" dirty="0">
                <a:solidFill>
                  <a:schemeClr val="bg2"/>
                </a:solidFill>
              </a:rPr>
              <a:t>RAILHEAD</a:t>
            </a:r>
          </a:p>
          <a:p>
            <a:pPr marL="514350" indent="-514350" fontAlgn="b">
              <a:buFont typeface="+mj-lt"/>
              <a:buAutoNum type="arabicPeriod"/>
            </a:pPr>
            <a:r>
              <a:rPr lang="en-US" sz="1900" dirty="0">
                <a:solidFill>
                  <a:schemeClr val="bg2"/>
                </a:solidFill>
              </a:rPr>
              <a:t>TESLA</a:t>
            </a:r>
          </a:p>
          <a:p>
            <a:pPr marL="514350" indent="-514350" fontAlgn="b">
              <a:buFont typeface="+mj-lt"/>
              <a:buAutoNum type="arabicPeriod"/>
            </a:pPr>
            <a:r>
              <a:rPr lang="en-US" sz="1900" dirty="0">
                <a:solidFill>
                  <a:schemeClr val="bg2"/>
                </a:solidFill>
              </a:rPr>
              <a:t>TULECNYN</a:t>
            </a:r>
          </a:p>
          <a:p>
            <a:pPr marL="514350" indent="-514350" fontAlgn="b">
              <a:buFont typeface="+mj-lt"/>
              <a:buAutoNum type="arabicPeriod"/>
            </a:pPr>
            <a:r>
              <a:rPr lang="en-US" sz="1900" dirty="0">
                <a:solidFill>
                  <a:schemeClr val="bg2"/>
                </a:solidFill>
              </a:rPr>
              <a:t>W_CW_345</a:t>
            </a:r>
          </a:p>
          <a:p>
            <a:pPr marL="514350" indent="-514350" fontAlgn="b">
              <a:buFont typeface="+mj-lt"/>
              <a:buAutoNum type="arabicPeriod"/>
            </a:pPr>
            <a:r>
              <a:rPr lang="en-US" sz="1900" dirty="0">
                <a:solidFill>
                  <a:schemeClr val="bg2"/>
                </a:solidFill>
              </a:rPr>
              <a:t>WHIT_RVR</a:t>
            </a:r>
          </a:p>
          <a:p>
            <a:pPr marL="514350" indent="-514350" fontAlgn="b">
              <a:buFont typeface="+mj-lt"/>
              <a:buAutoNum type="arabicPeriod"/>
            </a:pPr>
            <a:r>
              <a:rPr lang="en-US" sz="1900" dirty="0">
                <a:solidFill>
                  <a:schemeClr val="bg2"/>
                </a:solidFill>
              </a:rPr>
              <a:t>WINDMILL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6929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Risks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June 5, 2017</a:t>
            </a:r>
          </a:p>
        </p:txBody>
      </p:sp>
      <p:sp>
        <p:nvSpPr>
          <p:cNvPr id="23" name="Text Placeholder 3"/>
          <p:cNvSpPr txBox="1">
            <a:spLocks/>
          </p:cNvSpPr>
          <p:nvPr/>
        </p:nvSpPr>
        <p:spPr>
          <a:xfrm>
            <a:off x="1010010" y="1733262"/>
            <a:ext cx="5281062" cy="4580515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">
              <a:buNone/>
            </a:pPr>
            <a:r>
              <a:rPr lang="en-US" sz="1900" dirty="0">
                <a:solidFill>
                  <a:schemeClr val="bg2"/>
                </a:solidFill>
              </a:rPr>
              <a:t>Panhandle interface shifts?</a:t>
            </a:r>
          </a:p>
          <a:p>
            <a:pPr marL="0" indent="0" fontAlgn="b">
              <a:buNone/>
            </a:pPr>
            <a:endParaRPr lang="en-US" sz="1900" dirty="0">
              <a:solidFill>
                <a:schemeClr val="bg2"/>
              </a:solidFill>
            </a:endParaRPr>
          </a:p>
          <a:p>
            <a:pPr marL="0" indent="0" fontAlgn="b">
              <a:buNone/>
            </a:pPr>
            <a:r>
              <a:rPr lang="en-US" sz="1900" dirty="0">
                <a:solidFill>
                  <a:schemeClr val="bg2"/>
                </a:solidFill>
              </a:rPr>
              <a:t>Significant Lubbock upgrade beyond plan 4OW?</a:t>
            </a:r>
          </a:p>
          <a:p>
            <a:pPr marL="0" indent="0" fontAlgn="b">
              <a:buNone/>
            </a:pPr>
            <a:endParaRPr lang="en-US" sz="1900" dirty="0">
              <a:solidFill>
                <a:schemeClr val="bg2"/>
              </a:solidFill>
            </a:endParaRPr>
          </a:p>
          <a:p>
            <a:pPr marL="0" indent="0" fontAlgn="b">
              <a:buNone/>
            </a:pPr>
            <a:r>
              <a:rPr lang="en-US" sz="1900" dirty="0">
                <a:solidFill>
                  <a:schemeClr val="bg2"/>
                </a:solidFill>
              </a:rPr>
              <a:t>Additional Load Transfer to ERCOT?</a:t>
            </a:r>
          </a:p>
          <a:p>
            <a:pPr marL="0" indent="0" fontAlgn="b">
              <a:buNone/>
            </a:pPr>
            <a:endParaRPr lang="en-US" sz="1900" dirty="0">
              <a:solidFill>
                <a:schemeClr val="bg2"/>
              </a:solidFill>
            </a:endParaRPr>
          </a:p>
          <a:p>
            <a:pPr marL="0" indent="0" fontAlgn="b">
              <a:buNone/>
            </a:pPr>
            <a:endParaRPr lang="en-US" sz="1900" dirty="0">
              <a:solidFill>
                <a:schemeClr val="bg2"/>
              </a:solidFill>
            </a:endParaRPr>
          </a:p>
          <a:p>
            <a:pPr marL="0" indent="0" fontAlgn="b">
              <a:buNone/>
            </a:pPr>
            <a:r>
              <a:rPr lang="en-US" sz="1900" dirty="0">
                <a:solidFill>
                  <a:schemeClr val="bg2"/>
                </a:solidFill>
              </a:rPr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42007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0922" y="2139555"/>
            <a:ext cx="6009665" cy="1244508"/>
          </a:xfrm>
        </p:spPr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Questions?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7" y="5036574"/>
            <a:ext cx="7886700" cy="587939"/>
          </a:xfrm>
        </p:spPr>
        <p:txBody>
          <a:bodyPr>
            <a:normAutofit/>
          </a:bodyPr>
          <a:lstStyle/>
          <a:p>
            <a:pPr algn="ctr"/>
            <a:r>
              <a:rPr lang="en-US" sz="1000" dirty="0">
                <a:solidFill>
                  <a:schemeClr val="accent1"/>
                </a:solidFill>
              </a:rPr>
              <a:t>Brandon Whittle</a:t>
            </a:r>
          </a:p>
          <a:p>
            <a:pPr algn="ctr"/>
            <a:r>
              <a:rPr lang="en-US" sz="1000" dirty="0">
                <a:solidFill>
                  <a:schemeClr val="accent1"/>
                </a:solidFill>
              </a:rPr>
              <a:t>www.megawattanalytics.com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5624513"/>
            <a:ext cx="2057400" cy="273844"/>
          </a:xfrm>
        </p:spPr>
        <p:txBody>
          <a:bodyPr/>
          <a:lstStyle/>
          <a:p>
            <a:r>
              <a:rPr lang="en-US"/>
              <a:t>June 5, 2017</a:t>
            </a:r>
          </a:p>
        </p:txBody>
      </p:sp>
    </p:spTree>
    <p:extLst>
      <p:ext uri="{BB962C8B-B14F-4D97-AF65-F5344CB8AC3E}">
        <p14:creationId xmlns:p14="http://schemas.microsoft.com/office/powerpoint/2010/main" val="15512391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Raw Result – 30 Busses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June 5, 2017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/>
        <p:txBody>
          <a:bodyPr numCol="3"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2"/>
                </a:solidFill>
              </a:rPr>
              <a:t>ABERNATH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2"/>
                </a:solidFill>
              </a:rPr>
              <a:t>AEEC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2"/>
                </a:solidFill>
              </a:rPr>
              <a:t>AJ_SWOPE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2"/>
                </a:solidFill>
              </a:rPr>
              <a:t>ALIBATES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2"/>
                </a:solidFill>
              </a:rPr>
              <a:t>ALN_CRK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2"/>
                </a:solidFill>
              </a:rPr>
              <a:t>ASTRA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2"/>
                </a:solidFill>
              </a:rPr>
              <a:t>BRISCOE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2"/>
                </a:solidFill>
              </a:rPr>
              <a:t>COTPLNS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2"/>
                </a:solidFill>
              </a:rPr>
              <a:t>CTT_CROS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2"/>
                </a:solidFill>
              </a:rPr>
              <a:t>CTT_GRAY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2"/>
                </a:solidFill>
              </a:rPr>
              <a:t>GRANDVW1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2"/>
                </a:solidFill>
              </a:rPr>
              <a:t>HRFDWIND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2"/>
                </a:solidFill>
              </a:rPr>
              <a:t>LHORN_N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2"/>
                </a:solidFill>
              </a:rPr>
              <a:t>MARIAH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2"/>
                </a:solidFill>
              </a:rPr>
              <a:t>MIAM1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2"/>
                </a:solidFill>
              </a:rPr>
              <a:t>OGALLALA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2"/>
                </a:solidFill>
              </a:rPr>
              <a:t>PH1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2"/>
                </a:solidFill>
              </a:rPr>
              <a:t>PH2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2"/>
                </a:solidFill>
              </a:rPr>
              <a:t>RAILHEAD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2"/>
                </a:solidFill>
              </a:rPr>
              <a:t>ROUTE_66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2"/>
                </a:solidFill>
              </a:rPr>
              <a:t>SALTFORK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2"/>
                </a:solidFill>
              </a:rPr>
              <a:t>SPLAIN1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2"/>
                </a:solidFill>
              </a:rPr>
              <a:t>SPLAIN2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2"/>
                </a:solidFill>
              </a:rPr>
              <a:t>SSPURTWO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2"/>
                </a:solidFill>
              </a:rPr>
              <a:t>TESLA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2"/>
                </a:solidFill>
              </a:rPr>
              <a:t>TULECNYN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2"/>
                </a:solidFill>
              </a:rPr>
              <a:t>W_CW_345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2"/>
                </a:solidFill>
              </a:rPr>
              <a:t>WAKEWE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2"/>
                </a:solidFill>
              </a:rPr>
              <a:t>WHIT_RVR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2"/>
                </a:solidFill>
              </a:rPr>
              <a:t>WINDMILL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5480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Intuition? – 11 Busses, Debate!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June 5, 2017</a:t>
            </a:r>
          </a:p>
        </p:txBody>
      </p:sp>
      <p:sp>
        <p:nvSpPr>
          <p:cNvPr id="17" name="Text Placeholder 3"/>
          <p:cNvSpPr txBox="1">
            <a:spLocks/>
          </p:cNvSpPr>
          <p:nvPr/>
        </p:nvSpPr>
        <p:spPr>
          <a:xfrm>
            <a:off x="546714" y="1775836"/>
            <a:ext cx="2969570" cy="4580515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fontAlgn="b">
              <a:buFont typeface="+mj-lt"/>
              <a:buAutoNum type="arabicPeriod"/>
            </a:pPr>
            <a:r>
              <a:rPr lang="en-US" sz="1900" dirty="0">
                <a:solidFill>
                  <a:schemeClr val="bg2"/>
                </a:solidFill>
              </a:rPr>
              <a:t>AJ_SWOPE</a:t>
            </a:r>
          </a:p>
          <a:p>
            <a:pPr marL="514350" indent="-514350" fontAlgn="b">
              <a:buFont typeface="+mj-lt"/>
              <a:buAutoNum type="arabicPeriod"/>
            </a:pPr>
            <a:r>
              <a:rPr lang="en-US" sz="1900" dirty="0">
                <a:solidFill>
                  <a:schemeClr val="bg2"/>
                </a:solidFill>
              </a:rPr>
              <a:t>ALIBATES</a:t>
            </a:r>
          </a:p>
          <a:p>
            <a:pPr marL="514350" indent="-514350" fontAlgn="b">
              <a:buFont typeface="+mj-lt"/>
              <a:buAutoNum type="arabicPeriod"/>
            </a:pPr>
            <a:r>
              <a:rPr lang="en-US" sz="1900" dirty="0">
                <a:solidFill>
                  <a:schemeClr val="bg2"/>
                </a:solidFill>
              </a:rPr>
              <a:t>CTT_CROS</a:t>
            </a:r>
          </a:p>
          <a:p>
            <a:pPr marL="514350" indent="-514350" fontAlgn="b">
              <a:buFont typeface="+mj-lt"/>
              <a:buAutoNum type="arabicPeriod"/>
            </a:pPr>
            <a:r>
              <a:rPr lang="en-US" sz="1900" dirty="0">
                <a:solidFill>
                  <a:schemeClr val="bg2"/>
                </a:solidFill>
              </a:rPr>
              <a:t>CTT_GRAY</a:t>
            </a:r>
          </a:p>
          <a:p>
            <a:pPr marL="514350" indent="-514350" fontAlgn="b">
              <a:buFont typeface="+mj-lt"/>
              <a:buAutoNum type="arabicPeriod"/>
            </a:pPr>
            <a:r>
              <a:rPr lang="en-US" sz="1900" dirty="0">
                <a:solidFill>
                  <a:schemeClr val="bg2"/>
                </a:solidFill>
              </a:rPr>
              <a:t>OGALLALA</a:t>
            </a:r>
          </a:p>
          <a:p>
            <a:pPr marL="514350" indent="-514350" fontAlgn="b">
              <a:buFont typeface="+mj-lt"/>
              <a:buAutoNum type="arabicPeriod"/>
            </a:pPr>
            <a:r>
              <a:rPr lang="en-US" sz="1900" dirty="0">
                <a:solidFill>
                  <a:schemeClr val="bg2"/>
                </a:solidFill>
              </a:rPr>
              <a:t>RAILHEAD</a:t>
            </a:r>
          </a:p>
          <a:p>
            <a:pPr marL="514350" indent="-514350" fontAlgn="b">
              <a:buFont typeface="+mj-lt"/>
              <a:buAutoNum type="arabicPeriod"/>
            </a:pPr>
            <a:r>
              <a:rPr lang="en-US" sz="1900" dirty="0">
                <a:solidFill>
                  <a:schemeClr val="bg2"/>
                </a:solidFill>
              </a:rPr>
              <a:t>TESLA</a:t>
            </a:r>
          </a:p>
          <a:p>
            <a:pPr marL="514350" indent="-514350" fontAlgn="b">
              <a:buFont typeface="+mj-lt"/>
              <a:buAutoNum type="arabicPeriod"/>
            </a:pPr>
            <a:r>
              <a:rPr lang="en-US" sz="1900" dirty="0">
                <a:solidFill>
                  <a:schemeClr val="bg2"/>
                </a:solidFill>
              </a:rPr>
              <a:t>TULECNYN</a:t>
            </a:r>
          </a:p>
          <a:p>
            <a:pPr marL="514350" indent="-514350" fontAlgn="b">
              <a:buFont typeface="+mj-lt"/>
              <a:buAutoNum type="arabicPeriod"/>
            </a:pPr>
            <a:r>
              <a:rPr lang="en-US" sz="1900" dirty="0">
                <a:solidFill>
                  <a:schemeClr val="bg2"/>
                </a:solidFill>
              </a:rPr>
              <a:t>W_CW_345</a:t>
            </a:r>
          </a:p>
          <a:p>
            <a:pPr marL="514350" indent="-514350" fontAlgn="b">
              <a:buFont typeface="+mj-lt"/>
              <a:buAutoNum type="arabicPeriod"/>
            </a:pPr>
            <a:r>
              <a:rPr lang="en-US" sz="1900" dirty="0">
                <a:solidFill>
                  <a:schemeClr val="bg2"/>
                </a:solidFill>
              </a:rPr>
              <a:t>WHIT_RVR</a:t>
            </a:r>
          </a:p>
          <a:p>
            <a:pPr marL="514350" indent="-514350" fontAlgn="b">
              <a:buFont typeface="+mj-lt"/>
              <a:buAutoNum type="arabicPeriod"/>
            </a:pPr>
            <a:r>
              <a:rPr lang="en-US" sz="1900" dirty="0">
                <a:solidFill>
                  <a:schemeClr val="bg2"/>
                </a:solidFill>
              </a:rPr>
              <a:t>WINDMILL</a:t>
            </a:r>
          </a:p>
          <a:p>
            <a:endParaRPr lang="en-US" dirty="0"/>
          </a:p>
        </p:txBody>
      </p:sp>
      <p:pic>
        <p:nvPicPr>
          <p:cNvPr id="10" name="Content Placeholder 5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6050" y="1185391"/>
            <a:ext cx="5651183" cy="517096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5607144" y="2008446"/>
            <a:ext cx="914400" cy="307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2"/>
                </a:solidFill>
              </a:rPr>
              <a:t>ALIBATES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247968" y="1691657"/>
            <a:ext cx="997527" cy="307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2"/>
                </a:solidFill>
              </a:rPr>
              <a:t>CTT_GRAY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614509" y="4310166"/>
            <a:ext cx="997527" cy="307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2"/>
                </a:solidFill>
              </a:rPr>
              <a:t>CTT_CROS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318252" y="3848469"/>
            <a:ext cx="997527" cy="307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2"/>
                </a:solidFill>
              </a:rPr>
              <a:t>OGALLALA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614509" y="5683716"/>
            <a:ext cx="11082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2"/>
                </a:solidFill>
              </a:rPr>
              <a:t>W_CW_345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172259" y="1847192"/>
            <a:ext cx="997527" cy="307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2"/>
                </a:solidFill>
              </a:rPr>
              <a:t>AJ_SWOPE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821467" y="1426668"/>
            <a:ext cx="997527" cy="307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2"/>
                </a:solidFill>
              </a:rPr>
              <a:t>RAILHEAD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583904" y="3998911"/>
            <a:ext cx="997527" cy="307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2"/>
                </a:solidFill>
              </a:rPr>
              <a:t>TULECNYN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8173707" y="3908851"/>
            <a:ext cx="631032" cy="307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2"/>
                </a:solidFill>
              </a:rPr>
              <a:t>TESLA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726376" y="3079241"/>
            <a:ext cx="997527" cy="307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2"/>
                </a:solidFill>
              </a:rPr>
              <a:t>WINDMILL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821467" y="4695591"/>
            <a:ext cx="997527" cy="307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2"/>
                </a:solidFill>
              </a:rPr>
              <a:t>WHIT_RVR</a:t>
            </a:r>
          </a:p>
        </p:txBody>
      </p:sp>
    </p:spTree>
    <p:extLst>
      <p:ext uri="{BB962C8B-B14F-4D97-AF65-F5344CB8AC3E}">
        <p14:creationId xmlns:p14="http://schemas.microsoft.com/office/powerpoint/2010/main" val="849506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Purpose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NPRR817, Create a Panhandle Hub, is under discussion and appears to have significant support; however, the confidence in the Hub definition is not strong.   This analysis aims to provide options for ERCOT stakeholders to consider.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1800" dirty="0"/>
              <a:t>Disclaimer – this is the independent work of Megawatt Analytics, LLC and is not at the behest of any stakeholder and certainly should not be interpreted as such.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June 5, 2017</a:t>
            </a:r>
          </a:p>
        </p:txBody>
      </p:sp>
    </p:spTree>
    <p:extLst>
      <p:ext uri="{BB962C8B-B14F-4D97-AF65-F5344CB8AC3E}">
        <p14:creationId xmlns:p14="http://schemas.microsoft.com/office/powerpoint/2010/main" val="39132612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Rules of Hubs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Protocols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List of busses cannot be modified unless physically removed (3.5.1(2))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Perpetual (2.1)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Simple averages – quantity of generation or load at bus is irrelevant. (3.5.2)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Rules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Average price of aggregated nodes (§25.501 (g))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June 5, 2017</a:t>
            </a:r>
          </a:p>
        </p:txBody>
      </p:sp>
    </p:spTree>
    <p:extLst>
      <p:ext uri="{BB962C8B-B14F-4D97-AF65-F5344CB8AC3E}">
        <p14:creationId xmlns:p14="http://schemas.microsoft.com/office/powerpoint/2010/main" val="2871713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Patton Hub Recommendations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lvl="0" indent="0">
              <a:buNone/>
            </a:pPr>
            <a:r>
              <a:rPr lang="en-US" dirty="0">
                <a:solidFill>
                  <a:schemeClr val="bg2"/>
                </a:solidFill>
              </a:rPr>
              <a:t>Avoid intra-hub congestion</a:t>
            </a:r>
          </a:p>
          <a:p>
            <a:pPr lvl="1">
              <a:buFont typeface="Calibri" panose="020F0502020204030204" pitchFamily="34" charset="0"/>
              <a:buChar char="?"/>
            </a:pPr>
            <a:r>
              <a:rPr lang="en-US" dirty="0">
                <a:solidFill>
                  <a:schemeClr val="bg2"/>
                </a:solidFill>
              </a:rPr>
              <a:t>The day-ahead market model should be used to test the definition of the hub by submitting large net energy purchases and sales at the hub location under a defined range of market conditions</a:t>
            </a:r>
          </a:p>
          <a:p>
            <a:pPr lvl="1">
              <a:buFont typeface="Calibri" panose="020F0502020204030204" pitchFamily="34" charset="0"/>
              <a:buChar char="?"/>
            </a:pPr>
            <a:endParaRPr lang="en-US" dirty="0">
              <a:solidFill>
                <a:schemeClr val="bg2"/>
              </a:solidFill>
            </a:endParaRPr>
          </a:p>
          <a:p>
            <a:pPr marL="0" lvl="0" indent="0">
              <a:buNone/>
            </a:pPr>
            <a:r>
              <a:rPr lang="en-US" dirty="0">
                <a:solidFill>
                  <a:schemeClr val="bg2"/>
                </a:solidFill>
              </a:rPr>
              <a:t>The nodes selected for use in the hub should be electrically similar and have a relatively stable price relationship in aggregate</a:t>
            </a:r>
          </a:p>
          <a:p>
            <a:pPr lvl="1">
              <a:buFont typeface="Calibri" panose="020F0502020204030204" pitchFamily="34" charset="0"/>
              <a:buChar char="?"/>
            </a:pPr>
            <a:r>
              <a:rPr lang="en-US" dirty="0">
                <a:solidFill>
                  <a:schemeClr val="bg2"/>
                </a:solidFill>
              </a:rPr>
              <a:t>Resource node price correlations are strong, proposed hub bus correlations could be tested</a:t>
            </a:r>
          </a:p>
          <a:p>
            <a:pPr lvl="1">
              <a:buFont typeface="Calibri" panose="020F0502020204030204" pitchFamily="34" charset="0"/>
              <a:buChar char="?"/>
            </a:pPr>
            <a:endParaRPr lang="en-US" dirty="0">
              <a:solidFill>
                <a:schemeClr val="bg2"/>
              </a:solidFill>
            </a:endParaRPr>
          </a:p>
          <a:p>
            <a:pPr marL="0" lvl="0" indent="0">
              <a:buNone/>
            </a:pPr>
            <a:r>
              <a:rPr lang="en-US" dirty="0">
                <a:solidFill>
                  <a:schemeClr val="bg2"/>
                </a:solidFill>
              </a:rPr>
              <a:t>Use consistent weighting of nodes between definition of the hub and the distribution methodology 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bg1"/>
                </a:solidFill>
              </a:rPr>
              <a:t>Using non-energy weighted simple average is consistent with distribution methodology ( 4.5.1 (6) )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June 5, 2017</a:t>
            </a:r>
          </a:p>
        </p:txBody>
      </p:sp>
    </p:spTree>
    <p:extLst>
      <p:ext uri="{BB962C8B-B14F-4D97-AF65-F5344CB8AC3E}">
        <p14:creationId xmlns:p14="http://schemas.microsoft.com/office/powerpoint/2010/main" val="23827259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Methodology for Hub Analysis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en-US" dirty="0">
                <a:solidFill>
                  <a:schemeClr val="bg1"/>
                </a:solidFill>
              </a:rPr>
              <a:t>Assume Panhandle GTC should be the basis for Hub definition;</a:t>
            </a:r>
          </a:p>
          <a:p>
            <a:pPr marL="514350" indent="-514350">
              <a:buAutoNum type="arabicParenR"/>
            </a:pPr>
            <a:r>
              <a:rPr lang="en-US" dirty="0">
                <a:solidFill>
                  <a:schemeClr val="bg1"/>
                </a:solidFill>
              </a:rPr>
              <a:t>Find SCED interval with only Panhandle GTC binding;</a:t>
            </a:r>
          </a:p>
          <a:p>
            <a:pPr marL="514350" indent="-514350">
              <a:buAutoNum type="arabicParenR"/>
            </a:pPr>
            <a:r>
              <a:rPr lang="en-US" dirty="0">
                <a:solidFill>
                  <a:schemeClr val="bg1"/>
                </a:solidFill>
              </a:rPr>
              <a:t>Sort using “LMPs by Electrical Bus” report;</a:t>
            </a:r>
          </a:p>
          <a:p>
            <a:pPr marL="514350" indent="-514350">
              <a:buAutoNum type="arabicParenR"/>
            </a:pPr>
            <a:r>
              <a:rPr lang="en-US" dirty="0">
                <a:solidFill>
                  <a:schemeClr val="bg1"/>
                </a:solidFill>
              </a:rPr>
              <a:t>Map electrical bus to substations using: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Settlement Points List and Electrical Buses Mapping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ERCOT Steady State Planning Data Dictionary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Day-Ahead PSS-E Network Operations Model and Supporting Files</a:t>
            </a: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June 5,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18098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Content Placeholder 57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506" y="1185391"/>
            <a:ext cx="5651183" cy="517096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Raw Result- 30 Busses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</p:spPr>
        <p:txBody>
          <a:bodyPr/>
          <a:lstStyle/>
          <a:p>
            <a:r>
              <a:rPr lang="en-US"/>
              <a:t>June 5, 2017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233600" y="2008446"/>
            <a:ext cx="914400" cy="307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2"/>
                </a:solidFill>
              </a:rPr>
              <a:t>ALIBATES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485163" y="4268127"/>
            <a:ext cx="8252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2"/>
                </a:solidFill>
              </a:rPr>
              <a:t>BRISCOE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23030" y="3247317"/>
            <a:ext cx="7619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2"/>
                </a:solidFill>
              </a:rPr>
              <a:t>ASTRA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962186" y="1832054"/>
            <a:ext cx="9665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2"/>
                </a:solidFill>
              </a:rPr>
              <a:t>ALN_CRK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874424" y="1691657"/>
            <a:ext cx="997527" cy="307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2"/>
                </a:solidFill>
              </a:rPr>
              <a:t>CTT_GRAY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678815" y="4849376"/>
            <a:ext cx="845127" cy="307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2"/>
                </a:solidFill>
              </a:rPr>
              <a:t>COTPLNS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153301" y="2069890"/>
            <a:ext cx="11783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2"/>
                </a:solidFill>
              </a:rPr>
              <a:t>GRANDVW1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240965" y="4310166"/>
            <a:ext cx="997527" cy="307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2"/>
                </a:solidFill>
              </a:rPr>
              <a:t>CTT_CROS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03541" y="3412247"/>
            <a:ext cx="11700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2"/>
                </a:solidFill>
              </a:rPr>
              <a:t>HRFDWIND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281821" y="3536629"/>
            <a:ext cx="997527" cy="307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2"/>
                </a:solidFill>
              </a:rPr>
              <a:t>LHORN_N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597285" y="1104361"/>
            <a:ext cx="997527" cy="307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2"/>
                </a:solidFill>
              </a:rPr>
              <a:t>MIAM1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48112" y="3101133"/>
            <a:ext cx="997527" cy="307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2"/>
                </a:solidFill>
              </a:rPr>
              <a:t>MARIAH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042719" y="1300991"/>
            <a:ext cx="498764" cy="307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2"/>
                </a:solidFill>
              </a:rPr>
              <a:t>PH1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944708" y="3848469"/>
            <a:ext cx="997527" cy="307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2"/>
                </a:solidFill>
              </a:rPr>
              <a:t>OGALLALA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240965" y="5683716"/>
            <a:ext cx="11082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2"/>
                </a:solidFill>
              </a:rPr>
              <a:t>W_CW_345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608949" y="5412059"/>
            <a:ext cx="589770" cy="307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2"/>
                </a:solidFill>
              </a:rPr>
              <a:t>AEEC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413337" y="5104487"/>
            <a:ext cx="997527" cy="307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2"/>
                </a:solidFill>
              </a:rPr>
              <a:t>ABERNATH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798715" y="1847192"/>
            <a:ext cx="997527" cy="307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2"/>
                </a:solidFill>
              </a:rPr>
              <a:t>AJ_SWOPE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2937216" y="1468313"/>
            <a:ext cx="5107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2"/>
                </a:solidFill>
              </a:rPr>
              <a:t>PH2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87903" y="1183539"/>
            <a:ext cx="1109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2"/>
                </a:solidFill>
              </a:rPr>
              <a:t>SSPURTWO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3447923" y="1426668"/>
            <a:ext cx="997527" cy="307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2"/>
                </a:solidFill>
              </a:rPr>
              <a:t>RAILHEAD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716705" y="1657050"/>
            <a:ext cx="997527" cy="307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2"/>
                </a:solidFill>
              </a:rPr>
              <a:t>ROUTE_66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3962186" y="1988719"/>
            <a:ext cx="997527" cy="307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2"/>
                </a:solidFill>
              </a:rPr>
              <a:t>SALTFORK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893393" y="5104488"/>
            <a:ext cx="845127" cy="307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2"/>
                </a:solidFill>
              </a:rPr>
              <a:t>SPLAIN1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971929" y="5234801"/>
            <a:ext cx="804775" cy="307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2"/>
                </a:solidFill>
              </a:rPr>
              <a:t>SPLAIN2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3210360" y="3998911"/>
            <a:ext cx="997527" cy="307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2"/>
                </a:solidFill>
              </a:rPr>
              <a:t>TULECNYN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800163" y="3908851"/>
            <a:ext cx="631032" cy="307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2"/>
                </a:solidFill>
              </a:rPr>
              <a:t>TESLA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3180051" y="5971709"/>
            <a:ext cx="997527" cy="307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2"/>
                </a:solidFill>
              </a:rPr>
              <a:t>WAKEWE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1352832" y="3079241"/>
            <a:ext cx="997527" cy="307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2"/>
                </a:solidFill>
              </a:rPr>
              <a:t>WINDMILL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3447923" y="4695591"/>
            <a:ext cx="997527" cy="307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2"/>
                </a:solidFill>
              </a:rPr>
              <a:t>WHIT_RVR</a:t>
            </a:r>
          </a:p>
        </p:txBody>
      </p:sp>
      <p:sp>
        <p:nvSpPr>
          <p:cNvPr id="59" name="Content Placeholder 12"/>
          <p:cNvSpPr>
            <a:spLocks noGrp="1"/>
          </p:cNvSpPr>
          <p:nvPr>
            <p:ph idx="1"/>
          </p:nvPr>
        </p:nvSpPr>
        <p:spPr>
          <a:xfrm>
            <a:off x="6357530" y="1683692"/>
            <a:ext cx="3997657" cy="4153912"/>
          </a:xfrm>
        </p:spPr>
        <p:txBody>
          <a:bodyPr numCol="3"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1100" dirty="0">
                <a:solidFill>
                  <a:schemeClr val="bg2"/>
                </a:solidFill>
              </a:rPr>
              <a:t>ABERNATH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100" dirty="0">
                <a:solidFill>
                  <a:schemeClr val="bg2"/>
                </a:solidFill>
              </a:rPr>
              <a:t>AEEC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100" dirty="0">
                <a:solidFill>
                  <a:schemeClr val="bg2"/>
                </a:solidFill>
              </a:rPr>
              <a:t>AJ_SWOPE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100" dirty="0">
                <a:solidFill>
                  <a:schemeClr val="bg2"/>
                </a:solidFill>
              </a:rPr>
              <a:t>ALIBATES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100" dirty="0">
                <a:solidFill>
                  <a:schemeClr val="bg2"/>
                </a:solidFill>
              </a:rPr>
              <a:t>ALN_CRK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100" dirty="0">
                <a:solidFill>
                  <a:schemeClr val="bg2"/>
                </a:solidFill>
              </a:rPr>
              <a:t>ASTRA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100" dirty="0">
                <a:solidFill>
                  <a:schemeClr val="bg2"/>
                </a:solidFill>
              </a:rPr>
              <a:t>BRISCOE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100" dirty="0">
                <a:solidFill>
                  <a:schemeClr val="bg2"/>
                </a:solidFill>
              </a:rPr>
              <a:t>COTPLNS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100" dirty="0">
                <a:solidFill>
                  <a:schemeClr val="bg2"/>
                </a:solidFill>
              </a:rPr>
              <a:t>CTT_CROS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100" dirty="0">
                <a:solidFill>
                  <a:schemeClr val="bg2"/>
                </a:solidFill>
              </a:rPr>
              <a:t>CTT_GRAY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100" dirty="0">
                <a:solidFill>
                  <a:schemeClr val="bg2"/>
                </a:solidFill>
              </a:rPr>
              <a:t>GRANDVW1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100" dirty="0">
                <a:solidFill>
                  <a:schemeClr val="bg2"/>
                </a:solidFill>
              </a:rPr>
              <a:t>HRFDWIND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100" dirty="0">
                <a:solidFill>
                  <a:schemeClr val="bg2"/>
                </a:solidFill>
              </a:rPr>
              <a:t>LHORN_N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100" dirty="0">
                <a:solidFill>
                  <a:schemeClr val="bg2"/>
                </a:solidFill>
              </a:rPr>
              <a:t>MARIAH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100" dirty="0">
                <a:solidFill>
                  <a:schemeClr val="bg2"/>
                </a:solidFill>
              </a:rPr>
              <a:t>MIAM1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100" dirty="0">
                <a:solidFill>
                  <a:schemeClr val="bg2"/>
                </a:solidFill>
              </a:rPr>
              <a:t>OGALLALA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100" dirty="0">
                <a:solidFill>
                  <a:schemeClr val="bg2"/>
                </a:solidFill>
              </a:rPr>
              <a:t>PH1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100" dirty="0">
                <a:solidFill>
                  <a:schemeClr val="bg2"/>
                </a:solidFill>
              </a:rPr>
              <a:t>PH2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100" dirty="0">
                <a:solidFill>
                  <a:schemeClr val="bg2"/>
                </a:solidFill>
              </a:rPr>
              <a:t>RAILHEAD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100" dirty="0">
                <a:solidFill>
                  <a:schemeClr val="bg2"/>
                </a:solidFill>
              </a:rPr>
              <a:t>ROUTE_66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100" dirty="0">
                <a:solidFill>
                  <a:schemeClr val="bg2"/>
                </a:solidFill>
              </a:rPr>
              <a:t>SALTFORK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100" dirty="0">
                <a:solidFill>
                  <a:schemeClr val="bg2"/>
                </a:solidFill>
              </a:rPr>
              <a:t>SPLAIN1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100" dirty="0">
                <a:solidFill>
                  <a:schemeClr val="bg2"/>
                </a:solidFill>
              </a:rPr>
              <a:t>SPLAIN2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100" dirty="0">
                <a:solidFill>
                  <a:schemeClr val="bg2"/>
                </a:solidFill>
              </a:rPr>
              <a:t>SSPURTWO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100" dirty="0">
                <a:solidFill>
                  <a:schemeClr val="bg2"/>
                </a:solidFill>
              </a:rPr>
              <a:t>TESLA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100" dirty="0">
                <a:solidFill>
                  <a:schemeClr val="bg2"/>
                </a:solidFill>
              </a:rPr>
              <a:t>TULECNYN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100" dirty="0">
                <a:solidFill>
                  <a:schemeClr val="bg2"/>
                </a:solidFill>
              </a:rPr>
              <a:t>W_CW_345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100" dirty="0">
                <a:solidFill>
                  <a:schemeClr val="bg2"/>
                </a:solidFill>
              </a:rPr>
              <a:t>WAKEWE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100" dirty="0">
                <a:solidFill>
                  <a:schemeClr val="bg2"/>
                </a:solidFill>
              </a:rPr>
              <a:t>WHIT_RVR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100" dirty="0">
                <a:solidFill>
                  <a:schemeClr val="bg2"/>
                </a:solidFill>
              </a:rPr>
              <a:t>WINDMILL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55198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Pare by Protocol?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June 5, 2017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chemeClr val="bg2"/>
                </a:solidFill>
              </a:rPr>
              <a:t>Electrically Similar Settlement Points </a:t>
            </a:r>
            <a:endParaRPr lang="en-US" dirty="0">
              <a:solidFill>
                <a:schemeClr val="bg2"/>
              </a:solidFill>
            </a:endParaRPr>
          </a:p>
          <a:p>
            <a:pPr marL="457200" lvl="1" indent="0">
              <a:buNone/>
            </a:pPr>
            <a:r>
              <a:rPr lang="en-US" dirty="0">
                <a:solidFill>
                  <a:schemeClr val="bg2"/>
                </a:solidFill>
              </a:rPr>
              <a:t>Two or more distinct Settlement Points that are either mapped to the same electrical location in a market model or are mapped to locations that are connected by a transmission element with a reactance of less than 0.0005 per unit. </a:t>
            </a:r>
          </a:p>
        </p:txBody>
      </p:sp>
    </p:spTree>
    <p:extLst>
      <p:ext uri="{BB962C8B-B14F-4D97-AF65-F5344CB8AC3E}">
        <p14:creationId xmlns:p14="http://schemas.microsoft.com/office/powerpoint/2010/main" val="42655396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Remove E.S.P. : 23 Busses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June 5, 2017</a:t>
            </a:r>
          </a:p>
        </p:txBody>
      </p:sp>
      <p:pic>
        <p:nvPicPr>
          <p:cNvPr id="8" name="Content Placeholder 5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0851" y="1185391"/>
            <a:ext cx="5651183" cy="517096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861945" y="2008446"/>
            <a:ext cx="914400" cy="307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2"/>
                </a:solidFill>
              </a:rPr>
              <a:t>ALIBATES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151375" y="3247317"/>
            <a:ext cx="7619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2"/>
                </a:solidFill>
              </a:rPr>
              <a:t>ASTRA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592904" y="1840461"/>
            <a:ext cx="9665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2"/>
                </a:solidFill>
              </a:rPr>
              <a:t>ALN_CRK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469778" y="1691212"/>
            <a:ext cx="997527" cy="307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2"/>
                </a:solidFill>
              </a:rPr>
              <a:t>CTT_GRAY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781646" y="2069890"/>
            <a:ext cx="11783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2"/>
                </a:solidFill>
              </a:rPr>
              <a:t>GRANDVW1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869310" y="4310166"/>
            <a:ext cx="997527" cy="307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2"/>
                </a:solidFill>
              </a:rPr>
              <a:t>CTT_CROS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910166" y="3536629"/>
            <a:ext cx="997527" cy="307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2"/>
                </a:solidFill>
              </a:rPr>
              <a:t>LHORN_N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980022" y="910047"/>
            <a:ext cx="997527" cy="307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2"/>
                </a:solidFill>
              </a:rPr>
              <a:t>MIAM1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076457" y="3101133"/>
            <a:ext cx="997527" cy="307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2"/>
                </a:solidFill>
              </a:rPr>
              <a:t>MARIAH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573053" y="3848469"/>
            <a:ext cx="997527" cy="307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2"/>
                </a:solidFill>
              </a:rPr>
              <a:t>OGALLALA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869310" y="5683716"/>
            <a:ext cx="11082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2"/>
                </a:solidFill>
              </a:rPr>
              <a:t>W_CW_345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041682" y="5104487"/>
            <a:ext cx="997527" cy="307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2"/>
                </a:solidFill>
              </a:rPr>
              <a:t>ABERNATH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427060" y="1847192"/>
            <a:ext cx="997527" cy="307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2"/>
                </a:solidFill>
              </a:rPr>
              <a:t>AJ_SWOPE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565561" y="1468313"/>
            <a:ext cx="5107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2"/>
                </a:solidFill>
              </a:rPr>
              <a:t>PH2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076268" y="1426668"/>
            <a:ext cx="997527" cy="307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2"/>
                </a:solidFill>
              </a:rPr>
              <a:t>RAILHEAD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345050" y="1657050"/>
            <a:ext cx="997527" cy="307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2"/>
                </a:solidFill>
              </a:rPr>
              <a:t>ROUTE_66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521738" y="5104488"/>
            <a:ext cx="845127" cy="307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2"/>
                </a:solidFill>
              </a:rPr>
              <a:t>SPLAIN1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600274" y="5234801"/>
            <a:ext cx="804775" cy="307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2"/>
                </a:solidFill>
              </a:rPr>
              <a:t>SPLAIN2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838705" y="3998911"/>
            <a:ext cx="997527" cy="307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2"/>
                </a:solidFill>
              </a:rPr>
              <a:t>TULECNYN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8428508" y="3908851"/>
            <a:ext cx="631032" cy="307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2"/>
                </a:solidFill>
              </a:rPr>
              <a:t>TESLA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981177" y="3079241"/>
            <a:ext cx="997527" cy="307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2"/>
                </a:solidFill>
              </a:rPr>
              <a:t>WINDMILL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091767" y="4695591"/>
            <a:ext cx="997527" cy="307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2"/>
                </a:solidFill>
              </a:rPr>
              <a:t>WHIT_RVR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2888277" y="1165644"/>
            <a:ext cx="1109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2"/>
                </a:solidFill>
              </a:rPr>
              <a:t>SSPURTWO</a:t>
            </a:r>
          </a:p>
        </p:txBody>
      </p:sp>
      <p:sp>
        <p:nvSpPr>
          <p:cNvPr id="31" name="Content Placeholder 6"/>
          <p:cNvSpPr>
            <a:spLocks noGrp="1"/>
          </p:cNvSpPr>
          <p:nvPr>
            <p:ph idx="1"/>
          </p:nvPr>
        </p:nvSpPr>
        <p:spPr>
          <a:xfrm>
            <a:off x="65014" y="1720638"/>
            <a:ext cx="3092714" cy="4313458"/>
          </a:xfrm>
        </p:spPr>
        <p:txBody>
          <a:bodyPr numCol="2"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1400" dirty="0">
                <a:solidFill>
                  <a:schemeClr val="bg2"/>
                </a:solidFill>
              </a:rPr>
              <a:t>ABERNATH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400" dirty="0">
                <a:solidFill>
                  <a:schemeClr val="bg2"/>
                </a:solidFill>
              </a:rPr>
              <a:t>AJ_SWOPE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400" dirty="0">
                <a:solidFill>
                  <a:schemeClr val="bg2"/>
                </a:solidFill>
              </a:rPr>
              <a:t>ALIBATES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400" dirty="0">
                <a:solidFill>
                  <a:schemeClr val="bg2"/>
                </a:solidFill>
              </a:rPr>
              <a:t>ALN_CRK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400" dirty="0">
                <a:solidFill>
                  <a:schemeClr val="bg2"/>
                </a:solidFill>
              </a:rPr>
              <a:t>ASTRA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400" dirty="0">
                <a:solidFill>
                  <a:schemeClr val="bg2"/>
                </a:solidFill>
              </a:rPr>
              <a:t>CTT_CROS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400" dirty="0">
                <a:solidFill>
                  <a:schemeClr val="bg2"/>
                </a:solidFill>
              </a:rPr>
              <a:t>CTT_GRAY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400" dirty="0">
                <a:solidFill>
                  <a:schemeClr val="bg2"/>
                </a:solidFill>
              </a:rPr>
              <a:t>GRANDVW1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400" dirty="0">
                <a:solidFill>
                  <a:schemeClr val="bg2"/>
                </a:solidFill>
              </a:rPr>
              <a:t>LHORN_N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400" dirty="0">
                <a:solidFill>
                  <a:schemeClr val="bg2"/>
                </a:solidFill>
              </a:rPr>
              <a:t>MARIAH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400" dirty="0">
                <a:solidFill>
                  <a:schemeClr val="bg2"/>
                </a:solidFill>
              </a:rPr>
              <a:t>MIAM1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400" dirty="0">
                <a:solidFill>
                  <a:schemeClr val="bg2"/>
                </a:solidFill>
              </a:rPr>
              <a:t>OGALLALA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400" dirty="0">
                <a:solidFill>
                  <a:schemeClr val="bg2"/>
                </a:solidFill>
              </a:rPr>
              <a:t>PH2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400" dirty="0">
                <a:solidFill>
                  <a:schemeClr val="bg2"/>
                </a:solidFill>
              </a:rPr>
              <a:t>RAILHEAD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400" dirty="0">
                <a:solidFill>
                  <a:schemeClr val="bg2"/>
                </a:solidFill>
              </a:rPr>
              <a:t>ROUTE_66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400" dirty="0">
                <a:solidFill>
                  <a:schemeClr val="bg2"/>
                </a:solidFill>
              </a:rPr>
              <a:t>SPLAIN1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400" dirty="0">
                <a:solidFill>
                  <a:schemeClr val="bg2"/>
                </a:solidFill>
              </a:rPr>
              <a:t>SPLAIN2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400" dirty="0">
                <a:solidFill>
                  <a:schemeClr val="bg2"/>
                </a:solidFill>
              </a:rPr>
              <a:t>SSPURTWO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400" dirty="0">
                <a:solidFill>
                  <a:schemeClr val="bg2"/>
                </a:solidFill>
              </a:rPr>
              <a:t>TESLA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400" dirty="0">
                <a:solidFill>
                  <a:schemeClr val="bg2"/>
                </a:solidFill>
              </a:rPr>
              <a:t>TULECNYN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400" dirty="0">
                <a:solidFill>
                  <a:schemeClr val="bg2"/>
                </a:solidFill>
              </a:rPr>
              <a:t>W_CW_345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400" dirty="0">
                <a:solidFill>
                  <a:schemeClr val="bg2"/>
                </a:solidFill>
              </a:rPr>
              <a:t>WHIT_RVR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400" dirty="0">
                <a:solidFill>
                  <a:schemeClr val="bg2"/>
                </a:solidFill>
              </a:rPr>
              <a:t>WINDMILL</a:t>
            </a:r>
            <a:endParaRPr lang="en-US" sz="24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25677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E.S.P. Trimmings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June 5, 2017</a:t>
            </a: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2484931"/>
              </p:ext>
            </p:extLst>
          </p:nvPr>
        </p:nvGraphicFramePr>
        <p:xfrm>
          <a:off x="4093498" y="2232948"/>
          <a:ext cx="4043103" cy="28876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7701">
                  <a:extLst>
                    <a:ext uri="{9D8B030D-6E8A-4147-A177-3AD203B41FA5}">
                      <a16:colId xmlns:a16="http://schemas.microsoft.com/office/drawing/2014/main" val="4133461159"/>
                    </a:ext>
                  </a:extLst>
                </a:gridCol>
                <a:gridCol w="1124296">
                  <a:extLst>
                    <a:ext uri="{9D8B030D-6E8A-4147-A177-3AD203B41FA5}">
                      <a16:colId xmlns:a16="http://schemas.microsoft.com/office/drawing/2014/main" val="2437723166"/>
                    </a:ext>
                  </a:extLst>
                </a:gridCol>
                <a:gridCol w="1571106">
                  <a:extLst>
                    <a:ext uri="{9D8B030D-6E8A-4147-A177-3AD203B41FA5}">
                      <a16:colId xmlns:a16="http://schemas.microsoft.com/office/drawing/2014/main" val="2204006248"/>
                    </a:ext>
                  </a:extLst>
                </a:gridCol>
              </a:tblGrid>
              <a:tr h="36096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chemeClr val="bg2"/>
                          </a:solidFill>
                          <a:effectLst/>
                          <a:latin typeface="Calibri" panose="020F0502020204030204" pitchFamily="34" charset="0"/>
                        </a:rPr>
                        <a:t>Raw Bus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chemeClr val="bg2"/>
                          </a:solidFill>
                          <a:effectLst/>
                          <a:latin typeface="Calibri" panose="020F0502020204030204" pitchFamily="34" charset="0"/>
                        </a:rPr>
                        <a:t>Reactance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chemeClr val="bg2"/>
                          </a:solidFill>
                          <a:effectLst/>
                          <a:latin typeface="Calibri" panose="020F0502020204030204" pitchFamily="34" charset="0"/>
                        </a:rPr>
                        <a:t>E.S.P. Bus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666014403"/>
                  </a:ext>
                </a:extLst>
              </a:tr>
              <a:tr h="36096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AEEC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0.00006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ABERNATH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583277820"/>
                  </a:ext>
                </a:extLst>
              </a:tr>
              <a:tr h="36096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SALTFORK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0.00001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ALN_CRK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1858512412"/>
                  </a:ext>
                </a:extLst>
              </a:tr>
              <a:tr h="36096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BRISCOE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0.00032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TULECNYN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1834209832"/>
                  </a:ext>
                </a:extLst>
              </a:tr>
              <a:tr h="36096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COTPLNS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0.00001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WHIT_RVR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1741438499"/>
                  </a:ext>
                </a:extLst>
              </a:tr>
              <a:tr h="36096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HRFDWIND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0.00001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WINDMILL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033723451"/>
                  </a:ext>
                </a:extLst>
              </a:tr>
              <a:tr h="36096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PH1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0.00039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RAILHEAD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48374587"/>
                  </a:ext>
                </a:extLst>
              </a:tr>
              <a:tr h="36096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WAKEWE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0.00048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W_CW_345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871970585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914399" y="2707296"/>
            <a:ext cx="294270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2"/>
                </a:solidFill>
              </a:rPr>
              <a:t>These changes appear to be reasonable, but note PH1 to Railhead included, but PH2 is not.</a:t>
            </a:r>
          </a:p>
        </p:txBody>
      </p:sp>
    </p:spTree>
    <p:extLst>
      <p:ext uri="{BB962C8B-B14F-4D97-AF65-F5344CB8AC3E}">
        <p14:creationId xmlns:p14="http://schemas.microsoft.com/office/powerpoint/2010/main" val="11276667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D62C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4472C4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10511</TotalTime>
  <Words>1309</Words>
  <Application>Microsoft Office PowerPoint</Application>
  <PresentationFormat>On-screen Show (4:3)</PresentationFormat>
  <Paragraphs>481</Paragraphs>
  <Slides>18</Slides>
  <Notes>5</Notes>
  <HiddenSlides>2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Wingdings</vt:lpstr>
      <vt:lpstr>Office Theme</vt:lpstr>
      <vt:lpstr>Panhandle Bus Definition</vt:lpstr>
      <vt:lpstr>Purpose</vt:lpstr>
      <vt:lpstr>Rules of Hubs</vt:lpstr>
      <vt:lpstr>Patton Hub Recommendations</vt:lpstr>
      <vt:lpstr>Methodology for Hub Analysis</vt:lpstr>
      <vt:lpstr>Raw Result- 30 Busses</vt:lpstr>
      <vt:lpstr>Pare by Protocol?</vt:lpstr>
      <vt:lpstr>Remove E.S.P. : 23 Busses</vt:lpstr>
      <vt:lpstr>E.S.P. Trimmings</vt:lpstr>
      <vt:lpstr>E.S.P. on the Margin</vt:lpstr>
      <vt:lpstr>E.S.P. – Remove Radial: 11 Busses</vt:lpstr>
      <vt:lpstr>Statistics of Real Time RN LMPs</vt:lpstr>
      <vt:lpstr>The Abernathy Option</vt:lpstr>
      <vt:lpstr>Recommendation</vt:lpstr>
      <vt:lpstr>Risks</vt:lpstr>
      <vt:lpstr>Questions?</vt:lpstr>
      <vt:lpstr>Raw Result – 30 Busses</vt:lpstr>
      <vt:lpstr>Intuition? – 11 Busses, Debate!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Brandon Whittle</dc:creator>
  <cp:lastModifiedBy>Brandon Whittle</cp:lastModifiedBy>
  <cp:revision>28</cp:revision>
  <dcterms:created xsi:type="dcterms:W3CDTF">2017-05-05T12:44:33Z</dcterms:created>
  <dcterms:modified xsi:type="dcterms:W3CDTF">2017-05-20T03:43:41Z</dcterms:modified>
</cp:coreProperties>
</file>