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6" r:id="rId9"/>
    <p:sldId id="263" r:id="rId10"/>
    <p:sldId id="265" r:id="rId11"/>
    <p:sldId id="261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May 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* </a:t>
            </a:r>
            <a:r>
              <a:rPr lang="en-US" sz="1100" b="1" i="1" dirty="0" smtClean="0"/>
              <a:t>Estimated Target Release Date is May 2018 (will be firmed up in the near future</a:t>
            </a:r>
            <a:r>
              <a:rPr lang="en-US" sz="1100" b="1" dirty="0" smtClean="0"/>
              <a:t>) </a:t>
            </a:r>
            <a:endParaRPr lang="en-US" sz="11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5795108" cy="400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0" indent="0">
              <a:buNone/>
            </a:pPr>
            <a:endParaRPr lang="en-US" sz="2000" i="1" dirty="0" smtClean="0"/>
          </a:p>
          <a:p>
            <a:pPr lvl="1"/>
            <a:r>
              <a:rPr lang="en-US" sz="1600" dirty="0" smtClean="0"/>
              <a:t>CMM Tech Refresh</a:t>
            </a:r>
          </a:p>
          <a:p>
            <a:pPr lvl="2"/>
            <a:r>
              <a:rPr lang="en-US" sz="1200" dirty="0" smtClean="0"/>
              <a:t>Project (phrase 1) execution in process </a:t>
            </a:r>
          </a:p>
          <a:p>
            <a:pPr lvl="2"/>
            <a:r>
              <a:rPr lang="en-US" sz="1200" dirty="0" smtClean="0"/>
              <a:t>Project (phrase 2) planning in process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1600" dirty="0" smtClean="0"/>
              <a:t>Regular CWG/MCWG update at June F&amp;A/Board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Seasonal Adjustment Factor (SAF) revision: </a:t>
            </a:r>
          </a:p>
          <a:p>
            <a:pPr lvl="2"/>
            <a:r>
              <a:rPr lang="en-US" sz="1200" dirty="0" smtClean="0"/>
              <a:t>June 110%</a:t>
            </a:r>
          </a:p>
          <a:p>
            <a:pPr lvl="2"/>
            <a:r>
              <a:rPr lang="en-US" sz="1200" dirty="0" smtClean="0"/>
              <a:t>July 125%</a:t>
            </a:r>
          </a:p>
          <a:p>
            <a:pPr lvl="2"/>
            <a:r>
              <a:rPr lang="en-US" sz="1200" dirty="0" smtClean="0"/>
              <a:t>August 200%</a:t>
            </a:r>
          </a:p>
          <a:p>
            <a:pPr lvl="2"/>
            <a:r>
              <a:rPr lang="en-US" sz="1200" dirty="0" smtClean="0"/>
              <a:t>September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2017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Provide support to the ERCOT stakeholder process incorporating a forward price curve-based methodology (NPRR800) in collateral requirement calculations</a:t>
            </a: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methodologies to  incorporate Counter-Party specific ratings into ERCOT collateral requirement calculations</a:t>
            </a:r>
          </a:p>
          <a:p>
            <a:r>
              <a:rPr lang="en-US" sz="2000" dirty="0" smtClean="0">
                <a:latin typeface="+mj-lt"/>
              </a:rPr>
              <a:t>Participate in TAC/WMS-lead discussions related to credit in the event of a market continuity business interruption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</a:t>
            </a:r>
            <a:r>
              <a:rPr lang="en-US" sz="2000" dirty="0" smtClean="0">
                <a:latin typeface="+mj-lt"/>
              </a:rPr>
              <a:t>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369</Words>
  <Application>Microsoft Office PowerPoint</Application>
  <PresentationFormat>On-screen Show (4:3)</PresentationFormat>
  <Paragraphs>96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2017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100</cp:revision>
  <cp:lastPrinted>2017-02-14T17:04:55Z</cp:lastPrinted>
  <dcterms:created xsi:type="dcterms:W3CDTF">2016-01-21T15:20:31Z</dcterms:created>
  <dcterms:modified xsi:type="dcterms:W3CDTF">2017-05-17T15:49:00Z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