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7"/>
  </p:notesMasterIdLst>
  <p:handoutMasterIdLst>
    <p:handoutMasterId r:id="rId28"/>
  </p:handoutMasterIdLst>
  <p:sldIdLst>
    <p:sldId id="261" r:id="rId5"/>
    <p:sldId id="313" r:id="rId6"/>
    <p:sldId id="326" r:id="rId7"/>
    <p:sldId id="327" r:id="rId8"/>
    <p:sldId id="329" r:id="rId9"/>
    <p:sldId id="330" r:id="rId10"/>
    <p:sldId id="333" r:id="rId11"/>
    <p:sldId id="331" r:id="rId12"/>
    <p:sldId id="332" r:id="rId13"/>
    <p:sldId id="328" r:id="rId14"/>
    <p:sldId id="324" r:id="rId15"/>
    <p:sldId id="316" r:id="rId16"/>
    <p:sldId id="314" r:id="rId17"/>
    <p:sldId id="315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284" r:id="rId2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660"/>
  </p:normalViewPr>
  <p:slideViewPr>
    <p:cSldViewPr>
      <p:cViewPr varScale="1">
        <p:scale>
          <a:sx n="90" d="100"/>
          <a:sy n="90" d="100"/>
        </p:scale>
        <p:origin x="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0638-68B3-4BDA-82FC-720B5FFF1726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B878-7E41-4A55-B527-F7C00E479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67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0" y="4417040"/>
            <a:ext cx="5607701" cy="41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67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re.org/CPDL/PRC-005-6%20-%20Implementation%20Plan%20-%20Calendar.pdf" TargetMode="External"/><Relationship Id="rId2" Type="http://schemas.openxmlformats.org/officeDocument/2006/relationships/hyperlink" Target="http://www.nerc.com/pa/Stand/PRC0056RD/PRC-005-6_Implementation_Plan_clean_2015Oct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xasre.org/CPDL/PRC-005-6%20-%20Implementation%20Plan%20-%20Requirements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Q3 2017 – Q2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PRC-026-1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93122"/>
              </p:ext>
            </p:extLst>
          </p:nvPr>
        </p:nvGraphicFramePr>
        <p:xfrm>
          <a:off x="1752600" y="1828800"/>
          <a:ext cx="7924800" cy="2609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00756"/>
                <a:gridCol w="1575843"/>
                <a:gridCol w="3581400"/>
                <a:gridCol w="1066801"/>
              </a:tblGrid>
              <a:tr h="654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1/1/2018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R2, R3, R4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36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1/1/2020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20354"/>
              </p:ext>
            </p:extLst>
          </p:nvPr>
        </p:nvGraphicFramePr>
        <p:xfrm>
          <a:off x="838200" y="1752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76400"/>
                <a:gridCol w="1718803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6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7/1/2018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60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4827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Effective Date</a:t>
                      </a:r>
                      <a:r>
                        <a:rPr lang="en-US" sz="1800" u="none" strike="noStrike" dirty="0">
                          <a:effectLst/>
                        </a:rPr>
                        <a:t>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08471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571108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 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 </a:t>
                      </a:r>
                      <a:r>
                        <a:rPr lang="en-US" sz="1800" u="none" strike="noStrike" dirty="0">
                          <a:effectLst/>
                        </a:rPr>
                        <a:t>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19612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66128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889526"/>
                <a:gridCol w="3657601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0304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69729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716016"/>
              </p:ext>
            </p:extLst>
          </p:nvPr>
        </p:nvGraphicFramePr>
        <p:xfrm>
          <a:off x="2203450" y="1905000"/>
          <a:ext cx="7988300" cy="26510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94150"/>
                <a:gridCol w="3994150"/>
              </a:tblGrid>
              <a:tr h="4469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MOD-025-2 R1, 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PRC-019-2 </a:t>
                      </a:r>
                      <a:r>
                        <a:rPr lang="en-US" sz="2000" b="0" dirty="0" smtClean="0"/>
                        <a:t>R1</a:t>
                      </a:r>
                      <a:r>
                        <a:rPr lang="en-US" sz="2000" b="0" baseline="0" dirty="0" smtClean="0"/>
                        <a:t> and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PRC-024-2 R1, R2, </a:t>
                      </a:r>
                      <a:r>
                        <a:rPr lang="en-US" sz="2000" b="0" dirty="0" smtClean="0"/>
                        <a:t>R3, and R4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60% by 7/1/2017</a:t>
                      </a:r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Phased in beginning 7/1/2017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67485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10/1/2017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36616"/>
              </p:ext>
            </p:extLst>
          </p:nvPr>
        </p:nvGraphicFramePr>
        <p:xfrm>
          <a:off x="2730500" y="2590800"/>
          <a:ext cx="69342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IRO-002-5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0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728336"/>
              </p:ext>
            </p:extLst>
          </p:nvPr>
        </p:nvGraphicFramePr>
        <p:xfrm>
          <a:off x="2730500" y="2590800"/>
          <a:ext cx="7251700" cy="158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BAL-002-2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PRC-026-1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</a:t>
                      </a:r>
                      <a:r>
                        <a:rPr lang="en-US" sz="2000" b="0" baseline="0" dirty="0" smtClean="0"/>
                        <a:t> in beginning 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8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81031"/>
              </p:ext>
            </p:extLst>
          </p:nvPr>
        </p:nvGraphicFramePr>
        <p:xfrm>
          <a:off x="2730500" y="2590800"/>
          <a:ext cx="72517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IRO-018-1(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TOP-010-1(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9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MOD-025-2 Implementation Plan Dates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710504"/>
              </p:ext>
            </p:extLst>
          </p:nvPr>
        </p:nvGraphicFramePr>
        <p:xfrm>
          <a:off x="1219200" y="1295400"/>
          <a:ext cx="9982202" cy="31241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54829"/>
                <a:gridCol w="1555447"/>
                <a:gridCol w="954829"/>
                <a:gridCol w="1309040"/>
                <a:gridCol w="954829"/>
                <a:gridCol w="1463044"/>
                <a:gridCol w="954829"/>
                <a:gridCol w="1835355"/>
              </a:tblGrid>
              <a:tr h="9522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Effective 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36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7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Implementation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Implementation Plan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3"/>
              </a:rPr>
              <a:t>Calendar View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4"/>
              </a:rPr>
              <a:t>Requirements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85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PRC-019-2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85712"/>
              </p:ext>
            </p:extLst>
          </p:nvPr>
        </p:nvGraphicFramePr>
        <p:xfrm>
          <a:off x="1524000" y="1676401"/>
          <a:ext cx="9372602" cy="33527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82581"/>
              </a:tblGrid>
              <a:tr h="9079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Date</a:t>
                      </a:r>
                      <a:r>
                        <a:rPr lang="en-US" sz="2000" u="none" strike="noStrike" dirty="0">
                          <a:effectLst/>
                        </a:rPr>
                        <a:t>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requlatory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47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R1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and R2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91477"/>
              </p:ext>
            </p:extLst>
          </p:nvPr>
        </p:nvGraphicFramePr>
        <p:xfrm>
          <a:off x="1524000" y="5199917"/>
          <a:ext cx="6540499" cy="7436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540499"/>
              </a:tblGrid>
              <a:tr h="506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</a:rPr>
                        <a:t>NOTE</a:t>
                      </a:r>
                      <a:r>
                        <a:rPr lang="en-US" sz="1100" u="none" strike="noStrike" dirty="0" smtClean="0">
                          <a:effectLst/>
                        </a:rPr>
                        <a:t>:  PRC-019-1 </a:t>
                      </a:r>
                      <a:r>
                        <a:rPr lang="en-US" sz="1100" u="none" strike="noStrike" dirty="0">
                          <a:effectLst/>
                        </a:rPr>
                        <a:t>retires before becoming enforceable, however, the implementation plan supports </a:t>
                      </a:r>
                      <a:r>
                        <a:rPr lang="en-US" sz="1100" u="none" strike="noStrike" dirty="0" smtClean="0">
                          <a:effectLst/>
                        </a:rPr>
                        <a:t>PRC-019-2. All aspects of the Implementation Plan for PRC-019-1 will remain applicable to PRC-019-2 and are incorporated here by reference.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23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0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772"/>
              </p:ext>
            </p:extLst>
          </p:nvPr>
        </p:nvGraphicFramePr>
        <p:xfrm>
          <a:off x="1219200" y="1905000"/>
          <a:ext cx="9448801" cy="327660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92196"/>
              </a:tblGrid>
              <a:tr h="8794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915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1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R3, and R4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4864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PRC-024-1 </a:t>
            </a:r>
            <a:r>
              <a:rPr lang="en-US" sz="1200" dirty="0"/>
              <a:t>retires before becoming enforceable, however, the implementation plan supports PRC-024-2</a:t>
            </a:r>
          </a:p>
        </p:txBody>
      </p:sp>
    </p:spTree>
    <p:extLst>
      <p:ext uri="{BB962C8B-B14F-4D97-AF65-F5344CB8AC3E}">
        <p14:creationId xmlns:p14="http://schemas.microsoft.com/office/powerpoint/2010/main" val="2746429391"/>
      </p:ext>
    </p:extLst>
  </p:cSld>
  <p:clrMapOvr>
    <a:masterClrMapping/>
  </p:clrMapOvr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C129C7-A923-4275-9E58-947A8D4F8E71}">
  <ds:schemaRefs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b42784b6-6597-4871-bae6-0c82224fd28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2554</TotalTime>
  <Words>1928</Words>
  <Application>Microsoft Office PowerPoint</Application>
  <PresentationFormat>Widescreen</PresentationFormat>
  <Paragraphs>291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Wingdings</vt:lpstr>
      <vt:lpstr>Texas Reliability Entity PowerPoint template.ppt</vt:lpstr>
      <vt:lpstr>Standards Subject to Future Enforcement Q3 2017 – Q2 2018</vt:lpstr>
      <vt:lpstr>Standards Upcoming Enforcement Dates – 7/1/2017</vt:lpstr>
      <vt:lpstr>Standards Upcoming Enforcement Dates – 10/1/2017</vt:lpstr>
      <vt:lpstr>Standards Upcoming Enforcement Dates – 1/1/2018</vt:lpstr>
      <vt:lpstr>Standards Upcoming Enforcement Dates – 4/1/2018</vt:lpstr>
      <vt:lpstr>MOD-025-2 Implementation Plan Dates</vt:lpstr>
      <vt:lpstr>PRC-005-6 Implementation Dates</vt:lpstr>
      <vt:lpstr>PRC-019-2 Implementation Dates</vt:lpstr>
      <vt:lpstr>PRC-024-2 Implementation Dates</vt:lpstr>
      <vt:lpstr>PRC-026-1 Implementation Plan Dates</vt:lpstr>
      <vt:lpstr>TPL-007-1 Implementation Plan Dates</vt:lpstr>
      <vt:lpstr>CIP Implementation Plans</vt:lpstr>
      <vt:lpstr>CIP-003-6 Implementation Plan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CIP-014-2 Implementation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96</cp:revision>
  <cp:lastPrinted>2017-01-10T13:44:06Z</cp:lastPrinted>
  <dcterms:created xsi:type="dcterms:W3CDTF">2016-02-08T16:53:57Z</dcterms:created>
  <dcterms:modified xsi:type="dcterms:W3CDTF">2017-05-17T16:36:06Z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