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6" r:id="rId3"/>
    <p:sldId id="258" r:id="rId4"/>
    <p:sldId id="286" r:id="rId5"/>
    <p:sldId id="260" r:id="rId6"/>
    <p:sldId id="262" r:id="rId7"/>
    <p:sldId id="268" r:id="rId8"/>
    <p:sldId id="263" r:id="rId9"/>
    <p:sldId id="269" r:id="rId10"/>
    <p:sldId id="264" r:id="rId11"/>
    <p:sldId id="270" r:id="rId12"/>
    <p:sldId id="265" r:id="rId13"/>
    <p:sldId id="271" r:id="rId14"/>
    <p:sldId id="285" r:id="rId15"/>
    <p:sldId id="273" r:id="rId16"/>
    <p:sldId id="272" r:id="rId17"/>
    <p:sldId id="275" r:id="rId18"/>
    <p:sldId id="274" r:id="rId19"/>
    <p:sldId id="266" r:id="rId20"/>
    <p:sldId id="279" r:id="rId21"/>
    <p:sldId id="276" r:id="rId22"/>
    <p:sldId id="261" r:id="rId23"/>
    <p:sldId id="259" r:id="rId24"/>
    <p:sldId id="278" r:id="rId25"/>
    <p:sldId id="280" r:id="rId26"/>
    <p:sldId id="282" r:id="rId27"/>
    <p:sldId id="281" r:id="rId28"/>
    <p:sldId id="283" r:id="rId29"/>
    <p:sldId id="277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48" y="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3A473-5B05-4173-AA24-5DD1093DFEE6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F6C3-8BA2-4779-AB93-1052740D3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9F6C3-8BA2-4779-AB93-1052740D33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7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9F6C3-8BA2-4779-AB93-1052740D33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4266"/>
            <a:ext cx="6400800" cy="1134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oundlessEnergyW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6" y="514350"/>
            <a:ext cx="4584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.png"/>
          <p:cNvPicPr>
            <a:picLocks noChangeAspect="1"/>
          </p:cNvPicPr>
          <p:nvPr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4533" y="274638"/>
            <a:ext cx="6282266" cy="978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1449"/>
            <a:ext cx="8229600" cy="3895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0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9902" y="6356350"/>
            <a:ext cx="56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oundlessEnergy.eps"/>
          <p:cNvPicPr>
            <a:picLocks noChangeAspect="1"/>
          </p:cNvPicPr>
          <p:nvPr/>
        </p:nvPicPr>
        <p:blipFill>
          <a:blip r:embed="rId1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6" y="6196651"/>
            <a:ext cx="5833902" cy="500972"/>
          </a:xfrm>
          <a:prstGeom prst="rect">
            <a:avLst/>
          </a:prstGeom>
        </p:spPr>
      </p:pic>
      <p:pic>
        <p:nvPicPr>
          <p:cNvPr id="13" name="Picture 12" descr="AEP_2C_RW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8" y="400050"/>
            <a:ext cx="1297865" cy="7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AEP’s </a:t>
            </a:r>
            <a:r>
              <a:rPr lang="en-US" b="1" dirty="0" smtClean="0"/>
              <a:t>Ground </a:t>
            </a:r>
            <a:r>
              <a:rPr lang="en-US" b="1" dirty="0"/>
              <a:t>Grid Resistance Measurement </a:t>
            </a:r>
            <a:r>
              <a:rPr lang="en-US" b="1" dirty="0" smtClean="0"/>
              <a:t>Procedure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based </a:t>
            </a:r>
            <a:r>
              <a:rPr lang="en-US" dirty="0"/>
              <a:t>grounding </a:t>
            </a:r>
            <a:r>
              <a:rPr lang="en-US" dirty="0" smtClean="0"/>
              <a:t>multi-meter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93" y="2362200"/>
            <a:ext cx="4838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3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362200"/>
            <a:ext cx="746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Follows fundamental </a:t>
            </a:r>
            <a:r>
              <a:rPr lang="en-US" dirty="0"/>
              <a:t>principles of the FOP </a:t>
            </a:r>
            <a:r>
              <a:rPr lang="en-US" dirty="0" smtClean="0"/>
              <a:t>method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There are 1 current injection probe and 6 voltage probes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Require </a:t>
            </a:r>
            <a:r>
              <a:rPr lang="en-US" dirty="0"/>
              <a:t>less  space for probe placement and does not need de-energize the substation.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AEP’s field test has experienced inaccurate results. The vendor claimed they have improved the technique but requested additional funding. So AEP has stopped pursuing this approach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Value form experience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3622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Last resort</a:t>
            </a:r>
          </a:p>
          <a:p>
            <a:pPr marL="29210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9210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Based </a:t>
            </a:r>
            <a:r>
              <a:rPr lang="en-US" dirty="0" smtClean="0"/>
              <a:t>on experience, the value GGR range can be between  0.1 and 2 ohm.</a:t>
            </a:r>
          </a:p>
          <a:p>
            <a:pPr marL="29210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9210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Our experience showed these default </a:t>
            </a:r>
            <a:r>
              <a:rPr lang="en-US" dirty="0"/>
              <a:t>values can differ from actual values by up to 600</a:t>
            </a:r>
            <a:r>
              <a:rPr lang="en-US" dirty="0" smtClean="0"/>
              <a:t>%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28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/>
              <a:t>I</a:t>
            </a:r>
            <a:r>
              <a:rPr lang="en-US" dirty="0" smtClean="0"/>
              <a:t>ndirect </a:t>
            </a:r>
            <a:r>
              <a:rPr lang="en-US" dirty="0" smtClean="0"/>
              <a:t>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4405587"/>
            <a:ext cx="2057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USGS Survey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3872187"/>
            <a:ext cx="2057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Wenner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3898510"/>
            <a:ext cx="2057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IEEE 80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4447680"/>
            <a:ext cx="2057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CDEGS Simulation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181100" y="3024663"/>
            <a:ext cx="2895600" cy="2076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067300" y="3024663"/>
            <a:ext cx="2895600" cy="2076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181100" y="305999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1: Soil Resistivity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067300" y="306903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2: Calculate GGR</a:t>
            </a:r>
            <a:endParaRPr lang="en-US" dirty="0"/>
          </a:p>
        </p:txBody>
      </p:sp>
      <p:cxnSp>
        <p:nvCxnSpPr>
          <p:cNvPr id="77" name="Straight Arrow Connector 76"/>
          <p:cNvCxnSpPr>
            <a:stCxn id="72" idx="3"/>
            <a:endCxn id="73" idx="1"/>
          </p:cNvCxnSpPr>
          <p:nvPr/>
        </p:nvCxnSpPr>
        <p:spPr>
          <a:xfrm>
            <a:off x="4076700" y="4062687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9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828800"/>
                <a:ext cx="822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Soil Resistivity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2296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61362"/>
            <a:ext cx="4619625" cy="391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4487130"/>
                <a:ext cx="3048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= the resistivity of 1 cubic meter or 1 cubic centimeter soil. The unit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ohm-m or ohm-cm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487130"/>
                <a:ext cx="30480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800" t="-2538" r="-100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781800" y="3084177"/>
                <a:ext cx="101848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084177"/>
                <a:ext cx="1018484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Geological Survey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1361" y="1420723"/>
            <a:ext cx="3721277" cy="550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999" y="6080220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UNITED STATES DEPARTMENT OF AGRICULTURE Rural Electrification Administration REA BULLETIN 1751F-802</a:t>
            </a:r>
          </a:p>
        </p:txBody>
      </p:sp>
    </p:spTree>
    <p:extLst>
      <p:ext uri="{BB962C8B-B14F-4D97-AF65-F5344CB8AC3E}">
        <p14:creationId xmlns:p14="http://schemas.microsoft.com/office/powerpoint/2010/main" val="24046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028" y="218406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Wenner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anose="020E0602020502020306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en-US" dirty="0" smtClean="0"/>
              <a:t> = Distance between the electrodes</a:t>
            </a:r>
          </a:p>
          <a:p>
            <a:r>
              <a:rPr lang="en-US" dirty="0" smtClean="0"/>
              <a:t>b = electrode depth</a:t>
            </a:r>
          </a:p>
          <a:p>
            <a:r>
              <a:rPr lang="en-US" dirty="0" smtClean="0"/>
              <a:t>R = Reading in instrument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>
                <a:latin typeface="Berlin Sans FB" panose="020E0602020502020306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en-US" dirty="0" smtClean="0"/>
              <a:t> &gt;20b the soil resistivity is calculated as: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8800" y="5637788"/>
                <a:ext cx="1236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637788"/>
                <a:ext cx="123617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14" y="2254299"/>
            <a:ext cx="4533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380" y="3581400"/>
                <a:ext cx="3475439" cy="911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𝑎𝑅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+4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80" y="3581400"/>
                <a:ext cx="3475439" cy="9110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5359" y="1781294"/>
            <a:ext cx="226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Step 1: Soil Resistivity</a:t>
            </a:r>
          </a:p>
        </p:txBody>
      </p:sp>
    </p:spTree>
    <p:extLst>
      <p:ext uri="{BB962C8B-B14F-4D97-AF65-F5344CB8AC3E}">
        <p14:creationId xmlns:p14="http://schemas.microsoft.com/office/powerpoint/2010/main" val="5578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36220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Measurement can be taken outside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energized station </a:t>
            </a:r>
            <a:r>
              <a:rPr lang="en-US" dirty="0" smtClean="0"/>
              <a:t>yard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 obtain site-specific</a:t>
            </a:r>
            <a:r>
              <a:rPr lang="en-US" dirty="0"/>
              <a:t>, multi-layer values </a:t>
            </a:r>
            <a:endParaRPr lang="en-US" dirty="0" smtClean="0"/>
          </a:p>
          <a:p>
            <a:pPr lvl="1"/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For reliable results, the test line must be longer than the diagonal length of the station yard.  </a:t>
            </a: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362200"/>
                <a:ext cx="8229600" cy="350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IEEE 80 (IEEE Guide for Safety in AC Substation Grounding)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minimum value of the substation grounding system resistance in uniform soil can be estimated by means of the formula of a circular metal plate at zero depth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/>
                  <a:t>	Substation ground grid resistance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	Soil Resistivity in ohm-meter</a:t>
                </a:r>
              </a:p>
              <a:p>
                <a:r>
                  <a:rPr lang="en-US" i="1" dirty="0" smtClean="0"/>
                  <a:t>A</a:t>
                </a:r>
                <a:r>
                  <a:rPr lang="en-US" dirty="0" smtClean="0"/>
                  <a:t>	Area occupied by the ground grid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2200"/>
                <a:ext cx="8229600" cy="3505703"/>
              </a:xfrm>
              <a:prstGeom prst="rect">
                <a:avLst/>
              </a:prstGeom>
              <a:blipFill rotWithShape="1">
                <a:blip r:embed="rId2"/>
                <a:stretch>
                  <a:fillRect l="-593" t="-87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0" y="3705347"/>
                <a:ext cx="1288109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705347"/>
                <a:ext cx="1288109" cy="656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00" y="384868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2422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Step 2: </a:t>
            </a:r>
            <a:r>
              <a:rPr lang="en-US" b="1" dirty="0" smtClean="0"/>
              <a:t>Calculating </a:t>
            </a:r>
            <a:r>
              <a:rPr lang="en-US" b="1" dirty="0"/>
              <a:t>GGR</a:t>
            </a:r>
          </a:p>
        </p:txBody>
      </p:sp>
    </p:spTree>
    <p:extLst>
      <p:ext uri="{BB962C8B-B14F-4D97-AF65-F5344CB8AC3E}">
        <p14:creationId xmlns:p14="http://schemas.microsoft.com/office/powerpoint/2010/main" val="2481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Distribution, Electromagnetic Fields, Grounding and Soil Structure Analysis (CDEGS) Software </a:t>
            </a:r>
            <a:endParaRPr lang="en-US" dirty="0"/>
          </a:p>
        </p:txBody>
      </p:sp>
      <p:pic>
        <p:nvPicPr>
          <p:cNvPr id="3" name="Picture 2" descr="C:\Projects\130503_GMD\GGRMesurement\2016-04-19_09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75131"/>
            <a:ext cx="3748386" cy="34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714" y="2781274"/>
            <a:ext cx="4382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Soil resistivity analysis and soil structure </a:t>
            </a:r>
            <a:r>
              <a:rPr lang="en-US" dirty="0" smtClean="0"/>
              <a:t>interpretation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Arbitrary </a:t>
            </a:r>
            <a:r>
              <a:rPr lang="en-US" dirty="0"/>
              <a:t>soil structures; any frequency &amp; </a:t>
            </a:r>
            <a:r>
              <a:rPr lang="en-US" dirty="0" smtClean="0"/>
              <a:t>transients</a:t>
            </a:r>
          </a:p>
        </p:txBody>
      </p:sp>
    </p:spTree>
    <p:extLst>
      <p:ext uri="{BB962C8B-B14F-4D97-AF65-F5344CB8AC3E}">
        <p14:creationId xmlns:p14="http://schemas.microsoft.com/office/powerpoint/2010/main" val="40621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48006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Overview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413338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Ground </a:t>
            </a:r>
            <a:r>
              <a:rPr lang="en-US" dirty="0" smtClean="0"/>
              <a:t>grid resistance (GGR</a:t>
            </a:r>
            <a:r>
              <a:rPr lang="en-US" dirty="0"/>
              <a:t>) and GIC </a:t>
            </a:r>
            <a:r>
              <a:rPr lang="en-US" dirty="0" smtClean="0"/>
              <a:t>flow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approaches for obtaining GGR value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Calculating </a:t>
            </a:r>
            <a:r>
              <a:rPr lang="en-US" dirty="0"/>
              <a:t>Effective </a:t>
            </a:r>
            <a:r>
              <a:rPr lang="en-US" dirty="0" smtClean="0"/>
              <a:t>GGR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recommended </a:t>
            </a:r>
            <a:r>
              <a:rPr lang="en-US" dirty="0" smtClean="0"/>
              <a:t>procedure for obtaining GGR value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7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02078"/>
              </p:ext>
            </p:extLst>
          </p:nvPr>
        </p:nvGraphicFramePr>
        <p:xfrm>
          <a:off x="1219200" y="2438400"/>
          <a:ext cx="6930451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116"/>
                <a:gridCol w="1602909"/>
                <a:gridCol w="1324142"/>
                <a:gridCol w="1324142"/>
                <a:gridCol w="1324142"/>
              </a:tblGrid>
              <a:tr h="912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Station Name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Uniform Soil Layer Resistivity From USGS Survey (ohm*m)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CDGES - </a:t>
                      </a:r>
                      <a:r>
                        <a:rPr lang="en-US" sz="1400" dirty="0" err="1" smtClean="0">
                          <a:effectLst/>
                        </a:rPr>
                        <a:t>Wenner</a:t>
                      </a:r>
                      <a:r>
                        <a:rPr lang="en-US" sz="1400" dirty="0" smtClean="0">
                          <a:effectLst/>
                        </a:rPr>
                        <a:t> Method (ohm*m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GGR Calculated by IEEE 80 method (ohms)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GGR From CDGES (ohms)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266.3481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1.812989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207.9795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2.145076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2.1438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41.43066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0.367745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724.17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74.35284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0.320555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0.59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202.9892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1.805878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4.11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934.514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5.662666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9.2347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66.67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84.61926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0.082047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0.3114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15.34106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0.10846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0.70856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1004.323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5.921809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4.0409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56.98275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0.142078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0.14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8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11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125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49.92627</a:t>
                      </a:r>
                      <a:endParaRPr lang="en-US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0.056835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0.1086207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19812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of USGS survey data and CDGES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24652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9050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of different methods with per station cost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5169"/>
              </p:ext>
            </p:extLst>
          </p:nvPr>
        </p:nvGraphicFramePr>
        <p:xfrm>
          <a:off x="609600" y="2514600"/>
          <a:ext cx="8000999" cy="3324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273"/>
                <a:gridCol w="1545438"/>
                <a:gridCol w="1435912"/>
                <a:gridCol w="1296200"/>
                <a:gridCol w="953699"/>
                <a:gridCol w="97518"/>
                <a:gridCol w="1106959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Method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Soil Resistivity Measurement Needed?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Station Ground Grid Model Required?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Requires De-Energized Station?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($/Station)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Accuracy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 gridSpan="7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Effective GGR Direct measurement (Direct </a:t>
                      </a:r>
                      <a:r>
                        <a:rPr lang="en-US" sz="1400" dirty="0" smtClean="0">
                          <a:effectLst/>
                        </a:rPr>
                        <a:t>Approach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 of Potential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$5,000 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Clamp On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$1,600 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Computer based grounding multi-meter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$17,000 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confirmed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 gridSpan="7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GGR Measurement for Effective GGR Calculation </a:t>
                      </a:r>
                      <a:r>
                        <a:rPr lang="en-US" sz="1400" dirty="0" smtClean="0">
                          <a:effectLst/>
                        </a:rPr>
                        <a:t>(Indirect </a:t>
                      </a:r>
                      <a:r>
                        <a:rPr lang="en-US" sz="1400" dirty="0">
                          <a:effectLst/>
                        </a:rPr>
                        <a:t>Approach)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Wenner</a:t>
                      </a:r>
                      <a:r>
                        <a:rPr lang="en-US" sz="1400" baseline="0" dirty="0" smtClean="0">
                          <a:effectLst/>
                        </a:rPr>
                        <a:t> method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$4000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Survey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$0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Low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IEEE 80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$0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Low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CDEGS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$1600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0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smtClean="0"/>
              <a:t>GIC flow with shield wire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514598"/>
            <a:ext cx="7627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standard AEP practice to </a:t>
            </a:r>
            <a:r>
              <a:rPr lang="en-US" dirty="0" smtClean="0"/>
              <a:t>connect station </a:t>
            </a:r>
            <a:r>
              <a:rPr lang="en-US" dirty="0"/>
              <a:t>ground grids, either directly (with dedicated copper wires) or indirectly (through supporting steel structures) to the shield wires </a:t>
            </a:r>
            <a:r>
              <a:rPr lang="en-US" dirty="0" smtClean="0"/>
              <a:t>for </a:t>
            </a:r>
            <a:r>
              <a:rPr lang="en-US" dirty="0"/>
              <a:t>lightning </a:t>
            </a:r>
            <a:r>
              <a:rPr lang="en-US" dirty="0" smtClean="0"/>
              <a:t>protection on </a:t>
            </a:r>
            <a:r>
              <a:rPr lang="en-US" dirty="0"/>
              <a:t>high voltage transmission lines, which themselves are grounded at every transmission structure.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shield wire grounding has provided an additional path for GIC propagation </a:t>
            </a:r>
            <a:endParaRPr lang="en-US" dirty="0"/>
          </a:p>
        </p:txBody>
      </p:sp>
      <p:pic>
        <p:nvPicPr>
          <p:cNvPr id="4" name="Picture 3" descr="C:\Projects\130503_GMD\GGRMesurement\Copy_of_P0000782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26" y="177310"/>
            <a:ext cx="4449885" cy="66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48006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Calculating Effective GGR</a:t>
            </a:r>
          </a:p>
        </p:txBody>
      </p:sp>
    </p:spTree>
    <p:extLst>
      <p:ext uri="{BB962C8B-B14F-4D97-AF65-F5344CB8AC3E}">
        <p14:creationId xmlns:p14="http://schemas.microsoft.com/office/powerpoint/2010/main" val="10342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3800" y="3200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Shield wire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0" y="2198132"/>
            <a:ext cx="6172200" cy="39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7543800" y="3508177"/>
            <a:ext cx="609600" cy="378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2286000"/>
                <a:ext cx="76200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Effective GGR is the parallel of substation GGR and resistance of all overhead shield wires connecting to the substation ground grid.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𝐺𝐺𝑅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		Substation ground grid resistance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		Equivalent grounding resistance of </a:t>
                </a:r>
                <a:r>
                  <a:rPr lang="en-US" dirty="0" err="1"/>
                  <a:t>X</a:t>
                </a:r>
                <a:r>
                  <a:rPr lang="en-US" baseline="30000" dirty="0" err="1"/>
                  <a:t>th</a:t>
                </a:r>
                <a:r>
                  <a:rPr lang="en-US" dirty="0"/>
                  <a:t> shield wire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86000"/>
                <a:ext cx="7620000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640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77489" y="3171369"/>
                <a:ext cx="4389022" cy="882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𝐺𝐺𝑅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𝐺𝐺𝑅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89" y="3171369"/>
                <a:ext cx="4389022" cy="882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00" y="350304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Calculating Effective GGR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090398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Shield wire is grounded through a conductor installed at each tower. It can be assumed as a series of Γ equivalent models shown below: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65385" y="2971800"/>
            <a:ext cx="5943600" cy="1996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4876800"/>
                <a:ext cx="80772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		n</a:t>
                </a:r>
                <a:r>
                  <a:rPr lang="en-US" baseline="30000" dirty="0"/>
                  <a:t>th</a:t>
                </a:r>
                <a:r>
                  <a:rPr lang="en-US" dirty="0"/>
                  <a:t> segment shield wire resistance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		n</a:t>
                </a:r>
                <a:r>
                  <a:rPr lang="en-US" baseline="30000" dirty="0"/>
                  <a:t>th</a:t>
                </a:r>
                <a:r>
                  <a:rPr lang="en-US" dirty="0"/>
                  <a:t> segment shield wire grounding resistance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76800"/>
                <a:ext cx="80772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4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6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2590068"/>
            <a:ext cx="1800225" cy="1771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744" y="2057400"/>
            <a:ext cx="3382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When there is only one Γ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4495800"/>
                <a:ext cx="1625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800"/>
                <a:ext cx="162557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62235" y="2057400"/>
            <a:ext cx="3181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When there are two Γ segments</a:t>
            </a: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105400" y="2590068"/>
            <a:ext cx="3038475" cy="173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48200" y="4532142"/>
                <a:ext cx="4726339" cy="809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32142"/>
                <a:ext cx="4726339" cy="8095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6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057400"/>
            <a:ext cx="338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When there are three Γ segments: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27966" y="2571530"/>
            <a:ext cx="4229100" cy="1743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4648200"/>
                <a:ext cx="6705600" cy="1352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648200"/>
                <a:ext cx="6705600" cy="13522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6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81200"/>
            <a:ext cx="300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When there are n Γ segments: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2590800"/>
                <a:ext cx="4165884" cy="538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4165884" cy="5388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5784" y="3429000"/>
                <a:ext cx="7450015" cy="538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4" y="3429000"/>
                <a:ext cx="7450015" cy="5388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5784" y="4648200"/>
                <a:ext cx="2161617" cy="717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4" y="4648200"/>
                <a:ext cx="2161617" cy="7174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62400" y="4648200"/>
                <a:ext cx="2124749" cy="717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48200"/>
                <a:ext cx="2124749" cy="7174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8183" y="4191000"/>
            <a:ext cx="2955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Solving above equation gives: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4524" y="5384079"/>
                <a:ext cx="824847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less than 0 which can be excluded. Therefore the </a:t>
                </a:r>
                <a:r>
                  <a:rPr lang="en-US" dirty="0" err="1"/>
                  <a:t>X</a:t>
                </a:r>
                <a:r>
                  <a:rPr lang="en-US" baseline="30000" dirty="0" err="1"/>
                  <a:t>th</a:t>
                </a:r>
                <a:r>
                  <a:rPr lang="en-US" dirty="0"/>
                  <a:t> shield wire equivalent grounding resistance is calculated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After </a:t>
                </a:r>
                <a:r>
                  <a:rPr lang="en-US" dirty="0" smtClean="0"/>
                  <a:t>calculating </a:t>
                </a:r>
                <a:r>
                  <a:rPr lang="en-US" dirty="0"/>
                  <a:t>all shield wire equivalent ground </a:t>
                </a:r>
                <a:r>
                  <a:rPr lang="en-US" dirty="0" smtClean="0"/>
                  <a:t>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𝑠𝑤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effective GGR is calculated by </a:t>
                </a:r>
                <a:r>
                  <a:rPr lang="en-US" dirty="0" smtClean="0"/>
                  <a:t>(2)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4" y="5384079"/>
                <a:ext cx="8248475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59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00" y="350304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48006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Procedure for Obtaining </a:t>
            </a:r>
            <a:r>
              <a:rPr lang="en-US" sz="2400" b="1" dirty="0">
                <a:solidFill>
                  <a:schemeClr val="bg1"/>
                </a:solidFill>
              </a:rPr>
              <a:t>GGR and Effective GGR values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2049907" y="2217055"/>
            <a:ext cx="2514600" cy="405889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Identify Substation 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2145157" y="3077072"/>
            <a:ext cx="2324100" cy="609600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GGR exist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  <a:endCxn id="5" idx="0"/>
          </p:cNvCxnSpPr>
          <p:nvPr/>
        </p:nvCxnSpPr>
        <p:spPr>
          <a:xfrm>
            <a:off x="3307207" y="2622944"/>
            <a:ext cx="0" cy="454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15" idx="0"/>
          </p:cNvCxnSpPr>
          <p:nvPr/>
        </p:nvCxnSpPr>
        <p:spPr>
          <a:xfrm>
            <a:off x="3307207" y="3686672"/>
            <a:ext cx="0" cy="11266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6219941" y="4000363"/>
            <a:ext cx="1862598" cy="51435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Soil Resistivity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Wenner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method 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6145890" y="4810029"/>
            <a:ext cx="2010697" cy="64094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Estimate GGR CDEGS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1"/>
            <a:endCxn id="15" idx="3"/>
          </p:cNvCxnSpPr>
          <p:nvPr/>
        </p:nvCxnSpPr>
        <p:spPr>
          <a:xfrm flipH="1">
            <a:off x="4564507" y="5130499"/>
            <a:ext cx="1581383" cy="3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2" idx="0"/>
          </p:cNvCxnSpPr>
          <p:nvPr/>
        </p:nvCxnSpPr>
        <p:spPr>
          <a:xfrm flipH="1">
            <a:off x="7151239" y="4514713"/>
            <a:ext cx="1" cy="295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Process 14"/>
          <p:cNvSpPr/>
          <p:nvPr/>
        </p:nvSpPr>
        <p:spPr>
          <a:xfrm>
            <a:off x="2049907" y="4813311"/>
            <a:ext cx="2514600" cy="64094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Calculate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Effective GGR</a:t>
            </a:r>
          </a:p>
        </p:txBody>
      </p:sp>
      <p:cxnSp>
        <p:nvCxnSpPr>
          <p:cNvPr id="16" name="Straight Arrow Connector 15"/>
          <p:cNvCxnSpPr>
            <a:endCxn id="17" idx="0"/>
          </p:cNvCxnSpPr>
          <p:nvPr/>
        </p:nvCxnSpPr>
        <p:spPr>
          <a:xfrm>
            <a:off x="3307207" y="5454251"/>
            <a:ext cx="0" cy="395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2049907" y="5850149"/>
            <a:ext cx="2514600" cy="378233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GIC Calculation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3136063" y="3828163"/>
            <a:ext cx="1028700" cy="381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5" idx="3"/>
          </p:cNvCxnSpPr>
          <p:nvPr/>
        </p:nvCxnSpPr>
        <p:spPr>
          <a:xfrm>
            <a:off x="4469257" y="3381872"/>
            <a:ext cx="2681983" cy="1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0"/>
          </p:cNvCxnSpPr>
          <p:nvPr/>
        </p:nvCxnSpPr>
        <p:spPr>
          <a:xfrm>
            <a:off x="7151239" y="3393452"/>
            <a:ext cx="1" cy="606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1044" y="172033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AEP’s recommendation</a:t>
            </a:r>
            <a:endParaRPr lang="en-US" sz="2400" dirty="0"/>
          </a:p>
        </p:txBody>
      </p:sp>
      <p:cxnSp>
        <p:nvCxnSpPr>
          <p:cNvPr id="26" name="Elbow Connector 25"/>
          <p:cNvCxnSpPr>
            <a:stCxn id="12" idx="2"/>
            <a:endCxn id="17" idx="3"/>
          </p:cNvCxnSpPr>
          <p:nvPr/>
        </p:nvCxnSpPr>
        <p:spPr>
          <a:xfrm rot="5400000">
            <a:off x="5563725" y="4451751"/>
            <a:ext cx="588297" cy="258673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Process 30"/>
          <p:cNvSpPr/>
          <p:nvPr/>
        </p:nvSpPr>
        <p:spPr>
          <a:xfrm>
            <a:off x="4469257" y="2886572"/>
            <a:ext cx="1028700" cy="381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480060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Ground </a:t>
            </a:r>
            <a:r>
              <a:rPr lang="en-US" sz="2800" b="1" dirty="0" smtClean="0">
                <a:solidFill>
                  <a:schemeClr val="bg1"/>
                </a:solidFill>
              </a:rPr>
              <a:t>Grid </a:t>
            </a:r>
            <a:r>
              <a:rPr lang="en-US" sz="2800" b="1" dirty="0">
                <a:solidFill>
                  <a:schemeClr val="bg1"/>
                </a:solidFill>
              </a:rPr>
              <a:t>Resistance </a:t>
            </a:r>
            <a:r>
              <a:rPr lang="en-US" sz="2800" b="1" dirty="0" smtClean="0">
                <a:solidFill>
                  <a:schemeClr val="bg1"/>
                </a:solidFill>
              </a:rPr>
              <a:t>and GIC Flow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Typical Substation ground grid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4/0 cu buried at 18”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10-20’ grid welded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Ground Rods every 20’ typical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Meets the requirement of IEEE80 standard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72222"/>
            <a:ext cx="3429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5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8194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Questions?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080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9911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82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Basic GIC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The significance of GGR value on GIC calculation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514598"/>
            <a:ext cx="762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2439672"/>
                <a:ext cx="7543800" cy="665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GIC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Thevenin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Ratio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GGR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GGR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Station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Thevenin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impedance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439672"/>
                <a:ext cx="7543800" cy="6655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57250" y="3286484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Change </a:t>
            </a:r>
            <a:r>
              <a:rPr lang="en-US" dirty="0"/>
              <a:t>in GIC values vs </a:t>
            </a:r>
            <a:r>
              <a:rPr lang="en-US" dirty="0" smtClean="0"/>
              <a:t>Substation GGR under </a:t>
            </a:r>
            <a:r>
              <a:rPr lang="en-US" dirty="0"/>
              <a:t>different </a:t>
            </a:r>
            <a:r>
              <a:rPr lang="en-US" dirty="0" err="1"/>
              <a:t>T</a:t>
            </a:r>
            <a:r>
              <a:rPr lang="en-US" dirty="0" err="1" smtClean="0"/>
              <a:t>hevenin</a:t>
            </a:r>
            <a:r>
              <a:rPr lang="en-US" dirty="0" smtClean="0"/>
              <a:t> </a:t>
            </a:r>
            <a:r>
              <a:rPr lang="en-US" dirty="0"/>
              <a:t>ratio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35" y="3655816"/>
            <a:ext cx="5535930" cy="285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8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48006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Obtaining GGR Value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Direct </a:t>
            </a:r>
            <a:r>
              <a:rPr lang="en-US" dirty="0" smtClean="0"/>
              <a:t>approach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Fall of potential (FOP)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05963"/>
            <a:ext cx="5334000" cy="33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1885071" y="4515729"/>
            <a:ext cx="5275384" cy="1575582"/>
          </a:xfrm>
          <a:custGeom>
            <a:avLst/>
            <a:gdLst>
              <a:gd name="connsiteX0" fmla="*/ 0 w 5275384"/>
              <a:gd name="connsiteY0" fmla="*/ 1575582 h 1575582"/>
              <a:gd name="connsiteX1" fmla="*/ 2208627 w 5275384"/>
              <a:gd name="connsiteY1" fmla="*/ 618979 h 1575582"/>
              <a:gd name="connsiteX2" fmla="*/ 4149969 w 5275384"/>
              <a:gd name="connsiteY2" fmla="*/ 492369 h 1575582"/>
              <a:gd name="connsiteX3" fmla="*/ 5275384 w 5275384"/>
              <a:gd name="connsiteY3" fmla="*/ 0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5384" h="1575582">
                <a:moveTo>
                  <a:pt x="0" y="1575582"/>
                </a:moveTo>
                <a:cubicBezTo>
                  <a:pt x="758483" y="1187548"/>
                  <a:pt x="1516966" y="799514"/>
                  <a:pt x="2208627" y="618979"/>
                </a:cubicBezTo>
                <a:cubicBezTo>
                  <a:pt x="2900288" y="438444"/>
                  <a:pt x="3638843" y="595532"/>
                  <a:pt x="4149969" y="492369"/>
                </a:cubicBezTo>
                <a:cubicBezTo>
                  <a:pt x="4661095" y="389206"/>
                  <a:pt x="4968239" y="194603"/>
                  <a:pt x="52753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85071" y="6070704"/>
            <a:ext cx="5963529" cy="206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0"/>
          </p:cNvCxnSpPr>
          <p:nvPr/>
        </p:nvCxnSpPr>
        <p:spPr>
          <a:xfrm flipV="1">
            <a:off x="1885071" y="4724400"/>
            <a:ext cx="19929" cy="1366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511885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610537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54658" y="28194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67500" y="3276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90800" y="3355454"/>
            <a:ext cx="0" cy="680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72000" y="4724400"/>
            <a:ext cx="7256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59822" y="4365862"/>
            <a:ext cx="5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819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3622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Most popular method for measuring sub station ground grid </a:t>
            </a:r>
            <a:r>
              <a:rPr lang="en-US" b="1" dirty="0">
                <a:solidFill>
                  <a:srgbClr val="FF0000"/>
                </a:solidFill>
              </a:rPr>
              <a:t>impedance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Fixed test frequency range from 20 hertz to 418 hertz (50Hz and 60 Hz are omitted)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To achieve 95% accuracy, it requires 6.5 times the grids maximum diagonal distance.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Due to the impact of other interconnected ground sources,  FOP should be performed only with new installation or the substation should be </a:t>
            </a:r>
            <a:r>
              <a:rPr lang="en-US" dirty="0" smtClean="0">
                <a:solidFill>
                  <a:srgbClr val="FF0000"/>
                </a:solidFill>
              </a:rPr>
              <a:t>de-energized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Clamp on meter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95" y="2286000"/>
            <a:ext cx="55816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389163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Theoretically it is able to measure the combination of substation ground grid and shield wire resistance</a:t>
            </a:r>
          </a:p>
          <a:p>
            <a:pPr lvl="1"/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The signal of clamp on meter is too weak to obtain an accurate measurement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P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AEPpresentation1</Template>
  <TotalTime>8980</TotalTime>
  <Words>933</Words>
  <Application>Microsoft Office PowerPoint</Application>
  <PresentationFormat>On-screen Show (4:3)</PresentationFormat>
  <Paragraphs>269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Microsoft YaHei</vt:lpstr>
      <vt:lpstr>SimSun</vt:lpstr>
      <vt:lpstr>Arial</vt:lpstr>
      <vt:lpstr>Berlin Sans FB</vt:lpstr>
      <vt:lpstr>Calibri</vt:lpstr>
      <vt:lpstr>Cambria Math</vt:lpstr>
      <vt:lpstr>Courier New</vt:lpstr>
      <vt:lpstr>Times New Roman</vt:lpstr>
      <vt:lpstr>AEPpresentation1</vt:lpstr>
      <vt:lpstr>AEP’s Ground Grid Resistance Measurement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AEP’s Effective Ground Grid Resistance Measurement Procedure</dc:title>
  <dc:creator>Zhenhua Wang</dc:creator>
  <cp:lastModifiedBy>Z Wang</cp:lastModifiedBy>
  <cp:revision>161</cp:revision>
  <dcterms:created xsi:type="dcterms:W3CDTF">2006-08-16T00:00:00Z</dcterms:created>
  <dcterms:modified xsi:type="dcterms:W3CDTF">2017-05-10T04:38:26Z</dcterms:modified>
</cp:coreProperties>
</file>