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75" r:id="rId4"/>
    <p:sldId id="276" r:id="rId5"/>
    <p:sldId id="264" r:id="rId6"/>
    <p:sldId id="271" r:id="rId7"/>
    <p:sldId id="265" r:id="rId8"/>
    <p:sldId id="262" r:id="rId9"/>
    <p:sldId id="257" r:id="rId10"/>
    <p:sldId id="258" r:id="rId11"/>
    <p:sldId id="259" r:id="rId12"/>
    <p:sldId id="260" r:id="rId13"/>
    <p:sldId id="268" r:id="rId14"/>
    <p:sldId id="269" r:id="rId15"/>
    <p:sldId id="266" r:id="rId16"/>
    <p:sldId id="267" r:id="rId17"/>
    <p:sldId id="273" r:id="rId18"/>
    <p:sldId id="272" r:id="rId19"/>
    <p:sldId id="277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D2C9-CE04-4B65-87A0-BCDDEB43AA0F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07DC-CB7C-4A32-9DB9-0D1DA4AB7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17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707DC-CB7C-4A32-9DB9-0D1DA4AB74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995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F934-7AAD-4439-9D67-C832829A8A6B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1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2565-EE32-4C5F-8EC1-8E74480B5DC8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9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99CA-68A4-4366-85EB-0EDAEEFDFEF9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9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A2C3-570B-4D1D-92DD-AF569744ACFC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2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8EA82-4D17-47AC-AC90-A95B5DD5F839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47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41B4-C334-461C-964E-690C263414F6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2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48608-212D-4BB1-82B1-B9BFB556C5D6}" type="datetime1">
              <a:rPr lang="en-US" smtClean="0"/>
              <a:t>5/17/2017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2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45AB1-82BE-4642-9D3A-31F5281A9E40}" type="datetime1">
              <a:rPr lang="en-US" smtClean="0"/>
              <a:t>5/17/2017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1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CBF1-FCB4-42C8-A1F3-7386F7BDDDA0}" type="datetime1">
              <a:rPr lang="en-US" smtClean="0"/>
              <a:t>5/17/2017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39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AC23B-D04C-4770-9C06-04F4EE47A948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6365F-E1DE-4A80-9B1B-EC2A98BB7959}" type="datetime1">
              <a:rPr lang="en-US" smtClean="0"/>
              <a:t>5/17/2017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5606-DD42-4984-8C87-A10DD23D508E}" type="datetime1">
              <a:rPr lang="en-US" smtClean="0"/>
              <a:t>5/17/2017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Kaleb Luce - 5/10/2017 - GIC Data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2D3AD-EF2C-4967-B4FF-8049CD79F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9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1"/>
            <a:ext cx="7772400" cy="2762250"/>
          </a:xfrm>
        </p:spPr>
        <p:txBody>
          <a:bodyPr>
            <a:normAutofit fontScale="90000"/>
          </a:bodyPr>
          <a:lstStyle/>
          <a:p>
            <a:r>
              <a:rPr lang="en-US" sz="7300" dirty="0" smtClean="0"/>
              <a:t>GIC Data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dirty="0" smtClean="0"/>
              <a:t> </a:t>
            </a:r>
            <a:r>
              <a:rPr lang="en-US" sz="4000" dirty="0" smtClean="0"/>
              <a:t>Gathering Transformer and Shunt Reactor Direct Current Resistance Data Needed For GIC System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Kaleb Luce</a:t>
            </a:r>
          </a:p>
          <a:p>
            <a:r>
              <a:rPr lang="en-US" sz="1800" dirty="0" smtClean="0"/>
              <a:t>GIC Data Workshop</a:t>
            </a:r>
          </a:p>
          <a:p>
            <a:r>
              <a:rPr lang="en-US" sz="1800" dirty="0" smtClean="0"/>
              <a:t>5/10/2017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059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Test Reports and Extracting Data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676400"/>
            <a:ext cx="74041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Test Reports and Extracting Data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65872"/>
            <a:ext cx="7067550" cy="524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Test Reports and Extracting Data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988" y="914400"/>
            <a:ext cx="546321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25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Transmission Shunt Reactor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5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Test Report and Extracting Data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82702"/>
            <a:ext cx="6734048" cy="1898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4246948"/>
                <a:ext cx="6839447" cy="62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1</m:t>
                              </m:r>
                              <m:r>
                                <m:rPr>
                                  <m:nor/>
                                </m:rPr>
                                <a:rPr lang="en-US" i="1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1"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/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en-US"/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en-US" i="1"/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/>
                                <m:t>2"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"</m:t>
                          </m:r>
                          <m:r>
                            <m:rPr>
                              <m:nor/>
                            </m:rPr>
                            <a:rPr lang="en-US"/>
                            <m:t>H</m:t>
                          </m:r>
                          <m:r>
                            <m:rPr>
                              <m:nor/>
                            </m:rPr>
                            <a:rPr lang="en-US"/>
                            <m:t>3</m:t>
                          </m:r>
                          <m:r>
                            <m:rPr>
                              <m:nor/>
                            </m:rPr>
                            <a:rPr lang="en-US" i="1"/>
                            <m:t>−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N</m:t>
                          </m:r>
                          <m:r>
                            <m:rPr>
                              <m:nor/>
                            </m:rPr>
                            <a:rPr lang="en-US" b="0" i="0" smtClean="0"/>
                            <m:t>2")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246948"/>
                <a:ext cx="6839447" cy="6298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Temperature Conversion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Temperature Conversion To 75⁰C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1383268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Formula</a:t>
            </a:r>
            <a:endParaRPr lang="en-US" sz="20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318129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Example</a:t>
            </a:r>
            <a:endParaRPr lang="en-US" sz="20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4800600"/>
                <a:ext cx="6629400" cy="991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=0.001962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0" smtClean="0">
                                  <a:latin typeface="Cambria Math"/>
                                </a:rPr>
                                <m:t>75+234.5</m:t>
                              </m:r>
                            </m:num>
                            <m:den>
                              <m:r>
                                <a:rPr lang="en-US" b="0" i="0" smtClean="0">
                                  <a:latin typeface="Cambria Math"/>
                                </a:rPr>
                                <m:t>85+234.5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 @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0" smtClean="0">
                              <a:latin typeface="Cambria Math"/>
                            </a:rPr>
                            <m:t> 75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C</m:t>
                      </m:r>
                      <m:r>
                        <a:rPr lang="en-US" b="0" i="0" smtClean="0">
                          <a:latin typeface="Cambria Math"/>
                        </a:rPr>
                        <m:t>=0.001900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Ohms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6629400" cy="99168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8200" y="3581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Assuming that there is a measurement of 0.001962 Ohms at </a:t>
            </a:r>
            <a:r>
              <a:rPr lang="en-US" dirty="0"/>
              <a:t>85°C, </a:t>
            </a:r>
            <a:r>
              <a:rPr lang="en-US" dirty="0" smtClean="0"/>
              <a:t>it would need to be converted to 75°C. Assuming that you are converting the temperature of something made of copper, the equation would be worked as follows.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854200"/>
            <a:ext cx="83947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8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Vector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To Determine Vector Group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295400"/>
            <a:ext cx="7696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Steps To Determine Vector Group: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First </a:t>
            </a:r>
            <a:r>
              <a:rPr lang="en-US" dirty="0"/>
              <a:t>Symbol: for High Voltage: Always capital letters. D=Delta, Y=Wye</a:t>
            </a:r>
            <a:r>
              <a:rPr lang="en-US" dirty="0" smtClean="0"/>
              <a:t>, YN=Wye-</a:t>
            </a:r>
            <a:r>
              <a:rPr lang="en-US" dirty="0" err="1" smtClean="0"/>
              <a:t>Nuetral</a:t>
            </a:r>
            <a:r>
              <a:rPr lang="en-US" dirty="0" smtClean="0"/>
              <a:t>, </a:t>
            </a:r>
            <a:r>
              <a:rPr lang="en-US" dirty="0"/>
              <a:t>Z=Interconnected star, N=Neutral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Second Symbol: for Low voltage: Always Small letters. d=Delta, y=wye</a:t>
            </a:r>
            <a:r>
              <a:rPr lang="en-US" dirty="0" smtClean="0"/>
              <a:t>, </a:t>
            </a:r>
            <a:r>
              <a:rPr lang="en-US" dirty="0" err="1" smtClean="0"/>
              <a:t>yn</a:t>
            </a:r>
            <a:r>
              <a:rPr lang="en-US" dirty="0" smtClean="0"/>
              <a:t>=wye-</a:t>
            </a:r>
            <a:r>
              <a:rPr lang="en-US" dirty="0" err="1" smtClean="0"/>
              <a:t>nuetral</a:t>
            </a:r>
            <a:r>
              <a:rPr lang="en-US" dirty="0" smtClean="0"/>
              <a:t>, </a:t>
            </a:r>
            <a:r>
              <a:rPr lang="en-US" dirty="0"/>
              <a:t>z=Interconnected star, n=Neutral.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Third Symbol: Phase displacement expressed as the clock hour number (1,6,11)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0 =0° that the LV </a:t>
            </a:r>
            <a:r>
              <a:rPr lang="en-US" dirty="0" err="1"/>
              <a:t>phasor</a:t>
            </a:r>
            <a:r>
              <a:rPr lang="en-US" dirty="0"/>
              <a:t> is in phase with the HV </a:t>
            </a:r>
            <a:r>
              <a:rPr lang="en-US" dirty="0" err="1"/>
              <a:t>phasor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 =30° lagging (LV lags HV with 30°) because rotation is anti-clockwise.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11 = 330° lagging or 30° leading (LV leads HV with 30°)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 = 150° lagging (LV lags HV with 150°)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 = 180° lagging (LV lags HV with 180°)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3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Vector Group Example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9"/>
          <a:stretch/>
        </p:blipFill>
        <p:spPr bwMode="auto">
          <a:xfrm>
            <a:off x="4648200" y="1574325"/>
            <a:ext cx="2590800" cy="314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0" r="35565"/>
          <a:stretch/>
        </p:blipFill>
        <p:spPr bwMode="auto">
          <a:xfrm>
            <a:off x="1990475" y="1551025"/>
            <a:ext cx="2352925" cy="317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8536" y="5100935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Vector Group: YNd0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8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Two Winding Transformer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6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8" y="258382"/>
            <a:ext cx="5605272" cy="6448543"/>
          </a:xfrm>
          <a:prstGeom prst="rect">
            <a:avLst/>
          </a:prstGeom>
          <a:effectLst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/>
          <a:p>
            <a:r>
              <a:rPr lang="en-US" sz="8800" dirty="0" smtClean="0"/>
              <a:t>Questions?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77270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GSU Example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2100263"/>
            <a:ext cx="645795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GSU Example Test Reports and Extracting Data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78" y="1066800"/>
            <a:ext cx="667282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5562600"/>
            <a:ext cx="3657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71600" y="5105400"/>
                <a:ext cx="6400800" cy="7920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𝑤𝑖𝑛𝑑𝑖𝑛𝑔</m:t>
                          </m:r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"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2"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"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3"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"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3−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𝐻</m:t>
                              </m:r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1"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105400"/>
                <a:ext cx="6400800" cy="7920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1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3736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 Standard Two/Three Winding Transformer Example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1633538"/>
            <a:ext cx="76104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56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2/3 Winding Example Test Reports and Extracting Data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78" y="1066800"/>
            <a:ext cx="667282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2060713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H1-H0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4568" y="2065352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H2-H0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065352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H3-H0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08082" y="4189054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X1-X0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0056" y="4194976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X2-X0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4192988"/>
            <a:ext cx="76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X3-X0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3768" y="4523632"/>
            <a:ext cx="4724400" cy="35316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6995" y="5030694"/>
            <a:ext cx="258748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(“H1-H0”)+(“H2-H0”)+(“H3-H0”)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555" y="5550672"/>
            <a:ext cx="2587485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(“X1-X0”)+(“X2-X0”)+(“X3-X0”)</a:t>
            </a:r>
            <a:endParaRPr lang="en-US" sz="13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8600" y="5851012"/>
            <a:ext cx="2438400" cy="0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9853" y="6060168"/>
            <a:ext cx="7603547" cy="2923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**NOTE: This report has winding resistances referenced to neutral, therefore, no need to divided by 2.</a:t>
            </a:r>
            <a:endParaRPr lang="en-US" sz="1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28472" y="1355110"/>
            <a:ext cx="4407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1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9317" y="5000656"/>
            <a:ext cx="4407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1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9094" y="5500033"/>
            <a:ext cx="4407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13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3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Test Reports and Extracting Data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356350"/>
            <a:ext cx="30480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7666"/>
            <a:ext cx="8120063" cy="474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0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Autotransformer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34" y="457200"/>
            <a:ext cx="8560752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2D3AD-EF2C-4967-B4FF-8049CD79FC57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00400" cy="365125"/>
          </a:xfrm>
        </p:spPr>
        <p:txBody>
          <a:bodyPr/>
          <a:lstStyle/>
          <a:p>
            <a:r>
              <a:rPr lang="en-US" dirty="0" smtClean="0"/>
              <a:t>Kaleb Luce - 5/10/2017 - GIC Data Workshop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40716" y="4385188"/>
            <a:ext cx="3657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Note: In this equivalence model, values are in direct current Ohms/Phase. This is the format required for the GIC system model.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16728"/>
            <a:ext cx="67056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Autotransformer Winding Resistance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11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539</Words>
  <Application>Microsoft Office PowerPoint</Application>
  <PresentationFormat>On-screen Show (4:3)</PresentationFormat>
  <Paragraphs>81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GIC Data  Gathering Transformer and Shunt Reactor Direct Current Resistance Data Needed For GIC System Model</vt:lpstr>
      <vt:lpstr>Two Winding Transformer Examples</vt:lpstr>
      <vt:lpstr>GSU Example</vt:lpstr>
      <vt:lpstr>GSU Example Test Reports and Extracting Data</vt:lpstr>
      <vt:lpstr> Standard Two/Three Winding Transformer Example</vt:lpstr>
      <vt:lpstr>2/3 Winding Example Test Reports and Extracting Data</vt:lpstr>
      <vt:lpstr>Example Test Reports and Extracting Data</vt:lpstr>
      <vt:lpstr>Autotransformer Examples</vt:lpstr>
      <vt:lpstr>PowerPoint Presentation</vt:lpstr>
      <vt:lpstr>Example Test Reports and Extracting Data</vt:lpstr>
      <vt:lpstr>Example Test Reports and Extracting Data</vt:lpstr>
      <vt:lpstr>Example Test Reports and Extracting Data</vt:lpstr>
      <vt:lpstr>Transmission Shunt Reactor Example</vt:lpstr>
      <vt:lpstr>Example Test Report and Extracting Data</vt:lpstr>
      <vt:lpstr>Temperature Conversion</vt:lpstr>
      <vt:lpstr>Example Temperature Conversion To 75⁰C</vt:lpstr>
      <vt:lpstr>Vector Group</vt:lpstr>
      <vt:lpstr>How To Determine Vector Group</vt:lpstr>
      <vt:lpstr>Vector Group Example</vt:lpstr>
      <vt:lpstr>Questions?</vt:lpstr>
    </vt:vector>
  </TitlesOfParts>
  <Company>Oncor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GIC Data  Gathering Transformer and Shunt Device Data Needed For GIC System Model</dc:title>
  <dc:creator>Luce, Kaleb</dc:creator>
  <cp:lastModifiedBy>Urquidez, Omar A</cp:lastModifiedBy>
  <cp:revision>24</cp:revision>
  <dcterms:created xsi:type="dcterms:W3CDTF">2017-05-04T15:54:47Z</dcterms:created>
  <dcterms:modified xsi:type="dcterms:W3CDTF">2017-05-17T18:04:44Z</dcterms:modified>
</cp:coreProperties>
</file>