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48"/>
  </p:notesMasterIdLst>
  <p:handoutMasterIdLst>
    <p:handoutMasterId r:id="rId49"/>
  </p:handoutMasterIdLst>
  <p:sldIdLst>
    <p:sldId id="355" r:id="rId4"/>
    <p:sldId id="379" r:id="rId5"/>
    <p:sldId id="400" r:id="rId6"/>
    <p:sldId id="372" r:id="rId7"/>
    <p:sldId id="378" r:id="rId8"/>
    <p:sldId id="377" r:id="rId9"/>
    <p:sldId id="375" r:id="rId10"/>
    <p:sldId id="385" r:id="rId11"/>
    <p:sldId id="404" r:id="rId12"/>
    <p:sldId id="434" r:id="rId13"/>
    <p:sldId id="409" r:id="rId14"/>
    <p:sldId id="410" r:id="rId15"/>
    <p:sldId id="401" r:id="rId16"/>
    <p:sldId id="435" r:id="rId17"/>
    <p:sldId id="403" r:id="rId18"/>
    <p:sldId id="436" r:id="rId19"/>
    <p:sldId id="388" r:id="rId20"/>
    <p:sldId id="424" r:id="rId21"/>
    <p:sldId id="425" r:id="rId22"/>
    <p:sldId id="426" r:id="rId23"/>
    <p:sldId id="373" r:id="rId24"/>
    <p:sldId id="408" r:id="rId25"/>
    <p:sldId id="432" r:id="rId26"/>
    <p:sldId id="420" r:id="rId27"/>
    <p:sldId id="421" r:id="rId28"/>
    <p:sldId id="422" r:id="rId29"/>
    <p:sldId id="394" r:id="rId30"/>
    <p:sldId id="390" r:id="rId31"/>
    <p:sldId id="392" r:id="rId32"/>
    <p:sldId id="393" r:id="rId33"/>
    <p:sldId id="391" r:id="rId34"/>
    <p:sldId id="396" r:id="rId35"/>
    <p:sldId id="397" r:id="rId36"/>
    <p:sldId id="398" r:id="rId37"/>
    <p:sldId id="399" r:id="rId38"/>
    <p:sldId id="405" r:id="rId39"/>
    <p:sldId id="433" r:id="rId40"/>
    <p:sldId id="406" r:id="rId41"/>
    <p:sldId id="407" r:id="rId42"/>
    <p:sldId id="417" r:id="rId43"/>
    <p:sldId id="429" r:id="rId44"/>
    <p:sldId id="430" r:id="rId45"/>
    <p:sldId id="431" r:id="rId46"/>
    <p:sldId id="411"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6C6"/>
    <a:srgbClr val="B03018"/>
    <a:srgbClr val="FF8200"/>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22" d="100"/>
          <a:sy n="122" d="100"/>
        </p:scale>
        <p:origin x="1206" y="96"/>
      </p:cViewPr>
      <p:guideLst>
        <p:guide orient="horz" pos="2160"/>
        <p:guide pos="2880"/>
      </p:guideLst>
    </p:cSldViewPr>
  </p:slideViewPr>
  <p:notesTextViewPr>
    <p:cViewPr>
      <p:scale>
        <a:sx n="3" d="2"/>
        <a:sy n="3" d="2"/>
      </p:scale>
      <p:origin x="0" y="0"/>
    </p:cViewPr>
  </p:notesTextViewPr>
  <p:sorterViewPr>
    <p:cViewPr>
      <p:scale>
        <a:sx n="120" d="100"/>
        <a:sy n="120" d="100"/>
      </p:scale>
      <p:origin x="0" y="-2652"/>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5/16/2017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30350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2436045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3955298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1281162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1184285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1715668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1588822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4191254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1164361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1612643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195757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3935708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2477518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927251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1392524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75572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227463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9256265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ercot.com/content/wcm/lists/89535/Current_Day_Reports_XSD_v6.25.zip" TargetMode="External"/><Relationship Id="rId1" Type="http://schemas.openxmlformats.org/officeDocument/2006/relationships/slideLayout" Target="../slideLayouts/slideLayout3.xml"/><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8" Type="http://schemas.openxmlformats.org/officeDocument/2006/relationships/slide" Target="slide34.xml"/><Relationship Id="rId13" Type="http://schemas.openxmlformats.org/officeDocument/2006/relationships/slide" Target="slide39.xml"/><Relationship Id="rId3" Type="http://schemas.openxmlformats.org/officeDocument/2006/relationships/slide" Target="slide29.xml"/><Relationship Id="rId7" Type="http://schemas.openxmlformats.org/officeDocument/2006/relationships/slide" Target="slide33.xml"/><Relationship Id="rId12" Type="http://schemas.openxmlformats.org/officeDocument/2006/relationships/slide" Target="slide38.xml"/><Relationship Id="rId17" Type="http://schemas.openxmlformats.org/officeDocument/2006/relationships/slide" Target="slide43.xml"/><Relationship Id="rId2" Type="http://schemas.openxmlformats.org/officeDocument/2006/relationships/slide" Target="slide28.xml"/><Relationship Id="rId16" Type="http://schemas.openxmlformats.org/officeDocument/2006/relationships/slide" Target="slide42.xml"/><Relationship Id="rId1" Type="http://schemas.openxmlformats.org/officeDocument/2006/relationships/slideLayout" Target="../slideLayouts/slideLayout3.xml"/><Relationship Id="rId6" Type="http://schemas.openxmlformats.org/officeDocument/2006/relationships/slide" Target="slide32.xml"/><Relationship Id="rId11" Type="http://schemas.openxmlformats.org/officeDocument/2006/relationships/slide" Target="slide37.xml"/><Relationship Id="rId5" Type="http://schemas.openxmlformats.org/officeDocument/2006/relationships/slide" Target="slide31.xml"/><Relationship Id="rId15" Type="http://schemas.openxmlformats.org/officeDocument/2006/relationships/slide" Target="slide41.xml"/><Relationship Id="rId10" Type="http://schemas.openxmlformats.org/officeDocument/2006/relationships/slide" Target="slide36.xml"/><Relationship Id="rId4" Type="http://schemas.openxmlformats.org/officeDocument/2006/relationships/slide" Target="slide30.xml"/><Relationship Id="rId9" Type="http://schemas.openxmlformats.org/officeDocument/2006/relationships/slide" Target="slide35.xml"/><Relationship Id="rId14" Type="http://schemas.openxmlformats.org/officeDocument/2006/relationships/slide" Target="slide4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mailto:Aaron.Townsend@ercot.com" TargetMode="External"/><Relationship Id="rId2" Type="http://schemas.openxmlformats.org/officeDocument/2006/relationships/hyperlink" Target="mailto:Hailong.Hui@ercot.com" TargetMode="External"/><Relationship Id="rId1" Type="http://schemas.openxmlformats.org/officeDocument/2006/relationships/slideLayout" Target="../slideLayouts/slideLayout3.xml"/><Relationship Id="rId6" Type="http://schemas.openxmlformats.org/officeDocument/2006/relationships/image" Target="../media/image11.wmf"/><Relationship Id="rId5" Type="http://schemas.openxmlformats.org/officeDocument/2006/relationships/hyperlink" Target="mailto:ClientServices@ercot.com" TargetMode="External"/><Relationship Id="rId4" Type="http://schemas.openxmlformats.org/officeDocument/2006/relationships/hyperlink" Target="mailto:Pamela.Shaw@ercot.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86200" y="1905000"/>
            <a:ext cx="4724400" cy="4031873"/>
          </a:xfrm>
          <a:prstGeom prst="rect">
            <a:avLst/>
          </a:prstGeom>
          <a:noFill/>
        </p:spPr>
        <p:txBody>
          <a:bodyPr wrap="square" rtlCol="0">
            <a:spAutoFit/>
          </a:bodyPr>
          <a:lstStyle/>
          <a:p>
            <a:r>
              <a:rPr lang="en-US" sz="2000" b="1" dirty="0" smtClean="0">
                <a:solidFill>
                  <a:schemeClr val="tx2"/>
                </a:solidFill>
              </a:rPr>
              <a:t>WebEx Training for NPRR744, RUC </a:t>
            </a:r>
            <a:r>
              <a:rPr lang="en-US" sz="2000" b="1" dirty="0">
                <a:solidFill>
                  <a:schemeClr val="tx2"/>
                </a:solidFill>
              </a:rPr>
              <a:t>Trigger for the Reliability Deployment Price Adder and Alignment with RUC Settlement </a:t>
            </a:r>
            <a:endParaRPr lang="en-US" sz="2000" dirty="0" smtClean="0">
              <a:solidFill>
                <a:schemeClr val="tx2"/>
              </a:solidFill>
            </a:endParaRPr>
          </a:p>
          <a:p>
            <a:endParaRPr lang="en-US" sz="2000" dirty="0" smtClean="0">
              <a:solidFill>
                <a:schemeClr val="tx2"/>
              </a:solidFill>
            </a:endParaRPr>
          </a:p>
          <a:p>
            <a:r>
              <a:rPr lang="en-US" sz="2000" dirty="0" smtClean="0">
                <a:solidFill>
                  <a:schemeClr val="tx2"/>
                </a:solidFill>
              </a:rPr>
              <a:t>Hailong Hui</a:t>
            </a:r>
          </a:p>
          <a:p>
            <a:r>
              <a:rPr lang="en-US" sz="2000" dirty="0" smtClean="0">
                <a:solidFill>
                  <a:schemeClr val="tx2"/>
                </a:solidFill>
              </a:rPr>
              <a:t>Aaron Townsend</a:t>
            </a:r>
          </a:p>
          <a:p>
            <a:r>
              <a:rPr lang="en-US" sz="2000" dirty="0" smtClean="0">
                <a:solidFill>
                  <a:schemeClr val="tx2"/>
                </a:solidFill>
              </a:rPr>
              <a:t>Pamela Shaw</a:t>
            </a:r>
          </a:p>
          <a:p>
            <a:endParaRPr lang="en-US" sz="2000" dirty="0" smtClean="0">
              <a:solidFill>
                <a:schemeClr val="tx2"/>
              </a:solidFill>
            </a:endParaRPr>
          </a:p>
          <a:p>
            <a:r>
              <a:rPr lang="en-US" sz="2000" dirty="0" smtClean="0">
                <a:solidFill>
                  <a:schemeClr val="tx2"/>
                </a:solidFill>
              </a:rPr>
              <a:t>ERCOT Market Design &amp; Operations</a:t>
            </a:r>
            <a:endParaRPr lang="en-US" sz="2000" dirty="0">
              <a:solidFill>
                <a:schemeClr val="tx2"/>
              </a:solidFill>
            </a:endParaRPr>
          </a:p>
          <a:p>
            <a:endParaRPr lang="en-US" sz="2000" dirty="0" smtClean="0">
              <a:solidFill>
                <a:schemeClr val="tx2"/>
              </a:solidFill>
            </a:endParaRPr>
          </a:p>
          <a:p>
            <a:r>
              <a:rPr lang="en-US" dirty="0" smtClean="0">
                <a:solidFill>
                  <a:schemeClr val="tx2"/>
                </a:solidFill>
              </a:rPr>
              <a:t>2PM-5PM</a:t>
            </a:r>
          </a:p>
          <a:p>
            <a:r>
              <a:rPr lang="en-US" dirty="0" smtClean="0">
                <a:solidFill>
                  <a:schemeClr val="tx2"/>
                </a:solidFill>
              </a:rPr>
              <a:t>May 16, 2017</a:t>
            </a:r>
            <a:endParaRPr lang="en-US" dirty="0">
              <a:solidFill>
                <a:schemeClr val="tx2"/>
              </a:solidFill>
            </a:endParaRPr>
          </a:p>
        </p:txBody>
      </p:sp>
    </p:spTree>
    <p:extLst>
      <p:ext uri="{BB962C8B-B14F-4D97-AF65-F5344CB8AC3E}">
        <p14:creationId xmlns:p14="http://schemas.microsoft.com/office/powerpoint/2010/main" val="3489498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NPRR744</a:t>
            </a:r>
            <a:endParaRPr lang="en-US" dirty="0"/>
          </a:p>
        </p:txBody>
      </p:sp>
      <p:sp>
        <p:nvSpPr>
          <p:cNvPr id="3" name="Content Placeholder 2"/>
          <p:cNvSpPr>
            <a:spLocks noGrp="1"/>
          </p:cNvSpPr>
          <p:nvPr>
            <p:ph idx="1"/>
          </p:nvPr>
        </p:nvSpPr>
        <p:spPr/>
        <p:txBody>
          <a:bodyPr/>
          <a:lstStyle/>
          <a:p>
            <a:r>
              <a:rPr lang="en-US" dirty="0" smtClean="0"/>
              <a:t>Addresses current implementation issues</a:t>
            </a:r>
          </a:p>
          <a:p>
            <a:pPr lvl="1"/>
            <a:r>
              <a:rPr lang="en-US" sz="2400" dirty="0" smtClean="0"/>
              <a:t>Can buy back a RUC commitment for next Operating Hour and possible current hour</a:t>
            </a:r>
          </a:p>
          <a:p>
            <a:pPr lvl="1"/>
            <a:r>
              <a:rPr lang="en-US" sz="2400" dirty="0" smtClean="0"/>
              <a:t>Use one single buyback flag for the entire RUC block</a:t>
            </a:r>
          </a:p>
          <a:p>
            <a:pPr lvl="2"/>
            <a:r>
              <a:rPr lang="en-US" sz="2000" dirty="0" smtClean="0"/>
              <a:t>Override the telemetry status if it is different from the determined buyback flag</a:t>
            </a:r>
          </a:p>
          <a:p>
            <a:pPr lvl="1"/>
            <a:r>
              <a:rPr lang="en-US" sz="2400" dirty="0"/>
              <a:t>Fix the </a:t>
            </a:r>
            <a:r>
              <a:rPr lang="en-US" sz="2400" dirty="0" smtClean="0"/>
              <a:t>RUC and buyback inconsistency </a:t>
            </a:r>
            <a:r>
              <a:rPr lang="en-US" sz="2400" dirty="0"/>
              <a:t>between SCED and Settlement by </a:t>
            </a:r>
            <a:r>
              <a:rPr lang="en-US" sz="2400" dirty="0" smtClean="0"/>
              <a:t>using </a:t>
            </a:r>
            <a:r>
              <a:rPr lang="en-US" sz="2400" dirty="0"/>
              <a:t>one single Buyback flag </a:t>
            </a:r>
            <a:r>
              <a:rPr lang="en-US" sz="2400" dirty="0" smtClean="0"/>
              <a:t>set by SCED</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2152245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Implementation-Combined Cycle Resources</a:t>
            </a:r>
            <a:endParaRPr lang="en-US" dirty="0"/>
          </a:p>
        </p:txBody>
      </p:sp>
      <p:sp>
        <p:nvSpPr>
          <p:cNvPr id="3" name="Content Placeholder 2"/>
          <p:cNvSpPr>
            <a:spLocks noGrp="1"/>
          </p:cNvSpPr>
          <p:nvPr>
            <p:ph idx="1"/>
          </p:nvPr>
        </p:nvSpPr>
        <p:spPr>
          <a:xfrm>
            <a:off x="304800" y="1600200"/>
            <a:ext cx="8534400" cy="4571999"/>
          </a:xfrm>
        </p:spPr>
        <p:txBody>
          <a:bodyPr/>
          <a:lstStyle/>
          <a:p>
            <a:r>
              <a:rPr lang="en-US" sz="2800" dirty="0" smtClean="0"/>
              <a:t>MMS determines the buyback flag for Combined Cycle Resources at Combined Cycle Train level</a:t>
            </a:r>
          </a:p>
          <a:p>
            <a:pPr lvl="1"/>
            <a:r>
              <a:rPr lang="en-US" sz="2000" dirty="0"/>
              <a:t>All </a:t>
            </a:r>
            <a:r>
              <a:rPr lang="en-US" sz="2000" dirty="0" smtClean="0"/>
              <a:t>Combined Cycle Configurations </a:t>
            </a:r>
            <a:r>
              <a:rPr lang="en-US" sz="2000" dirty="0"/>
              <a:t>within the same Combined Cycle Train are treated as the same Resource for NPRR744 </a:t>
            </a:r>
            <a:r>
              <a:rPr lang="en-US" sz="2000" dirty="0" smtClean="0"/>
              <a:t>purpose, and </a:t>
            </a:r>
            <a:r>
              <a:rPr lang="en-US" sz="2000" dirty="0"/>
              <a:t>MMS </a:t>
            </a:r>
            <a:r>
              <a:rPr lang="en-US" sz="2000" dirty="0" smtClean="0"/>
              <a:t>uses </a:t>
            </a:r>
            <a:r>
              <a:rPr lang="en-US" sz="2000" dirty="0"/>
              <a:t>the Combined Cycle Train name as Resource </a:t>
            </a:r>
            <a:r>
              <a:rPr lang="en-US" sz="2000" dirty="0" smtClean="0"/>
              <a:t>Name</a:t>
            </a:r>
          </a:p>
          <a:p>
            <a:pPr lvl="1"/>
            <a:r>
              <a:rPr lang="en-US" sz="2000" dirty="0" smtClean="0"/>
              <a:t>For </a:t>
            </a:r>
            <a:r>
              <a:rPr lang="en-US" sz="2000" dirty="0"/>
              <a:t>a </a:t>
            </a:r>
            <a:r>
              <a:rPr lang="en-US" sz="2000" dirty="0" smtClean="0"/>
              <a:t>contiguous RUC </a:t>
            </a:r>
            <a:r>
              <a:rPr lang="en-US" sz="2000" dirty="0"/>
              <a:t>block </a:t>
            </a:r>
            <a:r>
              <a:rPr lang="en-US" sz="2000" dirty="0" smtClean="0"/>
              <a:t>that includes </a:t>
            </a:r>
            <a:r>
              <a:rPr lang="en-US" sz="2000" dirty="0"/>
              <a:t>different </a:t>
            </a:r>
            <a:r>
              <a:rPr lang="en-US" sz="2000" dirty="0" smtClean="0"/>
              <a:t>Combined Cycle </a:t>
            </a:r>
            <a:r>
              <a:rPr lang="en-US" sz="2000" dirty="0"/>
              <a:t>configurations </a:t>
            </a:r>
            <a:r>
              <a:rPr lang="en-US" sz="2000" dirty="0" smtClean="0"/>
              <a:t>within </a:t>
            </a:r>
            <a:r>
              <a:rPr lang="en-US" sz="2000" dirty="0"/>
              <a:t>the same train, MMS </a:t>
            </a:r>
            <a:r>
              <a:rPr lang="en-US" sz="2000" dirty="0" smtClean="0"/>
              <a:t>will treat </a:t>
            </a:r>
            <a:r>
              <a:rPr lang="en-US" sz="2000" dirty="0"/>
              <a:t>the </a:t>
            </a:r>
            <a:r>
              <a:rPr lang="en-US" sz="2000" dirty="0" smtClean="0"/>
              <a:t>entire </a:t>
            </a:r>
            <a:r>
              <a:rPr lang="en-US" sz="2000" dirty="0"/>
              <a:t>bock as a single RUC </a:t>
            </a:r>
            <a:r>
              <a:rPr lang="en-US" sz="2000" dirty="0" smtClean="0"/>
              <a:t>block with the same Resource Name</a:t>
            </a:r>
          </a:p>
          <a:p>
            <a:pPr lvl="1"/>
            <a:r>
              <a:rPr lang="en-US" sz="2000" dirty="0" smtClean="0"/>
              <a:t>QSEs telemeter a single Combined Cycle Configuration in Real-Time. SCED will treat all the configurations within the same train as the same Resource and apply the buyback rule and telemetry status override rule to any configuration within that train.</a:t>
            </a:r>
          </a:p>
          <a:p>
            <a:pPr lvl="1"/>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789115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Implementation-RUC Commitments Spanning Two Days</a:t>
            </a:r>
            <a:endParaRPr lang="en-US" dirty="0"/>
          </a:p>
        </p:txBody>
      </p:sp>
      <p:sp>
        <p:nvSpPr>
          <p:cNvPr id="3" name="Content Placeholder 2"/>
          <p:cNvSpPr>
            <a:spLocks noGrp="1"/>
          </p:cNvSpPr>
          <p:nvPr>
            <p:ph idx="1"/>
          </p:nvPr>
        </p:nvSpPr>
        <p:spPr/>
        <p:txBody>
          <a:bodyPr/>
          <a:lstStyle/>
          <a:p>
            <a:r>
              <a:rPr lang="en-US" sz="2800" dirty="0"/>
              <a:t>If a contiguous block of RUC-Committed Hours spans more than one Operating Day, each contiguous block of RUC-Committed Hours within each Operating Day is treated as an independent </a:t>
            </a:r>
            <a:r>
              <a:rPr lang="en-US" sz="2800" dirty="0" smtClean="0"/>
              <a:t>block</a:t>
            </a:r>
          </a:p>
          <a:p>
            <a:r>
              <a:rPr lang="en-US" sz="2800" dirty="0" smtClean="0"/>
              <a:t>Each independent block has a separate buyback flag and QSE needs to buy back each independent block separately</a:t>
            </a:r>
            <a:endParaRPr lang="en-US" sz="2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240785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Implementation-RUC Block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RUC Block</a:t>
            </a:r>
          </a:p>
          <a:p>
            <a:pPr lvl="1"/>
            <a:r>
              <a:rPr lang="en-US" sz="1600" dirty="0" smtClean="0"/>
              <a:t>A contiguous block of RUC-Committed Hours for a specific Operating Day</a:t>
            </a:r>
          </a:p>
          <a:p>
            <a:pPr lvl="1"/>
            <a:r>
              <a:rPr lang="en-US" sz="1600" dirty="0" smtClean="0"/>
              <a:t>RUC_START_HOUR is the first hour of the block in Hour Ending Format</a:t>
            </a:r>
          </a:p>
          <a:p>
            <a:pPr lvl="1"/>
            <a:r>
              <a:rPr lang="en-US" sz="1600" dirty="0" smtClean="0"/>
              <a:t>RUC_END_HOUR is the last hour of the block in Hour Ending Format</a:t>
            </a:r>
          </a:p>
          <a:p>
            <a:pPr lvl="1"/>
            <a:r>
              <a:rPr lang="en-US" sz="1600" dirty="0" smtClean="0"/>
              <a:t>BUYBACK_FLAG default is initially NULL and is set by SCED</a:t>
            </a:r>
            <a:endParaRPr lang="en-US" sz="1600" dirty="0"/>
          </a:p>
          <a:p>
            <a:pPr lvl="1"/>
            <a:endParaRPr lang="en-US" sz="1600" dirty="0"/>
          </a:p>
          <a:p>
            <a:pPr marL="342900" lvl="1" indent="-342900">
              <a:buFont typeface="Arial" panose="020B0604020202020204" pitchFamily="34" charset="0"/>
              <a:buChar char="•"/>
            </a:pPr>
            <a:r>
              <a:rPr lang="en-US" sz="2000" dirty="0" smtClean="0"/>
              <a:t>Examples</a:t>
            </a:r>
            <a:endParaRPr lang="en-US" sz="2000" dirty="0"/>
          </a:p>
          <a:p>
            <a:pPr lvl="1"/>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881756352"/>
              </p:ext>
            </p:extLst>
          </p:nvPr>
        </p:nvGraphicFramePr>
        <p:xfrm>
          <a:off x="2006600" y="3581400"/>
          <a:ext cx="5384800" cy="1714500"/>
        </p:xfrm>
        <a:graphic>
          <a:graphicData uri="http://schemas.openxmlformats.org/drawingml/2006/table">
            <a:tbl>
              <a:tblPr/>
              <a:tblGrid>
                <a:gridCol w="1002118"/>
                <a:gridCol w="1132140"/>
                <a:gridCol w="1179709"/>
                <a:gridCol w="1056030"/>
                <a:gridCol w="1014803"/>
              </a:tblGrid>
              <a:tr h="190500">
                <a:tc>
                  <a:txBody>
                    <a:bodyPr/>
                    <a:lstStyle/>
                    <a:p>
                      <a:pPr algn="l" fontAlgn="b"/>
                      <a:r>
                        <a:rPr lang="en-US" sz="1100" b="1" i="0" u="none" strike="noStrike" dirty="0">
                          <a:solidFill>
                            <a:srgbClr val="000000"/>
                          </a:solidFill>
                          <a:effectLst/>
                          <a:latin typeface="Calibri" panose="020F0502020204030204" pitchFamily="34" charset="0"/>
                        </a:rPr>
                        <a:t>DELIVERY_DATE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RESOURCE_NAME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RUC_START_HOUR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RUC_END_HOUR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04/30/2017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04/30/2017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05/01/2017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05/01/2017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05/01/2017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05/01/2017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05/01/2017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dirty="0">
                          <a:solidFill>
                            <a:srgbClr val="000000"/>
                          </a:solidFill>
                          <a:effectLst/>
                          <a:latin typeface="Calibri" panose="020F0502020204030204" pitchFamily="34" charset="0"/>
                        </a:rPr>
                        <a:t>05/02/2017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UNIT5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93181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Implementation-COP </a:t>
            </a:r>
            <a:r>
              <a:rPr lang="en-US" dirty="0" smtClean="0"/>
              <a:t>Submissions</a:t>
            </a:r>
            <a:endParaRPr lang="en-US" dirty="0"/>
          </a:p>
        </p:txBody>
      </p:sp>
      <p:sp>
        <p:nvSpPr>
          <p:cNvPr id="3" name="Content Placeholder 2"/>
          <p:cNvSpPr>
            <a:spLocks noGrp="1"/>
          </p:cNvSpPr>
          <p:nvPr>
            <p:ph idx="1"/>
          </p:nvPr>
        </p:nvSpPr>
        <p:spPr/>
        <p:txBody>
          <a:bodyPr/>
          <a:lstStyle/>
          <a:p>
            <a:r>
              <a:rPr lang="en-US" sz="2400" dirty="0" smtClean="0"/>
              <a:t>NPRR744 does not change any COP submission requirements</a:t>
            </a:r>
          </a:p>
          <a:p>
            <a:r>
              <a:rPr lang="en-US" sz="2400" dirty="0" smtClean="0"/>
              <a:t>The QSE is still required to update the COP with expected operational status for all hours before the end of the Adjustment Period, including the RUC hours</a:t>
            </a:r>
          </a:p>
          <a:p>
            <a:pPr lvl="1"/>
            <a:r>
              <a:rPr lang="en-US" sz="2000" dirty="0" smtClean="0"/>
              <a:t>Submit ONOPTOUT if QSE intends to buy back a future RUC block</a:t>
            </a:r>
          </a:p>
          <a:p>
            <a:pPr lvl="1"/>
            <a:r>
              <a:rPr lang="en-US" sz="2000" dirty="0" smtClean="0"/>
              <a:t>Submit ONRUC if QSE does not intend to buy back a future RUC block</a:t>
            </a:r>
          </a:p>
          <a:p>
            <a:pPr lvl="1"/>
            <a:r>
              <a:rPr lang="en-US" sz="2000" dirty="0" smtClean="0"/>
              <a:t>Submit ONOPTOUT for future hours in a current RUC block if QSE successfully bought back the RUC block</a:t>
            </a:r>
          </a:p>
          <a:p>
            <a:pPr lvl="1"/>
            <a:r>
              <a:rPr lang="en-US" sz="2000" dirty="0" smtClean="0"/>
              <a:t>Submit ONRUC for future hours in a current RUC block if QSE did not successfully buy back the RUC block</a:t>
            </a:r>
          </a:p>
          <a:p>
            <a:pPr lvl="1"/>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5900949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Implementation-SCED Changes</a:t>
            </a:r>
            <a:endParaRPr lang="en-US" dirty="0"/>
          </a:p>
        </p:txBody>
      </p:sp>
      <p:sp>
        <p:nvSpPr>
          <p:cNvPr id="3" name="Content Placeholder 2"/>
          <p:cNvSpPr>
            <a:spLocks noGrp="1"/>
          </p:cNvSpPr>
          <p:nvPr>
            <p:ph idx="1"/>
          </p:nvPr>
        </p:nvSpPr>
        <p:spPr>
          <a:xfrm>
            <a:off x="304800" y="1219200"/>
            <a:ext cx="8534400" cy="4700833"/>
          </a:xfrm>
        </p:spPr>
        <p:txBody>
          <a:bodyPr/>
          <a:lstStyle/>
          <a:p>
            <a:r>
              <a:rPr lang="en-US" sz="1800" dirty="0" smtClean="0"/>
              <a:t>SCED will take </a:t>
            </a:r>
            <a:r>
              <a:rPr lang="en-US" sz="1800" dirty="0"/>
              <a:t>a snapshot of </a:t>
            </a:r>
            <a:r>
              <a:rPr lang="en-US" sz="1800" dirty="0" smtClean="0"/>
              <a:t>the telemetered </a:t>
            </a:r>
            <a:r>
              <a:rPr lang="en-US" sz="1800" dirty="0"/>
              <a:t>Resource status of the RUC-committed Resource for the first SCED run that the Resource is On-Line and available for SCED dispatch during the first hour of the RUC </a:t>
            </a:r>
            <a:r>
              <a:rPr lang="en-US" sz="1800" dirty="0" smtClean="0"/>
              <a:t>block</a:t>
            </a:r>
            <a:endParaRPr lang="en-US" sz="1800" dirty="0"/>
          </a:p>
          <a:p>
            <a:r>
              <a:rPr lang="en-US" sz="1800" dirty="0" smtClean="0"/>
              <a:t>SCED </a:t>
            </a:r>
            <a:r>
              <a:rPr lang="en-US" sz="1800" dirty="0"/>
              <a:t>will </a:t>
            </a:r>
            <a:r>
              <a:rPr lang="en-US" sz="1800" dirty="0" smtClean="0"/>
              <a:t>determine </a:t>
            </a:r>
            <a:r>
              <a:rPr lang="en-US" sz="1800" dirty="0"/>
              <a:t>the buyback flag for the entire RUC block based on the telemetered status snapshot</a:t>
            </a:r>
          </a:p>
          <a:p>
            <a:pPr lvl="1"/>
            <a:r>
              <a:rPr lang="en-US" sz="1600" dirty="0" smtClean="0"/>
              <a:t>If </a:t>
            </a:r>
            <a:r>
              <a:rPr lang="en-US" sz="1600" dirty="0"/>
              <a:t>the snapshot status is ONOPTOUT, SCED will set the buyback flag to YES indicating that the Resource </a:t>
            </a:r>
            <a:r>
              <a:rPr lang="en-US" sz="1600" dirty="0" smtClean="0"/>
              <a:t>successfully bought back the </a:t>
            </a:r>
            <a:r>
              <a:rPr lang="en-US" sz="1600" dirty="0"/>
              <a:t>RUC </a:t>
            </a:r>
            <a:r>
              <a:rPr lang="en-US" sz="1600" dirty="0" smtClean="0"/>
              <a:t>block</a:t>
            </a:r>
          </a:p>
          <a:p>
            <a:pPr lvl="1"/>
            <a:r>
              <a:rPr lang="en-US" sz="1600" dirty="0" smtClean="0"/>
              <a:t>Otherwise </a:t>
            </a:r>
            <a:r>
              <a:rPr lang="en-US" sz="1600" dirty="0"/>
              <a:t>SCED will set the buyback flag to NO indicating that the Resource </a:t>
            </a:r>
            <a:r>
              <a:rPr lang="en-US" sz="1600" dirty="0" smtClean="0"/>
              <a:t>did not successfully buy back the </a:t>
            </a:r>
            <a:r>
              <a:rPr lang="en-US" sz="1600" dirty="0"/>
              <a:t>RUC </a:t>
            </a:r>
            <a:r>
              <a:rPr lang="en-US" sz="1600" dirty="0" smtClean="0"/>
              <a:t>block</a:t>
            </a:r>
            <a:endParaRPr lang="en-US" sz="1600" dirty="0"/>
          </a:p>
          <a:p>
            <a:r>
              <a:rPr lang="en-US" sz="1800" dirty="0" smtClean="0"/>
              <a:t>SCED </a:t>
            </a:r>
            <a:r>
              <a:rPr lang="en-US" sz="1800" dirty="0"/>
              <a:t>will use the RUC block and determined buyback flag to validate telemetered Resource status and override the telemetered status if it is inconsistent with the determined buyback </a:t>
            </a:r>
            <a:r>
              <a:rPr lang="en-US" sz="1800" dirty="0" smtClean="0"/>
              <a:t>flag</a:t>
            </a:r>
            <a:endParaRPr lang="en-US" sz="1800" dirty="0"/>
          </a:p>
          <a:p>
            <a:r>
              <a:rPr lang="en-US" sz="1800" dirty="0" smtClean="0"/>
              <a:t>SCED </a:t>
            </a:r>
            <a:r>
              <a:rPr lang="en-US" sz="1800" dirty="0"/>
              <a:t>will use the determined buyback flag and the validated Resource status to trigger RTORDPA </a:t>
            </a:r>
            <a:r>
              <a:rPr lang="en-US" sz="1800" dirty="0" smtClean="0"/>
              <a:t>calculation </a:t>
            </a:r>
            <a:r>
              <a:rPr lang="en-US" sz="1800" dirty="0"/>
              <a:t>for the RUC </a:t>
            </a:r>
            <a:r>
              <a:rPr lang="en-US" sz="1800" dirty="0" smtClean="0"/>
              <a:t>block</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3905589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Implementation-SCED Telemetry Status Override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
        <p:nvSpPr>
          <p:cNvPr id="7" name="Content Placeholder 6"/>
          <p:cNvSpPr>
            <a:spLocks noGrp="1"/>
          </p:cNvSpPr>
          <p:nvPr>
            <p:ph idx="1"/>
          </p:nvPr>
        </p:nvSpPr>
        <p:spPr>
          <a:xfrm>
            <a:off x="304800" y="1295400"/>
            <a:ext cx="8534400" cy="2362199"/>
          </a:xfrm>
        </p:spPr>
        <p:txBody>
          <a:bodyPr/>
          <a:lstStyle/>
          <a:p>
            <a:r>
              <a:rPr lang="en-US" sz="2000" dirty="0" smtClean="0"/>
              <a:t>SCED will override Resource telemetry status if it is not consistent with the determined buyback flag and RUC commitment status</a:t>
            </a:r>
            <a:endParaRPr lang="en-US" sz="1600" dirty="0"/>
          </a:p>
          <a:p>
            <a:pPr lvl="1"/>
            <a:r>
              <a:rPr lang="en-US" sz="1600" dirty="0"/>
              <a:t>Statuses treated as NOT available for SCED dispatch are: EMR, OFF, OFFNS, OFFQS, OUT, STARTUP, SHUTDOWN, ONTEST, </a:t>
            </a:r>
            <a:r>
              <a:rPr lang="en-US" sz="1600" dirty="0" smtClean="0"/>
              <a:t>ONRR</a:t>
            </a:r>
          </a:p>
          <a:p>
            <a:pPr lvl="1"/>
            <a:r>
              <a:rPr lang="en-US" sz="1600" dirty="0" smtClean="0"/>
              <a:t>The other statuses other than the above statuses are treated as available for SCED dispatch, including ON, ONRUC, ONOPTOUT, ONOS etc. </a:t>
            </a:r>
          </a:p>
          <a:p>
            <a:pPr marL="457200" lvl="1" indent="0">
              <a:buNone/>
            </a:pPr>
            <a:endParaRPr lang="en-US" sz="1600" dirty="0"/>
          </a:p>
          <a:p>
            <a:r>
              <a:rPr lang="en-US" sz="2000" dirty="0" smtClean="0"/>
              <a:t>Status </a:t>
            </a:r>
            <a:r>
              <a:rPr lang="en-US" sz="2000" dirty="0"/>
              <a:t>Override Scenarios</a:t>
            </a:r>
          </a:p>
        </p:txBody>
      </p:sp>
      <p:graphicFrame>
        <p:nvGraphicFramePr>
          <p:cNvPr id="3" name="Table 2"/>
          <p:cNvGraphicFramePr>
            <a:graphicFrameLocks noGrp="1"/>
          </p:cNvGraphicFramePr>
          <p:nvPr>
            <p:extLst/>
          </p:nvPr>
        </p:nvGraphicFramePr>
        <p:xfrm>
          <a:off x="742950" y="3924300"/>
          <a:ext cx="7658100" cy="1714500"/>
        </p:xfrm>
        <a:graphic>
          <a:graphicData uri="http://schemas.openxmlformats.org/drawingml/2006/table">
            <a:tbl>
              <a:tblPr/>
              <a:tblGrid>
                <a:gridCol w="1181100"/>
                <a:gridCol w="1016000"/>
                <a:gridCol w="3492500"/>
                <a:gridCol w="1193800"/>
                <a:gridCol w="774700"/>
              </a:tblGrid>
              <a:tr h="190500">
                <a:tc>
                  <a:txBody>
                    <a:bodyPr/>
                    <a:lstStyle/>
                    <a:p>
                      <a:pPr algn="l" fontAlgn="b"/>
                      <a:r>
                        <a:rPr lang="en-US" sz="1100" b="1" i="0" u="none" strike="noStrike" dirty="0" err="1">
                          <a:solidFill>
                            <a:srgbClr val="000000"/>
                          </a:solidFill>
                          <a:effectLst/>
                          <a:latin typeface="Calibri" panose="020F0502020204030204" pitchFamily="34" charset="0"/>
                        </a:rPr>
                        <a:t>RUC_Commitment</a:t>
                      </a:r>
                      <a:endParaRPr lang="en-US" sz="11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dirty="0">
                          <a:solidFill>
                            <a:srgbClr val="000000"/>
                          </a:solidFill>
                          <a:effectLst/>
                          <a:latin typeface="Calibri" panose="020F0502020204030204" pitchFamily="34" charset="0"/>
                        </a:rPr>
                        <a:t>BUYBACK_FLAG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COMMENT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rowSpan="6">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No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Status available for SCED dispatch other than 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panose="020F0502020204030204" pitchFamily="34" charset="0"/>
                        </a:rPr>
                        <a:t>Status not available for SCED dispatch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No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No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Status available for SCED dispatch other than 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panose="020F0502020204030204" pitchFamily="34" charset="0"/>
                        </a:rPr>
                        <a:t>Status not available for SCED dispatch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No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rowSpan="2">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b"/>
                      <a:r>
                        <a:rPr lang="en-US" sz="1100" b="0" i="0" u="none" strike="noStrike" dirty="0" smtClean="0">
                          <a:solidFill>
                            <a:srgbClr val="000000"/>
                          </a:solidFill>
                          <a:effectLst/>
                          <a:latin typeface="Calibri" panose="020F0502020204030204" pitchFamily="34" charset="0"/>
                        </a:rPr>
                        <a:t>N/A</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9050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panose="020F0502020204030204" pitchFamily="34" charset="0"/>
                        </a:rPr>
                        <a:t>Any status other than 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panose="020F0502020204030204" pitchFamily="34" charset="0"/>
                        </a:rPr>
                        <a:t>No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513378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Implementation-SCED Workflow</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a:p>
        </p:txBody>
      </p:sp>
      <p:pic>
        <p:nvPicPr>
          <p:cNvPr id="6" name="Picture 5"/>
          <p:cNvPicPr>
            <a:picLocks noChangeAspect="1"/>
          </p:cNvPicPr>
          <p:nvPr/>
        </p:nvPicPr>
        <p:blipFill>
          <a:blip r:embed="rId2"/>
          <a:stretch>
            <a:fillRect/>
          </a:stretch>
        </p:blipFill>
        <p:spPr>
          <a:xfrm>
            <a:off x="2209800" y="914399"/>
            <a:ext cx="4876800" cy="5553735"/>
          </a:xfrm>
          <a:prstGeom prst="rect">
            <a:avLst/>
          </a:prstGeom>
        </p:spPr>
      </p:pic>
    </p:spTree>
    <p:extLst>
      <p:ext uri="{BB962C8B-B14F-4D97-AF65-F5344CB8AC3E}">
        <p14:creationId xmlns:p14="http://schemas.microsoft.com/office/powerpoint/2010/main" val="31971969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Implementation-CDR Report Change</a:t>
            </a:r>
            <a:endParaRPr lang="en-US" dirty="0"/>
          </a:p>
        </p:txBody>
      </p:sp>
      <p:sp>
        <p:nvSpPr>
          <p:cNvPr id="3" name="Content Placeholder 2"/>
          <p:cNvSpPr>
            <a:spLocks noGrp="1"/>
          </p:cNvSpPr>
          <p:nvPr>
            <p:ph idx="1"/>
          </p:nvPr>
        </p:nvSpPr>
        <p:spPr>
          <a:xfrm>
            <a:off x="304800" y="1318968"/>
            <a:ext cx="8534400" cy="4853232"/>
          </a:xfrm>
        </p:spPr>
        <p:txBody>
          <a:bodyPr/>
          <a:lstStyle/>
          <a:p>
            <a:r>
              <a:rPr lang="en-US" sz="2400" dirty="0" smtClean="0"/>
              <a:t>As required by NPRR744, ERCOT will publish a CDR report to the MIS Secure Area  for the RUC buyback information</a:t>
            </a:r>
          </a:p>
          <a:p>
            <a:pPr lvl="1"/>
            <a:r>
              <a:rPr lang="en-US" sz="2000" dirty="0"/>
              <a:t>C</a:t>
            </a:r>
            <a:r>
              <a:rPr lang="en-US" sz="2000" dirty="0" smtClean="0"/>
              <a:t>hanges </a:t>
            </a:r>
            <a:r>
              <a:rPr lang="en-US" sz="2000" dirty="0"/>
              <a:t>to the existing </a:t>
            </a:r>
            <a:r>
              <a:rPr lang="en-US" sz="2000" dirty="0" smtClean="0"/>
              <a:t>report NP5-513-CD </a:t>
            </a:r>
            <a:r>
              <a:rPr lang="en-US" sz="2000" dirty="0"/>
              <a:t>RUC Buy-Back Hours (Report Type ID </a:t>
            </a:r>
            <a:r>
              <a:rPr lang="en-US" sz="2000" dirty="0" smtClean="0"/>
              <a:t>13102), same report name and same location with different content</a:t>
            </a:r>
            <a:endParaRPr lang="en-US" sz="2000" dirty="0"/>
          </a:p>
          <a:p>
            <a:pPr lvl="1"/>
            <a:r>
              <a:rPr lang="en-US" sz="2000" dirty="0" smtClean="0"/>
              <a:t>Report is running every hour for current Operating Day</a:t>
            </a:r>
          </a:p>
          <a:p>
            <a:pPr lvl="1"/>
            <a:r>
              <a:rPr lang="en-US" sz="2000" dirty="0"/>
              <a:t>Post all the </a:t>
            </a:r>
            <a:r>
              <a:rPr lang="en-US" sz="2000" dirty="0" smtClean="0"/>
              <a:t>RUC buyback blocks </a:t>
            </a:r>
            <a:r>
              <a:rPr lang="en-US" sz="2000" dirty="0"/>
              <a:t>in current Operating Day if any at the time of the report execution</a:t>
            </a:r>
          </a:p>
          <a:p>
            <a:pPr lvl="1"/>
            <a:r>
              <a:rPr lang="en-US" sz="2000" dirty="0"/>
              <a:t>No report if no buyback for current Operating </a:t>
            </a:r>
            <a:r>
              <a:rPr lang="en-US" sz="2000" dirty="0" smtClean="0"/>
              <a:t>Day</a:t>
            </a:r>
          </a:p>
          <a:p>
            <a:pPr marL="457200" lvl="1" indent="0">
              <a:buNone/>
            </a:pPr>
            <a:endParaRPr lang="en-US" sz="2000" dirty="0" smtClean="0"/>
          </a:p>
          <a:p>
            <a:pPr lvl="1"/>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1159475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Implementation-CDR Report </a:t>
            </a:r>
            <a:r>
              <a:rPr lang="en-US" dirty="0" smtClean="0"/>
              <a:t>XSD Change</a:t>
            </a:r>
            <a:endParaRPr lang="en-US" dirty="0"/>
          </a:p>
        </p:txBody>
      </p:sp>
      <p:sp>
        <p:nvSpPr>
          <p:cNvPr id="3" name="Content Placeholder 2"/>
          <p:cNvSpPr>
            <a:spLocks noGrp="1"/>
          </p:cNvSpPr>
          <p:nvPr>
            <p:ph idx="1"/>
          </p:nvPr>
        </p:nvSpPr>
        <p:spPr>
          <a:xfrm>
            <a:off x="304800" y="785567"/>
            <a:ext cx="8534400" cy="5005633"/>
          </a:xfrm>
        </p:spPr>
        <p:txBody>
          <a:bodyPr/>
          <a:lstStyle/>
          <a:p>
            <a:r>
              <a:rPr lang="en-US" sz="1600" dirty="0" smtClean="0"/>
              <a:t>New XSD for NPRR 744 buyback report is available at </a:t>
            </a:r>
            <a:r>
              <a:rPr lang="en-US" sz="1600" dirty="0" smtClean="0">
                <a:hlinkClick r:id="rId2"/>
              </a:rPr>
              <a:t>Current Day Reports XSD v6.25</a:t>
            </a:r>
            <a:endParaRPr lang="en-US" sz="1600" dirty="0" smtClean="0"/>
          </a:p>
          <a:p>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pic>
        <p:nvPicPr>
          <p:cNvPr id="5" name="Picture 4"/>
          <p:cNvPicPr>
            <a:picLocks noChangeAspect="1"/>
          </p:cNvPicPr>
          <p:nvPr/>
        </p:nvPicPr>
        <p:blipFill>
          <a:blip r:embed="rId3"/>
          <a:stretch>
            <a:fillRect/>
          </a:stretch>
        </p:blipFill>
        <p:spPr>
          <a:xfrm>
            <a:off x="1295400" y="1066800"/>
            <a:ext cx="6485714" cy="3657143"/>
          </a:xfrm>
          <a:prstGeom prst="rect">
            <a:avLst/>
          </a:prstGeom>
        </p:spPr>
      </p:pic>
      <p:pic>
        <p:nvPicPr>
          <p:cNvPr id="9" name="Picture 8"/>
          <p:cNvPicPr>
            <a:picLocks noChangeAspect="1"/>
          </p:cNvPicPr>
          <p:nvPr/>
        </p:nvPicPr>
        <p:blipFill>
          <a:blip r:embed="rId4"/>
          <a:stretch>
            <a:fillRect/>
          </a:stretch>
        </p:blipFill>
        <p:spPr>
          <a:xfrm>
            <a:off x="1534200" y="5105400"/>
            <a:ext cx="6162000" cy="1160000"/>
          </a:xfrm>
          <a:prstGeom prst="rect">
            <a:avLst/>
          </a:prstGeom>
        </p:spPr>
      </p:pic>
      <p:sp>
        <p:nvSpPr>
          <p:cNvPr id="10" name="TextBox 9"/>
          <p:cNvSpPr txBox="1"/>
          <p:nvPr/>
        </p:nvSpPr>
        <p:spPr>
          <a:xfrm>
            <a:off x="381000" y="4800600"/>
            <a:ext cx="1524000" cy="307777"/>
          </a:xfrm>
          <a:prstGeom prst="rect">
            <a:avLst/>
          </a:prstGeom>
          <a:noFill/>
        </p:spPr>
        <p:txBody>
          <a:bodyPr wrap="square" rtlCol="0">
            <a:spAutoFit/>
          </a:bodyPr>
          <a:lstStyle/>
          <a:p>
            <a:r>
              <a:rPr lang="en-US" sz="1400" dirty="0" smtClean="0"/>
              <a:t>Report Example</a:t>
            </a:r>
            <a:endParaRPr lang="en-US" sz="1400" dirty="0"/>
          </a:p>
        </p:txBody>
      </p:sp>
    </p:spTree>
    <p:extLst>
      <p:ext uri="{BB962C8B-B14F-4D97-AF65-F5344CB8AC3E}">
        <p14:creationId xmlns:p14="http://schemas.microsoft.com/office/powerpoint/2010/main" val="3151188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sz="2800" dirty="0"/>
              <a:t>NPRR744 </a:t>
            </a:r>
            <a:r>
              <a:rPr lang="en-US" sz="2800" dirty="0" smtClean="0"/>
              <a:t>Schedule Update</a:t>
            </a:r>
          </a:p>
          <a:p>
            <a:r>
              <a:rPr lang="en-US" sz="2800" dirty="0" smtClean="0"/>
              <a:t>Current (pre-NPRR744) Implementation and Issues</a:t>
            </a:r>
          </a:p>
          <a:p>
            <a:r>
              <a:rPr lang="en-US" sz="2800" dirty="0" smtClean="0"/>
              <a:t>Overview of NPRR744</a:t>
            </a:r>
          </a:p>
          <a:p>
            <a:r>
              <a:rPr lang="en-US" sz="2800" dirty="0" smtClean="0"/>
              <a:t>Implementation of NPRR744</a:t>
            </a:r>
          </a:p>
          <a:p>
            <a:r>
              <a:rPr lang="en-US" sz="2800" dirty="0"/>
              <a:t>NPRR744 </a:t>
            </a:r>
            <a:r>
              <a:rPr lang="en-US" sz="2800" dirty="0" smtClean="0"/>
              <a:t>Buyback </a:t>
            </a:r>
            <a:r>
              <a:rPr lang="en-US" sz="2800" dirty="0"/>
              <a:t>Scenarios</a:t>
            </a:r>
            <a:endParaRPr lang="en-US" sz="2800" dirty="0" smtClean="0"/>
          </a:p>
          <a:p>
            <a:pPr marL="342900" lvl="1" indent="-342900">
              <a:buFont typeface="Arial" panose="020B0604020202020204" pitchFamily="34" charset="0"/>
              <a:buChar char="•"/>
            </a:pPr>
            <a:r>
              <a:rPr lang="en-US" dirty="0"/>
              <a:t>NPRR744 Examples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40372203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Implementation-CDR Report </a:t>
            </a:r>
            <a:r>
              <a:rPr lang="en-US" dirty="0" smtClean="0"/>
              <a:t>Location</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pic>
        <p:nvPicPr>
          <p:cNvPr id="1026"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914400"/>
            <a:ext cx="5207318"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683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Implementation-New MMS Notifications</a:t>
            </a:r>
            <a:endParaRPr lang="en-US" dirty="0"/>
          </a:p>
        </p:txBody>
      </p:sp>
      <p:sp>
        <p:nvSpPr>
          <p:cNvPr id="3" name="Content Placeholder 2"/>
          <p:cNvSpPr>
            <a:spLocks noGrp="1"/>
          </p:cNvSpPr>
          <p:nvPr>
            <p:ph idx="1"/>
          </p:nvPr>
        </p:nvSpPr>
        <p:spPr>
          <a:xfrm>
            <a:off x="304800" y="1318968"/>
            <a:ext cx="8534400" cy="4853232"/>
          </a:xfrm>
        </p:spPr>
        <p:txBody>
          <a:bodyPr/>
          <a:lstStyle/>
          <a:p>
            <a:pPr marL="457200" lvl="1" indent="0">
              <a:buNone/>
            </a:pPr>
            <a:endParaRPr lang="en-US" sz="2000" dirty="0" smtClean="0"/>
          </a:p>
          <a:p>
            <a:pPr lvl="0"/>
            <a:r>
              <a:rPr lang="en-US" sz="2400" dirty="0" smtClean="0"/>
              <a:t>MMS </a:t>
            </a:r>
            <a:r>
              <a:rPr lang="en-US" sz="2400" dirty="0"/>
              <a:t>will send XML notification messages to the affected </a:t>
            </a:r>
            <a:r>
              <a:rPr lang="en-US" sz="2400" dirty="0" smtClean="0"/>
              <a:t>QSE and the notification messages are also available at MIS MARKET MANAGER under the Notifications tab</a:t>
            </a:r>
            <a:endParaRPr lang="en-US" sz="2400" dirty="0"/>
          </a:p>
          <a:p>
            <a:pPr lvl="1"/>
            <a:r>
              <a:rPr lang="en-US" sz="2000" dirty="0"/>
              <a:t>When the buyback flag is set by </a:t>
            </a:r>
            <a:r>
              <a:rPr lang="en-US" sz="2000" dirty="0" smtClean="0"/>
              <a:t>SCED, MMS will send the following message to QSE (only once for a RUC block)</a:t>
            </a:r>
          </a:p>
          <a:p>
            <a:pPr lvl="2"/>
            <a:r>
              <a:rPr lang="en-US" sz="1600" dirty="0">
                <a:solidFill>
                  <a:srgbClr val="FF0000"/>
                </a:solidFill>
              </a:rPr>
              <a:t>CM-SCED-NOTIF &lt;</a:t>
            </a:r>
            <a:r>
              <a:rPr lang="en-US" sz="1600" dirty="0" err="1">
                <a:solidFill>
                  <a:srgbClr val="FF0000"/>
                </a:solidFill>
              </a:rPr>
              <a:t>resource_name</a:t>
            </a:r>
            <a:r>
              <a:rPr lang="en-US" sz="1600" dirty="0">
                <a:solidFill>
                  <a:srgbClr val="FF0000"/>
                </a:solidFill>
              </a:rPr>
              <a:t>&gt; buyback status: Y, set by SCED &lt;YYYY-MM-DD HH24:MI:SS</a:t>
            </a:r>
            <a:r>
              <a:rPr lang="en-US" sz="1600" dirty="0" smtClean="0">
                <a:solidFill>
                  <a:srgbClr val="FF0000"/>
                </a:solidFill>
              </a:rPr>
              <a:t>&gt;</a:t>
            </a:r>
          </a:p>
          <a:p>
            <a:pPr marL="914400" lvl="2" indent="0">
              <a:buNone/>
            </a:pPr>
            <a:endParaRPr lang="en-US" sz="1600" dirty="0" smtClean="0"/>
          </a:p>
          <a:p>
            <a:pPr lvl="1"/>
            <a:r>
              <a:rPr lang="en-US" sz="2000" dirty="0" smtClean="0"/>
              <a:t>When </a:t>
            </a:r>
            <a:r>
              <a:rPr lang="en-US" sz="2000" dirty="0"/>
              <a:t>there is a Resource status override by </a:t>
            </a:r>
            <a:r>
              <a:rPr lang="en-US" sz="2000" dirty="0" smtClean="0"/>
              <a:t>SCED, send the following message to QSE</a:t>
            </a:r>
          </a:p>
          <a:p>
            <a:pPr lvl="2"/>
            <a:r>
              <a:rPr lang="en-US" sz="1600" dirty="0">
                <a:solidFill>
                  <a:srgbClr val="FF0000"/>
                </a:solidFill>
              </a:rPr>
              <a:t>CM-SCED-NOTIF  &lt;</a:t>
            </a:r>
            <a:r>
              <a:rPr lang="en-US" sz="1600" dirty="0" err="1">
                <a:solidFill>
                  <a:srgbClr val="FF0000"/>
                </a:solidFill>
              </a:rPr>
              <a:t>resource_name</a:t>
            </a:r>
            <a:r>
              <a:rPr lang="en-US" sz="1600" dirty="0">
                <a:solidFill>
                  <a:srgbClr val="FF0000"/>
                </a:solidFill>
              </a:rPr>
              <a:t>&gt; status &lt;</a:t>
            </a:r>
            <a:r>
              <a:rPr lang="en-US" sz="1600" dirty="0" err="1">
                <a:solidFill>
                  <a:srgbClr val="FF0000"/>
                </a:solidFill>
              </a:rPr>
              <a:t>original_status</a:t>
            </a:r>
            <a:r>
              <a:rPr lang="en-US" sz="1600" dirty="0">
                <a:solidFill>
                  <a:srgbClr val="FF0000"/>
                </a:solidFill>
              </a:rPr>
              <a:t>&gt; overridden to &lt;</a:t>
            </a:r>
            <a:r>
              <a:rPr lang="en-US" sz="1600" dirty="0" err="1">
                <a:solidFill>
                  <a:srgbClr val="FF0000"/>
                </a:solidFill>
              </a:rPr>
              <a:t>new_status</a:t>
            </a:r>
            <a:r>
              <a:rPr lang="en-US" sz="1600" dirty="0">
                <a:solidFill>
                  <a:srgbClr val="FF0000"/>
                </a:solidFill>
              </a:rPr>
              <a:t>&gt;, SCED at  &lt;YYYY-MM-DD HH24:MI:SS&gt;</a:t>
            </a:r>
          </a:p>
          <a:p>
            <a:pPr lvl="2"/>
            <a:r>
              <a:rPr lang="en-US" sz="1600" dirty="0" smtClean="0"/>
              <a:t>QSE shall update telemetry and validate COP status in the future hours of the RUC block</a:t>
            </a:r>
          </a:p>
          <a:p>
            <a:pPr lvl="1"/>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1823054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Implementation-Settlement Changes</a:t>
            </a:r>
            <a:endParaRPr lang="en-US" dirty="0"/>
          </a:p>
        </p:txBody>
      </p:sp>
      <p:sp>
        <p:nvSpPr>
          <p:cNvPr id="3" name="Content Placeholder 2"/>
          <p:cNvSpPr>
            <a:spLocks noGrp="1"/>
          </p:cNvSpPr>
          <p:nvPr>
            <p:ph idx="1"/>
          </p:nvPr>
        </p:nvSpPr>
        <p:spPr>
          <a:xfrm>
            <a:off x="304800" y="1318968"/>
            <a:ext cx="8534400" cy="4853232"/>
          </a:xfrm>
        </p:spPr>
        <p:txBody>
          <a:bodyPr/>
          <a:lstStyle/>
          <a:p>
            <a:r>
              <a:rPr lang="en-US" sz="2000" dirty="0" smtClean="0"/>
              <a:t>Settlements </a:t>
            </a:r>
            <a:r>
              <a:rPr lang="en-US" sz="2000" dirty="0"/>
              <a:t>will consume a new data element that identifies when a QSE has successfully opted out of RUC </a:t>
            </a:r>
            <a:r>
              <a:rPr lang="en-US" sz="2000" dirty="0" smtClean="0"/>
              <a:t>settlement. This </a:t>
            </a:r>
            <a:r>
              <a:rPr lang="en-US" sz="2000" dirty="0"/>
              <a:t>new bill determinant, BUYBACK, will equal </a:t>
            </a:r>
            <a:endParaRPr lang="en-US" sz="2000" dirty="0" smtClean="0"/>
          </a:p>
          <a:p>
            <a:pPr lvl="1"/>
            <a:r>
              <a:rPr lang="en-US" sz="1600" dirty="0" smtClean="0"/>
              <a:t>1 </a:t>
            </a:r>
            <a:r>
              <a:rPr lang="en-US" sz="1600" dirty="0"/>
              <a:t>if the opt-out attempt is successful, </a:t>
            </a:r>
            <a:endParaRPr lang="en-US" sz="1600" dirty="0" smtClean="0"/>
          </a:p>
          <a:p>
            <a:pPr lvl="1"/>
            <a:r>
              <a:rPr lang="en-US" sz="1600" dirty="0" smtClean="0"/>
              <a:t>2 </a:t>
            </a:r>
            <a:r>
              <a:rPr lang="en-US" sz="1600" dirty="0"/>
              <a:t>if the opt-out attempt is un-successful or no attempt is made, </a:t>
            </a:r>
            <a:endParaRPr lang="en-US" sz="1600" dirty="0" smtClean="0"/>
          </a:p>
          <a:p>
            <a:pPr lvl="1"/>
            <a:r>
              <a:rPr lang="en-US" sz="1600" dirty="0" smtClean="0"/>
              <a:t>0 </a:t>
            </a:r>
            <a:r>
              <a:rPr lang="en-US" sz="1600" dirty="0"/>
              <a:t>for hours that are not RUC-committed</a:t>
            </a:r>
            <a:r>
              <a:rPr lang="en-US" sz="1600" dirty="0" smtClean="0"/>
              <a:t>.</a:t>
            </a:r>
          </a:p>
          <a:p>
            <a:endParaRPr lang="en-US" sz="2000" dirty="0"/>
          </a:p>
          <a:p>
            <a:pPr marL="0" indent="0">
              <a:buNone/>
            </a:pPr>
            <a:endParaRPr lang="en-US" sz="2000" dirty="0" smtClean="0"/>
          </a:p>
          <a:p>
            <a:r>
              <a:rPr lang="en-US" sz="2000" dirty="0" smtClean="0"/>
              <a:t>RUC </a:t>
            </a:r>
            <a:r>
              <a:rPr lang="en-US" sz="2000" dirty="0"/>
              <a:t>Buy-Back hours will still be communicated to the Market via the current RUC Bill Determinant with an hourly value of 5 for each RUC-committed hour found eligible for the RUC Resource Buyback provision</a:t>
            </a:r>
            <a:r>
              <a:rPr lang="en-US" sz="2000" dirty="0" smtClean="0"/>
              <a:t>.</a:t>
            </a:r>
          </a:p>
          <a:p>
            <a:endParaRPr lang="en-US" sz="2000" dirty="0"/>
          </a:p>
          <a:p>
            <a:r>
              <a:rPr lang="en-US" sz="2000" dirty="0" smtClean="0"/>
              <a:t>RUC </a:t>
            </a:r>
            <a:r>
              <a:rPr lang="en-US" sz="2000" dirty="0"/>
              <a:t>hourly values of 5 will still be considered not RUC-Committed for Settlement purposes.</a:t>
            </a:r>
          </a:p>
          <a:p>
            <a:endParaRPr lang="en-US" sz="2000" dirty="0"/>
          </a:p>
          <a:p>
            <a:pPr lvl="1"/>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130136532"/>
              </p:ext>
            </p:extLst>
          </p:nvPr>
        </p:nvGraphicFramePr>
        <p:xfrm>
          <a:off x="1600200" y="3276600"/>
          <a:ext cx="5486400" cy="500380"/>
        </p:xfrm>
        <a:graphic>
          <a:graphicData uri="http://schemas.openxmlformats.org/drawingml/2006/table">
            <a:tbl>
              <a:tblPr firstRow="1" firstCol="1" bandRow="1"/>
              <a:tblGrid>
                <a:gridCol w="1314450"/>
                <a:gridCol w="1371600"/>
                <a:gridCol w="914400"/>
                <a:gridCol w="1885950"/>
              </a:tblGrid>
              <a:tr h="0">
                <a:tc>
                  <a:txBody>
                    <a:bodyPr/>
                    <a:lstStyle/>
                    <a:p>
                      <a:pPr marL="0" marR="0">
                        <a:spcBef>
                          <a:spcPts val="0"/>
                        </a:spcBef>
                        <a:spcAft>
                          <a:spcPts val="1200"/>
                        </a:spcAft>
                      </a:pPr>
                      <a:r>
                        <a:rPr lang="en-US" sz="1000" b="1" dirty="0">
                          <a:effectLst/>
                          <a:latin typeface="Arial" panose="020B0604020202020204" pitchFamily="34" charset="0"/>
                          <a:ea typeface="SimSun" panose="02010600030101010101" pitchFamily="2" charset="-122"/>
                        </a:rPr>
                        <a:t>Bill Determinant</a:t>
                      </a:r>
                      <a:endParaRPr lang="en-US" sz="1200" dirty="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1200"/>
                        </a:spcAft>
                      </a:pPr>
                      <a:r>
                        <a:rPr lang="en-US" sz="1000" b="1" dirty="0">
                          <a:effectLst/>
                          <a:latin typeface="Arial" panose="020B0604020202020204" pitchFamily="34" charset="0"/>
                          <a:ea typeface="SimSun" panose="02010600030101010101" pitchFamily="2" charset="-122"/>
                        </a:rPr>
                        <a:t>Short Description</a:t>
                      </a:r>
                      <a:endParaRPr lang="en-US" sz="1200" dirty="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1200"/>
                        </a:spcAft>
                      </a:pPr>
                      <a:r>
                        <a:rPr lang="en-US" sz="1000" b="1" dirty="0">
                          <a:effectLst/>
                          <a:latin typeface="Arial" panose="020B0604020202020204" pitchFamily="34" charset="0"/>
                          <a:ea typeface="SimSun" panose="02010600030101010101" pitchFamily="2" charset="-122"/>
                        </a:rPr>
                        <a:t>Extract</a:t>
                      </a:r>
                      <a:endParaRPr lang="en-US" sz="1200" dirty="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1200"/>
                        </a:spcAft>
                      </a:pPr>
                      <a:r>
                        <a:rPr lang="en-US" sz="1000" b="1">
                          <a:effectLst/>
                          <a:latin typeface="Arial" panose="020B0604020202020204" pitchFamily="34" charset="0"/>
                          <a:ea typeface="SimSun" panose="02010600030101010101" pitchFamily="2" charset="-122"/>
                        </a:rPr>
                        <a:t>Extract Table</a:t>
                      </a:r>
                      <a:endParaRPr lang="en-US" sz="1200">
                        <a:effectLst/>
                        <a:latin typeface="Arial" panose="020B0604020202020204" pitchFamily="34" charset="0"/>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47980">
                <a:tc>
                  <a:txBody>
                    <a:bodyPr/>
                    <a:lstStyle/>
                    <a:p>
                      <a:pPr marL="0" marR="0">
                        <a:spcBef>
                          <a:spcPts val="0"/>
                        </a:spcBef>
                        <a:spcAft>
                          <a:spcPts val="1200"/>
                        </a:spcAft>
                      </a:pPr>
                      <a:r>
                        <a:rPr lang="en-US" sz="1000">
                          <a:effectLst/>
                          <a:latin typeface="Arial" panose="020B0604020202020204" pitchFamily="34" charset="0"/>
                          <a:ea typeface="SimSun" panose="02010600030101010101" pitchFamily="2" charset="-122"/>
                        </a:rPr>
                        <a:t>BUYBACK</a:t>
                      </a:r>
                      <a:endParaRPr lang="en-US" sz="120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1200"/>
                        </a:spcAft>
                      </a:pPr>
                      <a:r>
                        <a:rPr lang="en-US" sz="1000">
                          <a:effectLst/>
                          <a:latin typeface="Arial" panose="020B0604020202020204" pitchFamily="34" charset="0"/>
                          <a:ea typeface="SimSun" panose="02010600030101010101" pitchFamily="2" charset="-122"/>
                        </a:rPr>
                        <a:t>RUC Buyback Flag</a:t>
                      </a:r>
                      <a:endParaRPr lang="en-US" sz="120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1200"/>
                        </a:spcAft>
                      </a:pPr>
                      <a:r>
                        <a:rPr lang="en-US" sz="1000">
                          <a:effectLst/>
                          <a:latin typeface="Arial" panose="020B0604020202020204" pitchFamily="34" charset="0"/>
                          <a:ea typeface="SimSun" panose="02010600030101010101" pitchFamily="2" charset="-122"/>
                        </a:rPr>
                        <a:t>RTM CODE</a:t>
                      </a:r>
                      <a:endParaRPr lang="en-US" sz="1200">
                        <a:effectLst/>
                        <a:latin typeface="Arial" panose="020B0604020202020204" pitchFamily="34"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1200"/>
                        </a:spcAft>
                      </a:pPr>
                      <a:r>
                        <a:rPr lang="en-US" sz="1000" dirty="0">
                          <a:effectLst/>
                          <a:latin typeface="Arial" panose="020B0604020202020204" pitchFamily="34" charset="0"/>
                          <a:ea typeface="SimSun" panose="02010600030101010101" pitchFamily="2" charset="-122"/>
                        </a:rPr>
                        <a:t>MKTINPUTHEADER MKTINPUTINTERVAL</a:t>
                      </a:r>
                      <a:endParaRPr lang="en-US" sz="1200" dirty="0">
                        <a:effectLst/>
                        <a:latin typeface="Arial" panose="020B0604020202020204" pitchFamily="34" charset="0"/>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465319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Implementation-Settlement </a:t>
            </a:r>
            <a:r>
              <a:rPr lang="en-US" dirty="0" smtClean="0"/>
              <a:t>Extract for BUYBACK Bill Determinant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a:p>
        </p:txBody>
      </p:sp>
      <p:pic>
        <p:nvPicPr>
          <p:cNvPr id="1027"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7837" y="1638300"/>
            <a:ext cx="5724525" cy="461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381000" y="1143000"/>
            <a:ext cx="7391400" cy="369332"/>
          </a:xfrm>
          <a:prstGeom prst="rect">
            <a:avLst/>
          </a:prstGeom>
          <a:noFill/>
        </p:spPr>
        <p:txBody>
          <a:bodyPr wrap="square" rtlCol="0">
            <a:spAutoFit/>
          </a:bodyPr>
          <a:lstStyle/>
          <a:p>
            <a:r>
              <a:rPr lang="en-US" dirty="0" smtClean="0"/>
              <a:t>BUYBACK bill determinant reside within the RTM CODE Extract</a:t>
            </a:r>
            <a:endParaRPr lang="en-US" dirty="0"/>
          </a:p>
        </p:txBody>
      </p:sp>
    </p:spTree>
    <p:extLst>
      <p:ext uri="{BB962C8B-B14F-4D97-AF65-F5344CB8AC3E}">
        <p14:creationId xmlns:p14="http://schemas.microsoft.com/office/powerpoint/2010/main" val="365618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Buyback Scenarios-General Scenarios</a:t>
            </a:r>
            <a:endParaRPr lang="en-US" dirty="0"/>
          </a:p>
        </p:txBody>
      </p:sp>
      <p:sp>
        <p:nvSpPr>
          <p:cNvPr id="3" name="Content Placeholder 2"/>
          <p:cNvSpPr>
            <a:spLocks noGrp="1"/>
          </p:cNvSpPr>
          <p:nvPr>
            <p:ph idx="1"/>
          </p:nvPr>
        </p:nvSpPr>
        <p:spPr/>
        <p:txBody>
          <a:bodyPr/>
          <a:lstStyle/>
          <a:p>
            <a:r>
              <a:rPr lang="en-US" sz="2400" dirty="0" smtClean="0"/>
              <a:t>Off-line Scenario (STARTUP-&gt;ONOPTOUT): </a:t>
            </a:r>
          </a:p>
          <a:p>
            <a:pPr lvl="1"/>
            <a:r>
              <a:rPr lang="en-US" sz="2000" dirty="0" smtClean="0"/>
              <a:t>If </a:t>
            </a:r>
            <a:r>
              <a:rPr lang="en-US" sz="2000" dirty="0"/>
              <a:t>the Resource is starting up from Off-Line </a:t>
            </a:r>
            <a:r>
              <a:rPr lang="en-US" sz="2000" dirty="0" smtClean="0"/>
              <a:t>status to the first hour of the RUC block, it shall telemeter </a:t>
            </a:r>
            <a:r>
              <a:rPr lang="en-US" sz="2000" dirty="0"/>
              <a:t>STARTUP and then ONOPTOUT right after it is started up</a:t>
            </a:r>
          </a:p>
          <a:p>
            <a:pPr lvl="2"/>
            <a:r>
              <a:rPr lang="en-US" sz="1400" dirty="0"/>
              <a:t>Already started up before the </a:t>
            </a:r>
            <a:r>
              <a:rPr lang="en-US" sz="1400" dirty="0" smtClean="0"/>
              <a:t>beginning of the </a:t>
            </a:r>
            <a:r>
              <a:rPr lang="en-US" sz="1400" dirty="0"/>
              <a:t>first </a:t>
            </a:r>
            <a:r>
              <a:rPr lang="en-US" sz="1400" dirty="0" smtClean="0"/>
              <a:t>hour</a:t>
            </a:r>
          </a:p>
          <a:p>
            <a:pPr lvl="2"/>
            <a:r>
              <a:rPr lang="en-US" sz="1400" dirty="0"/>
              <a:t>Not yet started up at the beginning of the first hour</a:t>
            </a:r>
            <a:endParaRPr lang="en-US" sz="1400" dirty="0" smtClean="0"/>
          </a:p>
          <a:p>
            <a:pPr lvl="1"/>
            <a:endParaRPr lang="en-US" sz="1800" dirty="0"/>
          </a:p>
          <a:p>
            <a:pPr marL="342900" lvl="2" indent="-342900"/>
            <a:r>
              <a:rPr lang="en-US" dirty="0" smtClean="0"/>
              <a:t>On-Line Scenarios (ON-&gt;ONOPTOUT): </a:t>
            </a:r>
          </a:p>
          <a:p>
            <a:pPr marL="800100" lvl="3" indent="-342900"/>
            <a:r>
              <a:rPr lang="en-US" dirty="0" smtClean="0"/>
              <a:t>If </a:t>
            </a:r>
            <a:r>
              <a:rPr lang="en-US" dirty="0"/>
              <a:t>the </a:t>
            </a:r>
            <a:r>
              <a:rPr lang="en-US" dirty="0" smtClean="0"/>
              <a:t>Resource is RUC committed for a block immediately </a:t>
            </a:r>
            <a:r>
              <a:rPr lang="en-US" dirty="0"/>
              <a:t>following a </a:t>
            </a:r>
            <a:r>
              <a:rPr lang="en-US" dirty="0" smtClean="0"/>
              <a:t>QSE-commitment block, it shall telemeter </a:t>
            </a:r>
            <a:r>
              <a:rPr lang="en-US" dirty="0"/>
              <a:t>ONOPTOUT before </a:t>
            </a:r>
            <a:r>
              <a:rPr lang="en-US" dirty="0" smtClean="0"/>
              <a:t>the </a:t>
            </a:r>
            <a:r>
              <a:rPr lang="en-US" dirty="0"/>
              <a:t>beginning of the first hour of the RUC block</a:t>
            </a:r>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1332132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Buyback Scenarios-VDI Commitment for Current Hour for Off-Line Fast Start Resource</a:t>
            </a:r>
            <a:endParaRPr lang="en-US" dirty="0"/>
          </a:p>
        </p:txBody>
      </p:sp>
      <p:sp>
        <p:nvSpPr>
          <p:cNvPr id="3" name="Content Placeholder 2"/>
          <p:cNvSpPr>
            <a:spLocks noGrp="1"/>
          </p:cNvSpPr>
          <p:nvPr>
            <p:ph idx="1"/>
          </p:nvPr>
        </p:nvSpPr>
        <p:spPr/>
        <p:txBody>
          <a:bodyPr/>
          <a:lstStyle/>
          <a:p>
            <a:r>
              <a:rPr lang="en-US" sz="2000" dirty="0" smtClean="0"/>
              <a:t>If ERCOT Operators decide to commit an Off-Line fast start Resource immediately through a VDI </a:t>
            </a:r>
          </a:p>
          <a:p>
            <a:pPr lvl="1"/>
            <a:r>
              <a:rPr lang="en-US" sz="1600" dirty="0" smtClean="0"/>
              <a:t>First the Operator </a:t>
            </a:r>
            <a:r>
              <a:rPr lang="en-US" sz="1600" dirty="0"/>
              <a:t>will check </a:t>
            </a:r>
            <a:r>
              <a:rPr lang="en-US" sz="1600" dirty="0" smtClean="0"/>
              <a:t>the Resource </a:t>
            </a:r>
            <a:r>
              <a:rPr lang="en-US" sz="1600" dirty="0"/>
              <a:t>startup time</a:t>
            </a:r>
          </a:p>
          <a:p>
            <a:pPr lvl="2"/>
            <a:r>
              <a:rPr lang="en-US" sz="1400" dirty="0"/>
              <a:t>If the Resource can </a:t>
            </a:r>
            <a:r>
              <a:rPr lang="en-US" sz="1400" dirty="0" smtClean="0"/>
              <a:t>start up </a:t>
            </a:r>
            <a:r>
              <a:rPr lang="en-US" sz="1400" dirty="0"/>
              <a:t>by </a:t>
            </a:r>
            <a:r>
              <a:rPr lang="en-US" sz="1400" dirty="0" smtClean="0"/>
              <a:t>the end </a:t>
            </a:r>
            <a:r>
              <a:rPr lang="en-US" sz="1400" dirty="0"/>
              <a:t>of </a:t>
            </a:r>
            <a:r>
              <a:rPr lang="en-US" sz="1400" dirty="0" smtClean="0"/>
              <a:t>the current </a:t>
            </a:r>
            <a:r>
              <a:rPr lang="en-US" sz="1400" dirty="0"/>
              <a:t>hour, </a:t>
            </a:r>
            <a:r>
              <a:rPr lang="en-US" sz="1400" dirty="0" smtClean="0"/>
              <a:t>the Operator </a:t>
            </a:r>
            <a:r>
              <a:rPr lang="en-US" sz="1400" dirty="0"/>
              <a:t>will commit </a:t>
            </a:r>
            <a:r>
              <a:rPr lang="en-US" sz="1400" dirty="0" smtClean="0"/>
              <a:t>the current </a:t>
            </a:r>
            <a:r>
              <a:rPr lang="en-US" sz="1400" dirty="0"/>
              <a:t>hour as first hour of the RUC block</a:t>
            </a:r>
          </a:p>
          <a:p>
            <a:pPr lvl="2"/>
            <a:r>
              <a:rPr lang="en-US" sz="1400" dirty="0"/>
              <a:t>If the Resource </a:t>
            </a:r>
            <a:r>
              <a:rPr lang="en-US" sz="1400" dirty="0" smtClean="0"/>
              <a:t>cannot start up by the end of the current hour, the Operator </a:t>
            </a:r>
            <a:r>
              <a:rPr lang="en-US" sz="1400" dirty="0"/>
              <a:t>will </a:t>
            </a:r>
            <a:r>
              <a:rPr lang="en-US" sz="1400" dirty="0" smtClean="0"/>
              <a:t>commit the next </a:t>
            </a:r>
            <a:r>
              <a:rPr lang="en-US" sz="1400" dirty="0"/>
              <a:t>hour as first hour of the RUC </a:t>
            </a:r>
            <a:r>
              <a:rPr lang="en-US" sz="1400" dirty="0" smtClean="0"/>
              <a:t>block</a:t>
            </a:r>
          </a:p>
          <a:p>
            <a:pPr lvl="1"/>
            <a:r>
              <a:rPr lang="en-US" sz="1600" dirty="0" smtClean="0"/>
              <a:t>Either way the QSE </a:t>
            </a:r>
            <a:r>
              <a:rPr lang="en-US" sz="1600" dirty="0"/>
              <a:t>can </a:t>
            </a:r>
            <a:r>
              <a:rPr lang="en-US" sz="1600" dirty="0" smtClean="0"/>
              <a:t>buy back </a:t>
            </a:r>
            <a:r>
              <a:rPr lang="en-US" sz="1600" dirty="0"/>
              <a:t>the RUC block by </a:t>
            </a:r>
            <a:r>
              <a:rPr lang="en-US" sz="1600" dirty="0" smtClean="0"/>
              <a:t>telemetering </a:t>
            </a:r>
            <a:r>
              <a:rPr lang="en-US" sz="1600" dirty="0"/>
              <a:t>ONOPTOUT </a:t>
            </a:r>
            <a:r>
              <a:rPr lang="en-US" sz="1600" dirty="0" smtClean="0"/>
              <a:t>immediately </a:t>
            </a:r>
            <a:r>
              <a:rPr lang="en-US" sz="1600" dirty="0"/>
              <a:t>after the Resource </a:t>
            </a:r>
            <a:r>
              <a:rPr lang="en-US" sz="1600" dirty="0" smtClean="0"/>
              <a:t>starts up (STARTUP-&gt;ONOPTOUT)</a:t>
            </a:r>
          </a:p>
          <a:p>
            <a:pPr marL="457200" lvl="1" indent="0">
              <a:buNone/>
            </a:pPr>
            <a:endParaRPr lang="en-US" sz="1600" dirty="0"/>
          </a:p>
          <a:p>
            <a:pPr lvl="1"/>
            <a:endParaRPr lang="en-US" sz="1600" dirty="0"/>
          </a:p>
          <a:p>
            <a:pPr lvl="1"/>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19378021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Buyback Scenarios-VDI Commitment for Current Hour for a </a:t>
            </a:r>
            <a:r>
              <a:rPr lang="en-US" dirty="0"/>
              <a:t>Shutting Down </a:t>
            </a:r>
            <a:r>
              <a:rPr lang="en-US" dirty="0" smtClean="0"/>
              <a:t>Resource</a:t>
            </a:r>
            <a:endParaRPr lang="en-US" dirty="0"/>
          </a:p>
        </p:txBody>
      </p:sp>
      <p:sp>
        <p:nvSpPr>
          <p:cNvPr id="3" name="Content Placeholder 2"/>
          <p:cNvSpPr>
            <a:spLocks noGrp="1"/>
          </p:cNvSpPr>
          <p:nvPr>
            <p:ph idx="1"/>
          </p:nvPr>
        </p:nvSpPr>
        <p:spPr>
          <a:xfrm>
            <a:off x="304800" y="1295400"/>
            <a:ext cx="8534400" cy="4876799"/>
          </a:xfrm>
        </p:spPr>
        <p:txBody>
          <a:bodyPr/>
          <a:lstStyle/>
          <a:p>
            <a:r>
              <a:rPr lang="en-US" sz="2000" dirty="0" smtClean="0"/>
              <a:t>If ERCOT Operators </a:t>
            </a:r>
            <a:r>
              <a:rPr lang="en-US" sz="2000" dirty="0"/>
              <a:t>decide to extend </a:t>
            </a:r>
            <a:r>
              <a:rPr lang="en-US" sz="2000" dirty="0" smtClean="0"/>
              <a:t>a QSE </a:t>
            </a:r>
            <a:r>
              <a:rPr lang="en-US" sz="2000" dirty="0"/>
              <a:t>commitment including current </a:t>
            </a:r>
            <a:r>
              <a:rPr lang="en-US" sz="2000" dirty="0" smtClean="0"/>
              <a:t>hour for a Resource in or close to the shutting down process </a:t>
            </a:r>
          </a:p>
          <a:p>
            <a:pPr lvl="1"/>
            <a:r>
              <a:rPr lang="en-US" sz="1800" dirty="0" smtClean="0"/>
              <a:t>If the Resource is already in the shutting down process and is telemetering SHUTDOWN status</a:t>
            </a:r>
          </a:p>
          <a:p>
            <a:pPr lvl="2"/>
            <a:r>
              <a:rPr lang="en-US" sz="1600" dirty="0" smtClean="0"/>
              <a:t>The QSE can buy back </a:t>
            </a:r>
            <a:r>
              <a:rPr lang="en-US" sz="1600" dirty="0"/>
              <a:t>the RUC block by </a:t>
            </a:r>
            <a:r>
              <a:rPr lang="en-US" sz="1600" dirty="0" smtClean="0"/>
              <a:t>telemetering </a:t>
            </a:r>
            <a:r>
              <a:rPr lang="en-US" sz="1600" dirty="0"/>
              <a:t>ONOPTOUT right after the Resource </a:t>
            </a:r>
            <a:r>
              <a:rPr lang="en-US" sz="1600" dirty="0" smtClean="0"/>
              <a:t>receives the RUC commitment and becomes available for SCED dispatch again</a:t>
            </a:r>
          </a:p>
          <a:p>
            <a:pPr lvl="1"/>
            <a:r>
              <a:rPr lang="en-US" sz="1800" dirty="0" smtClean="0"/>
              <a:t>If the </a:t>
            </a:r>
            <a:r>
              <a:rPr lang="en-US" sz="1800" dirty="0"/>
              <a:t>Resource is </a:t>
            </a:r>
            <a:r>
              <a:rPr lang="en-US" sz="1800" dirty="0" smtClean="0"/>
              <a:t>very close to </a:t>
            </a:r>
            <a:r>
              <a:rPr lang="en-US" sz="1800" dirty="0"/>
              <a:t>the shutting down process </a:t>
            </a:r>
            <a:r>
              <a:rPr lang="en-US" sz="1800" dirty="0" smtClean="0"/>
              <a:t>but is still </a:t>
            </a:r>
            <a:r>
              <a:rPr lang="en-US" sz="1800" dirty="0"/>
              <a:t>telemetering </a:t>
            </a:r>
            <a:r>
              <a:rPr lang="en-US" sz="1800" dirty="0" smtClean="0"/>
              <a:t>ON </a:t>
            </a:r>
            <a:r>
              <a:rPr lang="en-US" sz="1800" dirty="0"/>
              <a:t>status </a:t>
            </a:r>
            <a:endParaRPr lang="en-US" sz="1800" dirty="0" smtClean="0"/>
          </a:p>
          <a:p>
            <a:pPr lvl="2"/>
            <a:r>
              <a:rPr lang="en-US" sz="1600" dirty="0" smtClean="0"/>
              <a:t>Need coordination between ERCOT Operator and QSE Operator </a:t>
            </a:r>
          </a:p>
          <a:p>
            <a:pPr lvl="3"/>
            <a:r>
              <a:rPr lang="en-US" sz="1600" dirty="0" smtClean="0"/>
              <a:t>The ERCOT Operator will call the QSE about the VDI commitment before entering it in the MMS system. Once the VDI is entered in the MMS, the next SCED run will read the RUC block information and will set the buyback flag based on the snapshot of the Resource telemetry at next SCED run. </a:t>
            </a:r>
          </a:p>
          <a:p>
            <a:pPr lvl="3"/>
            <a:r>
              <a:rPr lang="en-US" sz="1600" dirty="0" smtClean="0"/>
              <a:t>The QSE needs </a:t>
            </a:r>
            <a:r>
              <a:rPr lang="en-US" sz="1600" dirty="0"/>
              <a:t>to telemeter </a:t>
            </a:r>
            <a:r>
              <a:rPr lang="en-US" sz="1600" dirty="0" smtClean="0"/>
              <a:t>ONOPTOUT before the next SCED run after VDI entry in MMS, normally less than 5 minutes once VDI is entered</a:t>
            </a:r>
            <a:endParaRPr lang="en-US" sz="1600" dirty="0"/>
          </a:p>
          <a:p>
            <a:pPr lvl="1"/>
            <a:endParaRPr lang="en-US" sz="2000" dirty="0"/>
          </a:p>
          <a:p>
            <a:pPr lvl="1"/>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12018980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Examples</a:t>
            </a:r>
            <a:endParaRPr lang="en-US" dirty="0"/>
          </a:p>
        </p:txBody>
      </p:sp>
      <p:sp>
        <p:nvSpPr>
          <p:cNvPr id="3" name="Content Placeholder 2"/>
          <p:cNvSpPr>
            <a:spLocks noGrp="1"/>
          </p:cNvSpPr>
          <p:nvPr>
            <p:ph idx="1"/>
          </p:nvPr>
        </p:nvSpPr>
        <p:spPr>
          <a:xfrm>
            <a:off x="304800" y="1371600"/>
            <a:ext cx="8534400" cy="4624633"/>
          </a:xfrm>
        </p:spPr>
        <p:txBody>
          <a:bodyPr/>
          <a:lstStyle/>
          <a:p>
            <a:pPr marL="514350" indent="-514350">
              <a:buFont typeface="+mj-lt"/>
              <a:buAutoNum type="arabicPeriod"/>
            </a:pPr>
            <a:r>
              <a:rPr lang="en-US" sz="1600" dirty="0" smtClean="0">
                <a:hlinkClick r:id="rId2" action="ppaction://hlinksldjump"/>
              </a:rPr>
              <a:t>Off-Line Buyback with snapshot at start of first hour</a:t>
            </a:r>
            <a:endParaRPr lang="en-US" sz="1600" dirty="0" smtClean="0"/>
          </a:p>
          <a:p>
            <a:pPr marL="514350" indent="-514350">
              <a:buFont typeface="+mj-lt"/>
              <a:buAutoNum type="arabicPeriod"/>
            </a:pPr>
            <a:r>
              <a:rPr lang="en-US" sz="1600" dirty="0" smtClean="0">
                <a:hlinkClick r:id="rId3" action="ppaction://hlinksldjump"/>
              </a:rPr>
              <a:t>Off-Line Buyback with snapshot during first hour</a:t>
            </a:r>
            <a:endParaRPr lang="en-US" sz="1600" dirty="0" smtClean="0"/>
          </a:p>
          <a:p>
            <a:pPr marL="514350" indent="-514350">
              <a:buFont typeface="+mj-lt"/>
              <a:buAutoNum type="arabicPeriod"/>
            </a:pPr>
            <a:r>
              <a:rPr lang="en-US" sz="1600" dirty="0" smtClean="0">
                <a:hlinkClick r:id="rId4" action="ppaction://hlinksldjump"/>
              </a:rPr>
              <a:t>On-Line Buyback with snapshot at start of first hour</a:t>
            </a:r>
            <a:endParaRPr lang="en-US" sz="1600" dirty="0" smtClean="0"/>
          </a:p>
          <a:p>
            <a:pPr marL="514350" indent="-514350">
              <a:buFont typeface="+mj-lt"/>
              <a:buAutoNum type="arabicPeriod"/>
            </a:pPr>
            <a:r>
              <a:rPr lang="en-US" sz="1600" dirty="0" smtClean="0">
                <a:hlinkClick r:id="rId5" action="ppaction://hlinksldjump"/>
              </a:rPr>
              <a:t>Off-Line ONRUC with snapshot at start of first hour</a:t>
            </a:r>
            <a:endParaRPr lang="en-US" sz="1600" dirty="0" smtClean="0"/>
          </a:p>
          <a:p>
            <a:pPr marL="514350" indent="-514350">
              <a:buFont typeface="+mj-lt"/>
              <a:buAutoNum type="arabicPeriod"/>
            </a:pPr>
            <a:r>
              <a:rPr lang="en-US" sz="1600" dirty="0">
                <a:hlinkClick r:id="rId6" action="ppaction://hlinksldjump"/>
              </a:rPr>
              <a:t>On-line ONRUC </a:t>
            </a:r>
            <a:r>
              <a:rPr lang="en-US" sz="1600" dirty="0" smtClean="0">
                <a:hlinkClick r:id="rId6" action="ppaction://hlinksldjump"/>
              </a:rPr>
              <a:t>with snapshot at start of </a:t>
            </a:r>
            <a:r>
              <a:rPr lang="en-US" sz="1600" dirty="0">
                <a:hlinkClick r:id="rId6" action="ppaction://hlinksldjump"/>
              </a:rPr>
              <a:t>f</a:t>
            </a:r>
            <a:r>
              <a:rPr lang="en-US" sz="1600" dirty="0" smtClean="0">
                <a:hlinkClick r:id="rId6" action="ppaction://hlinksldjump"/>
              </a:rPr>
              <a:t>irst hour</a:t>
            </a:r>
            <a:endParaRPr lang="en-US" sz="1600" dirty="0" smtClean="0"/>
          </a:p>
          <a:p>
            <a:pPr marL="514350" indent="-514350">
              <a:buFont typeface="+mj-lt"/>
              <a:buAutoNum type="arabicPeriod"/>
            </a:pPr>
            <a:r>
              <a:rPr lang="en-US" sz="1600" dirty="0" smtClean="0">
                <a:hlinkClick r:id="rId7" action="ppaction://hlinksldjump"/>
              </a:rPr>
              <a:t>Buyback </a:t>
            </a:r>
            <a:r>
              <a:rPr lang="en-US" sz="1600" dirty="0">
                <a:hlinkClick r:id="rId7" action="ppaction://hlinksldjump"/>
              </a:rPr>
              <a:t>for </a:t>
            </a:r>
            <a:r>
              <a:rPr lang="en-US" sz="1600" dirty="0" smtClean="0">
                <a:hlinkClick r:id="rId7" action="ppaction://hlinksldjump"/>
              </a:rPr>
              <a:t>current day </a:t>
            </a:r>
            <a:r>
              <a:rPr lang="en-US" sz="1600" dirty="0">
                <a:hlinkClick r:id="rId7" action="ppaction://hlinksldjump"/>
              </a:rPr>
              <a:t>and </a:t>
            </a:r>
            <a:r>
              <a:rPr lang="en-US" sz="1600" dirty="0" smtClean="0">
                <a:hlinkClick r:id="rId7" action="ppaction://hlinksldjump"/>
              </a:rPr>
              <a:t>next day</a:t>
            </a:r>
            <a:endParaRPr lang="en-US" sz="1600" dirty="0" smtClean="0"/>
          </a:p>
          <a:p>
            <a:pPr marL="514350" indent="-514350">
              <a:buFont typeface="+mj-lt"/>
              <a:buAutoNum type="arabicPeriod"/>
            </a:pPr>
            <a:r>
              <a:rPr lang="en-US" sz="1600" dirty="0" smtClean="0">
                <a:hlinkClick r:id="rId8" action="ppaction://hlinksldjump"/>
              </a:rPr>
              <a:t>Buyback for current day and ONRUC for next day</a:t>
            </a:r>
            <a:endParaRPr lang="en-US" sz="1600" dirty="0" smtClean="0"/>
          </a:p>
          <a:p>
            <a:pPr marL="514350" indent="-514350">
              <a:buFont typeface="+mj-lt"/>
              <a:buAutoNum type="arabicPeriod"/>
            </a:pPr>
            <a:r>
              <a:rPr lang="en-US" sz="1600" dirty="0" smtClean="0">
                <a:hlinkClick r:id="rId9" action="ppaction://hlinksldjump"/>
              </a:rPr>
              <a:t>Telemetry Resource status override</a:t>
            </a:r>
            <a:endParaRPr lang="en-US" sz="1600" dirty="0" smtClean="0"/>
          </a:p>
          <a:p>
            <a:pPr marL="514350" indent="-514350">
              <a:buFont typeface="+mj-lt"/>
              <a:buAutoNum type="arabicPeriod"/>
            </a:pPr>
            <a:r>
              <a:rPr lang="en-US" sz="1600" dirty="0" smtClean="0">
                <a:hlinkClick r:id="rId10" action="ppaction://hlinksldjump"/>
              </a:rPr>
              <a:t>Buyback for Combined Cycle Resources </a:t>
            </a:r>
            <a:endParaRPr lang="en-US" sz="1600" dirty="0" smtClean="0"/>
          </a:p>
          <a:p>
            <a:pPr marL="514350" indent="-514350">
              <a:buFont typeface="+mj-lt"/>
              <a:buAutoNum type="arabicPeriod"/>
            </a:pPr>
            <a:r>
              <a:rPr lang="en-US" sz="1600" dirty="0" smtClean="0">
                <a:hlinkClick r:id="rId11" action="ppaction://hlinksldjump"/>
              </a:rPr>
              <a:t>ONRUC for Combined Cycle Resources</a:t>
            </a:r>
            <a:endParaRPr lang="en-US" sz="1600" dirty="0" smtClean="0"/>
          </a:p>
          <a:p>
            <a:pPr marL="514350" indent="-514350">
              <a:buFont typeface="+mj-lt"/>
              <a:buAutoNum type="arabicPeriod"/>
            </a:pPr>
            <a:r>
              <a:rPr lang="en-US" sz="1600" dirty="0" smtClean="0">
                <a:hlinkClick r:id="rId12" action="ppaction://hlinksldjump"/>
              </a:rPr>
              <a:t>Unsuccessful </a:t>
            </a:r>
            <a:r>
              <a:rPr lang="en-US" sz="1600" dirty="0">
                <a:hlinkClick r:id="rId12" action="ppaction://hlinksldjump"/>
              </a:rPr>
              <a:t>Buyback due to </a:t>
            </a:r>
            <a:r>
              <a:rPr lang="en-US" sz="1600" dirty="0" smtClean="0">
                <a:hlinkClick r:id="rId12" action="ppaction://hlinksldjump"/>
              </a:rPr>
              <a:t>missed first </a:t>
            </a:r>
            <a:r>
              <a:rPr lang="en-US" sz="1600" dirty="0">
                <a:hlinkClick r:id="rId12" action="ppaction://hlinksldjump"/>
              </a:rPr>
              <a:t>SCED </a:t>
            </a:r>
            <a:r>
              <a:rPr lang="en-US" sz="1600" dirty="0" smtClean="0">
                <a:hlinkClick r:id="rId12" action="ppaction://hlinksldjump"/>
              </a:rPr>
              <a:t>interval</a:t>
            </a:r>
            <a:endParaRPr lang="en-US" sz="1600" dirty="0" smtClean="0"/>
          </a:p>
          <a:p>
            <a:pPr marL="514350" indent="-514350">
              <a:buFont typeface="+mj-lt"/>
              <a:buAutoNum type="arabicPeriod"/>
            </a:pPr>
            <a:r>
              <a:rPr lang="en-US" sz="1600" dirty="0" smtClean="0">
                <a:hlinkClick r:id="rId13" action="ppaction://hlinksldjump"/>
              </a:rPr>
              <a:t>Unsuccessful </a:t>
            </a:r>
            <a:r>
              <a:rPr lang="en-US" sz="1600" dirty="0">
                <a:hlinkClick r:id="rId13" action="ppaction://hlinksldjump"/>
              </a:rPr>
              <a:t>Buyback due to </a:t>
            </a:r>
            <a:r>
              <a:rPr lang="en-US" sz="1600" dirty="0" smtClean="0">
                <a:hlinkClick r:id="rId13" action="ppaction://hlinksldjump"/>
              </a:rPr>
              <a:t>missed first </a:t>
            </a:r>
            <a:r>
              <a:rPr lang="en-US" sz="1600" dirty="0">
                <a:hlinkClick r:id="rId13" action="ppaction://hlinksldjump"/>
              </a:rPr>
              <a:t>SCED </a:t>
            </a:r>
            <a:r>
              <a:rPr lang="en-US" sz="1600" dirty="0" smtClean="0">
                <a:hlinkClick r:id="rId13" action="ppaction://hlinksldjump"/>
              </a:rPr>
              <a:t>interval</a:t>
            </a:r>
            <a:endParaRPr lang="en-US" sz="1600" dirty="0" smtClean="0"/>
          </a:p>
          <a:p>
            <a:pPr marL="514350" indent="-514350">
              <a:buFont typeface="+mj-lt"/>
              <a:buAutoNum type="arabicPeriod"/>
            </a:pPr>
            <a:r>
              <a:rPr lang="en-US" sz="1600" dirty="0">
                <a:hlinkClick r:id="rId14" action="ppaction://hlinksldjump"/>
              </a:rPr>
              <a:t>VDI Commitment for </a:t>
            </a:r>
            <a:r>
              <a:rPr lang="en-US" sz="1600" dirty="0" smtClean="0">
                <a:hlinkClick r:id="rId14" action="ppaction://hlinksldjump"/>
              </a:rPr>
              <a:t>current hour </a:t>
            </a:r>
            <a:r>
              <a:rPr lang="en-US" sz="1600" dirty="0">
                <a:hlinkClick r:id="rId14" action="ppaction://hlinksldjump"/>
              </a:rPr>
              <a:t>for Off-Line Fast Start </a:t>
            </a:r>
            <a:r>
              <a:rPr lang="en-US" sz="1600" dirty="0" smtClean="0">
                <a:hlinkClick r:id="rId14" action="ppaction://hlinksldjump"/>
              </a:rPr>
              <a:t>Resource</a:t>
            </a:r>
            <a:endParaRPr lang="en-US" sz="1600" dirty="0" smtClean="0"/>
          </a:p>
          <a:p>
            <a:pPr marL="514350" indent="-514350">
              <a:buFont typeface="+mj-lt"/>
              <a:buAutoNum type="arabicPeriod"/>
            </a:pPr>
            <a:r>
              <a:rPr lang="en-US" sz="1600" dirty="0">
                <a:hlinkClick r:id="rId15" action="ppaction://hlinksldjump"/>
              </a:rPr>
              <a:t>VDI Commitment for </a:t>
            </a:r>
            <a:r>
              <a:rPr lang="en-US" sz="1600" dirty="0" smtClean="0">
                <a:hlinkClick r:id="rId15" action="ppaction://hlinksldjump"/>
              </a:rPr>
              <a:t>current hour </a:t>
            </a:r>
            <a:r>
              <a:rPr lang="en-US" sz="1600" dirty="0">
                <a:hlinkClick r:id="rId15" action="ppaction://hlinksldjump"/>
              </a:rPr>
              <a:t>for a </a:t>
            </a:r>
            <a:r>
              <a:rPr lang="en-US" sz="1600" dirty="0" smtClean="0">
                <a:hlinkClick r:id="rId15" action="ppaction://hlinksldjump"/>
              </a:rPr>
              <a:t>Resource during Shutdown</a:t>
            </a:r>
            <a:endParaRPr lang="en-US" sz="1600" dirty="0" smtClean="0"/>
          </a:p>
          <a:p>
            <a:pPr marL="514350" indent="-514350">
              <a:buFont typeface="+mj-lt"/>
              <a:buAutoNum type="arabicPeriod"/>
            </a:pPr>
            <a:r>
              <a:rPr lang="en-US" sz="1600" dirty="0">
                <a:hlinkClick r:id="rId16" action="ppaction://hlinksldjump"/>
              </a:rPr>
              <a:t>VDI Commitment for </a:t>
            </a:r>
            <a:r>
              <a:rPr lang="en-US" sz="1600" dirty="0" smtClean="0">
                <a:hlinkClick r:id="rId16" action="ppaction://hlinksldjump"/>
              </a:rPr>
              <a:t>current hour </a:t>
            </a:r>
            <a:r>
              <a:rPr lang="en-US" sz="1600" dirty="0">
                <a:hlinkClick r:id="rId16" action="ppaction://hlinksldjump"/>
              </a:rPr>
              <a:t>for a Resource </a:t>
            </a:r>
            <a:r>
              <a:rPr lang="en-US" sz="1600" dirty="0" smtClean="0">
                <a:hlinkClick r:id="rId16" action="ppaction://hlinksldjump"/>
              </a:rPr>
              <a:t>planning Shutdown</a:t>
            </a:r>
            <a:endParaRPr lang="en-US" sz="1600" dirty="0" smtClean="0"/>
          </a:p>
          <a:p>
            <a:pPr marL="514350" indent="-514350">
              <a:buFont typeface="+mj-lt"/>
              <a:buAutoNum type="arabicPeriod"/>
            </a:pPr>
            <a:r>
              <a:rPr lang="en-US" sz="1600" dirty="0">
                <a:hlinkClick r:id="rId17" action="ppaction://hlinksldjump"/>
              </a:rPr>
              <a:t>VDI Commitment for </a:t>
            </a:r>
            <a:r>
              <a:rPr lang="en-US" sz="1600" dirty="0" smtClean="0">
                <a:hlinkClick r:id="rId17" action="ppaction://hlinksldjump"/>
              </a:rPr>
              <a:t>current hour </a:t>
            </a:r>
            <a:r>
              <a:rPr lang="en-US" sz="1600" dirty="0">
                <a:hlinkClick r:id="rId17" action="ppaction://hlinksldjump"/>
              </a:rPr>
              <a:t>for a Resource </a:t>
            </a:r>
            <a:r>
              <a:rPr lang="en-US" sz="1600" dirty="0" smtClean="0">
                <a:hlinkClick r:id="rId17" action="ppaction://hlinksldjump"/>
              </a:rPr>
              <a:t>planning </a:t>
            </a:r>
            <a:r>
              <a:rPr lang="en-US" sz="1600" dirty="0">
                <a:hlinkClick r:id="rId17" action="ppaction://hlinksldjump"/>
              </a:rPr>
              <a:t>Shutdown </a:t>
            </a:r>
            <a:r>
              <a:rPr lang="en-US" sz="1600" dirty="0" smtClean="0">
                <a:hlinkClick r:id="rId17" action="ppaction://hlinksldjump"/>
              </a:rPr>
              <a:t>(</a:t>
            </a:r>
            <a:r>
              <a:rPr lang="en-US" sz="1600" dirty="0" err="1" smtClean="0">
                <a:hlinkClick r:id="rId17" action="ppaction://hlinksldjump"/>
              </a:rPr>
              <a:t>peaker</a:t>
            </a:r>
            <a:r>
              <a:rPr lang="en-US" sz="1600" dirty="0" smtClean="0">
                <a:hlinkClick r:id="rId17" action="ppaction://hlinksldjump"/>
              </a:rPr>
              <a:t>)</a:t>
            </a:r>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35094863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443088639"/>
              </p:ext>
            </p:extLst>
          </p:nvPr>
        </p:nvGraphicFramePr>
        <p:xfrm>
          <a:off x="628651" y="4096512"/>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Off-Line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2" name="Title 1"/>
          <p:cNvSpPr>
            <a:spLocks noGrp="1"/>
          </p:cNvSpPr>
          <p:nvPr>
            <p:ph type="title"/>
          </p:nvPr>
        </p:nvSpPr>
        <p:spPr/>
        <p:txBody>
          <a:bodyPr/>
          <a:lstStyle/>
          <a:p>
            <a:r>
              <a:rPr lang="en-US" dirty="0" smtClean="0"/>
              <a:t>NPRR744 Example 1: Off-Line Buyback with Snapshot at Start of First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Off-Line Resource for HE11-HE12</a:t>
            </a:r>
          </a:p>
          <a:p>
            <a:pPr lvl="1"/>
            <a:r>
              <a:rPr lang="en-US" sz="1600" dirty="0"/>
              <a:t>08:25:00 QSE </a:t>
            </a:r>
            <a:r>
              <a:rPr lang="en-US" sz="1600" dirty="0" smtClean="0"/>
              <a:t>updates </a:t>
            </a:r>
            <a:r>
              <a:rPr lang="en-US" sz="1600" dirty="0"/>
              <a:t>COP status for the Resource to ONOPTOUT for HE11-HE12</a:t>
            </a:r>
          </a:p>
          <a:p>
            <a:pPr lvl="1"/>
            <a:r>
              <a:rPr lang="en-US" sz="1600" dirty="0"/>
              <a:t>09:37:00 QSE </a:t>
            </a:r>
            <a:r>
              <a:rPr lang="en-US" sz="1600" dirty="0" smtClean="0"/>
              <a:t>telemeters status </a:t>
            </a:r>
            <a:r>
              <a:rPr lang="en-US" sz="1600" dirty="0"/>
              <a:t>of STARTUP for this resource</a:t>
            </a:r>
          </a:p>
          <a:p>
            <a:pPr lvl="1"/>
            <a:r>
              <a:rPr lang="en-US" sz="1600" dirty="0"/>
              <a:t>09:53:00 QSE </a:t>
            </a:r>
            <a:r>
              <a:rPr lang="en-US" sz="1600" dirty="0" smtClean="0"/>
              <a:t>telemeters status </a:t>
            </a:r>
            <a:r>
              <a:rPr lang="en-US" sz="1600" dirty="0"/>
              <a:t>of ONOPTOUT for this resource</a:t>
            </a:r>
          </a:p>
          <a:p>
            <a:pPr lvl="1"/>
            <a:r>
              <a:rPr lang="en-US" sz="1600" dirty="0" smtClean="0"/>
              <a:t>10:00:00 </a:t>
            </a:r>
            <a:r>
              <a:rPr lang="en-US" sz="1600" dirty="0"/>
              <a:t>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spTree>
    <p:extLst>
      <p:ext uri="{BB962C8B-B14F-4D97-AF65-F5344CB8AC3E}">
        <p14:creationId xmlns:p14="http://schemas.microsoft.com/office/powerpoint/2010/main" val="9710641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504618341"/>
              </p:ext>
            </p:extLst>
          </p:nvPr>
        </p:nvGraphicFramePr>
        <p:xfrm>
          <a:off x="628651" y="4096512"/>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09:35:00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Off-Line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09:40:00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09:45:00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no status 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2" name="Title 1"/>
          <p:cNvSpPr>
            <a:spLocks noGrp="1"/>
          </p:cNvSpPr>
          <p:nvPr>
            <p:ph type="title"/>
          </p:nvPr>
        </p:nvSpPr>
        <p:spPr/>
        <p:txBody>
          <a:bodyPr/>
          <a:lstStyle/>
          <a:p>
            <a:r>
              <a:rPr lang="en-US" dirty="0" smtClean="0"/>
              <a:t>NPRR744 Example 2: Off-Line Buyback with Snapshot during First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Off-Line Resource for HE11-HE12</a:t>
            </a:r>
          </a:p>
          <a:p>
            <a:pPr lvl="1"/>
            <a:r>
              <a:rPr lang="en-US" sz="1600" dirty="0"/>
              <a:t>08:25:00 QSE </a:t>
            </a:r>
            <a:r>
              <a:rPr lang="en-US" sz="1600" dirty="0" smtClean="0"/>
              <a:t>updates </a:t>
            </a:r>
            <a:r>
              <a:rPr lang="en-US" sz="1600" dirty="0"/>
              <a:t>COP status for the Resource to ONOPTOUT for HE11-HE12</a:t>
            </a:r>
          </a:p>
          <a:p>
            <a:pPr lvl="1"/>
            <a:r>
              <a:rPr lang="en-US" sz="1600" dirty="0"/>
              <a:t>09:37:00 QSE </a:t>
            </a:r>
            <a:r>
              <a:rPr lang="en-US" sz="1600" dirty="0" smtClean="0"/>
              <a:t>telemeters status of STARTUP for this resource</a:t>
            </a:r>
            <a:endParaRPr lang="en-US" sz="1600" dirty="0"/>
          </a:p>
          <a:p>
            <a:pPr lvl="1"/>
            <a:r>
              <a:rPr lang="en-US" sz="1600" dirty="0"/>
              <a:t>10:03:00 QSE </a:t>
            </a:r>
            <a:r>
              <a:rPr lang="en-US" sz="1600" dirty="0" smtClean="0"/>
              <a:t>telemeters status </a:t>
            </a:r>
            <a:r>
              <a:rPr lang="en-US" sz="1600" dirty="0"/>
              <a:t>of ONOPTOUT for </a:t>
            </a:r>
            <a:r>
              <a:rPr lang="en-US" sz="1600" dirty="0" smtClean="0"/>
              <a:t>this </a:t>
            </a:r>
            <a:r>
              <a:rPr lang="en-US" sz="1600" dirty="0"/>
              <a:t>resource</a:t>
            </a:r>
          </a:p>
          <a:p>
            <a:pPr lvl="1"/>
            <a:r>
              <a:rPr lang="en-US" sz="1600" dirty="0"/>
              <a:t>10:05:00 SCED </a:t>
            </a:r>
            <a:r>
              <a:rPr lang="en-US" sz="1600" dirty="0" smtClean="0"/>
              <a:t>reads </a:t>
            </a:r>
            <a:r>
              <a:rPr lang="en-US" sz="1600" dirty="0"/>
              <a:t>the ONOPTOUT status and </a:t>
            </a:r>
            <a:r>
              <a:rPr lang="en-US" sz="1600" dirty="0" smtClean="0"/>
              <a:t>sets </a:t>
            </a:r>
            <a:r>
              <a:rPr lang="en-US" sz="1600" dirty="0"/>
              <a:t>the BUYBACK_FLAG=YES for the 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spTree>
    <p:extLst>
      <p:ext uri="{BB962C8B-B14F-4D97-AF65-F5344CB8AC3E}">
        <p14:creationId xmlns:p14="http://schemas.microsoft.com/office/powerpoint/2010/main" val="3043234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Schedule Update</a:t>
            </a:r>
            <a:endParaRPr lang="en-US" dirty="0"/>
          </a:p>
        </p:txBody>
      </p:sp>
      <p:sp>
        <p:nvSpPr>
          <p:cNvPr id="3" name="Content Placeholder 2"/>
          <p:cNvSpPr>
            <a:spLocks noGrp="1"/>
          </p:cNvSpPr>
          <p:nvPr>
            <p:ph idx="1"/>
          </p:nvPr>
        </p:nvSpPr>
        <p:spPr>
          <a:xfrm>
            <a:off x="304800" y="1371600"/>
            <a:ext cx="8534400" cy="4724400"/>
          </a:xfrm>
        </p:spPr>
        <p:txBody>
          <a:bodyPr/>
          <a:lstStyle/>
          <a:p>
            <a:pPr>
              <a:lnSpc>
                <a:spcPct val="150000"/>
              </a:lnSpc>
            </a:pPr>
            <a:r>
              <a:rPr lang="en-US" sz="2400" dirty="0" smtClean="0"/>
              <a:t>NPRR744 was approved by Board on April 19, 2016</a:t>
            </a:r>
          </a:p>
          <a:p>
            <a:pPr>
              <a:lnSpc>
                <a:spcPct val="150000"/>
              </a:lnSpc>
            </a:pPr>
            <a:r>
              <a:rPr lang="en-US" sz="2400" dirty="0" smtClean="0"/>
              <a:t>NPRR744 code is currently under testing.</a:t>
            </a:r>
          </a:p>
          <a:p>
            <a:pPr>
              <a:lnSpc>
                <a:spcPct val="150000"/>
              </a:lnSpc>
            </a:pPr>
            <a:r>
              <a:rPr lang="en-US" sz="2400" dirty="0" smtClean="0"/>
              <a:t>WebEx Training for NPRR744 2-5 PM on May 16, 2017 (today).</a:t>
            </a:r>
          </a:p>
          <a:p>
            <a:pPr>
              <a:lnSpc>
                <a:spcPct val="150000"/>
              </a:lnSpc>
            </a:pPr>
            <a:r>
              <a:rPr lang="en-US" sz="2400" dirty="0" smtClean="0"/>
              <a:t>Implementation in production scheduled for June 1, 2017.</a:t>
            </a:r>
          </a:p>
          <a:p>
            <a:pPr>
              <a:lnSpc>
                <a:spcPct val="150000"/>
              </a:lnSpc>
            </a:pPr>
            <a:r>
              <a:rPr lang="en-US" sz="2400" dirty="0" smtClean="0"/>
              <a:t>Market notices will be sent ahead of implementation.</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3979713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3: On-Line Buyback with Snapshot at Start of First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On-Line Resource for </a:t>
            </a:r>
            <a:r>
              <a:rPr lang="en-US" sz="1600" dirty="0" smtClean="0"/>
              <a:t>HE11-HE12 and </a:t>
            </a:r>
            <a:r>
              <a:rPr lang="en-US" sz="1600" dirty="0"/>
              <a:t>the Resource is </a:t>
            </a:r>
            <a:r>
              <a:rPr lang="en-US" sz="1600" dirty="0" smtClean="0"/>
              <a:t>QSE-committed </a:t>
            </a:r>
            <a:r>
              <a:rPr lang="en-US" sz="1600" dirty="0"/>
              <a:t>for HE09-HE10</a:t>
            </a:r>
          </a:p>
          <a:p>
            <a:pPr lvl="1"/>
            <a:r>
              <a:rPr lang="en-US" sz="1600" dirty="0"/>
              <a:t>08:25:00 QSE </a:t>
            </a:r>
            <a:r>
              <a:rPr lang="en-US" sz="1600" dirty="0" smtClean="0"/>
              <a:t>updates </a:t>
            </a:r>
            <a:r>
              <a:rPr lang="en-US" sz="1600" dirty="0"/>
              <a:t>COP status for the Resource to ONOPTOUT for HE11-HE12</a:t>
            </a:r>
          </a:p>
          <a:p>
            <a:pPr lvl="1"/>
            <a:r>
              <a:rPr lang="en-US" sz="1600" dirty="0"/>
              <a:t>09:00:00 QSE </a:t>
            </a:r>
            <a:r>
              <a:rPr lang="en-US" sz="1600" dirty="0" smtClean="0"/>
              <a:t>telemeters status </a:t>
            </a:r>
            <a:r>
              <a:rPr lang="en-US" sz="1600" dirty="0"/>
              <a:t>of ON for this resource</a:t>
            </a:r>
          </a:p>
          <a:p>
            <a:pPr lvl="1"/>
            <a:r>
              <a:rPr lang="en-US" sz="1600" dirty="0"/>
              <a:t>09:58:00 QSE </a:t>
            </a:r>
            <a:r>
              <a:rPr lang="en-US" sz="1600" dirty="0" smtClean="0"/>
              <a:t>telemeters status </a:t>
            </a:r>
            <a:r>
              <a:rPr lang="en-US" sz="1600" dirty="0"/>
              <a:t>of ONOPTOUT for this resource</a:t>
            </a:r>
          </a:p>
          <a:p>
            <a:pPr lvl="1"/>
            <a:r>
              <a:rPr lang="en-US" sz="1600" dirty="0"/>
              <a:t>10:00:00 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3653288188"/>
              </p:ext>
            </p:extLst>
          </p:nvPr>
        </p:nvGraphicFramePr>
        <p:xfrm>
          <a:off x="628651" y="4096512"/>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a:t>
                      </a:r>
                      <a:r>
                        <a:rPr lang="en-US" sz="1100" b="0" i="0" u="none" strike="noStrike" dirty="0">
                          <a:solidFill>
                            <a:srgbClr val="000000"/>
                          </a:solidFill>
                          <a:effectLst/>
                          <a:latin typeface="Calibri" panose="020F0502020204030204" pitchFamily="34" charset="0"/>
                        </a:rPr>
                        <a:t>On-Line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6989052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4: Off-Line ONRUC with Snapshot at Start of </a:t>
            </a:r>
            <a:r>
              <a:rPr lang="en-US" dirty="0"/>
              <a:t>F</a:t>
            </a:r>
            <a:r>
              <a:rPr lang="en-US" dirty="0" smtClean="0"/>
              <a:t>irst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smtClean="0"/>
              <a:t>08:20:00 HRUC commits an Off-Line Resource for HE11-HE12</a:t>
            </a:r>
          </a:p>
          <a:p>
            <a:pPr lvl="1"/>
            <a:r>
              <a:rPr lang="en-US" sz="1600" dirty="0" smtClean="0"/>
              <a:t>08:25:00 QSE updates COP status for the Resource to ONRUC for HE11-HE12</a:t>
            </a:r>
          </a:p>
          <a:p>
            <a:pPr lvl="1"/>
            <a:r>
              <a:rPr lang="en-US" sz="1600" dirty="0" smtClean="0"/>
              <a:t>09:37:00 QSE telemeters status of STARTUP for this resource</a:t>
            </a:r>
          </a:p>
          <a:p>
            <a:pPr lvl="1"/>
            <a:r>
              <a:rPr lang="en-US" sz="1600" dirty="0" smtClean="0"/>
              <a:t>09:53:00 QSE telemeters status of ONRUC for this resource</a:t>
            </a:r>
          </a:p>
          <a:p>
            <a:pPr lvl="1"/>
            <a:r>
              <a:rPr lang="en-US" sz="1600" dirty="0" smtClean="0"/>
              <a:t>10:00:00 SCED reads the ONRUC status and sets the BUYBACK_FLAG=NO for the block</a:t>
            </a:r>
          </a:p>
          <a:p>
            <a:pPr marL="457200" lvl="1" indent="0">
              <a:buNone/>
            </a:pPr>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9" name="Table 8"/>
          <p:cNvGraphicFramePr>
            <a:graphicFrameLocks noGrp="1"/>
          </p:cNvGraphicFramePr>
          <p:nvPr>
            <p:extLst>
              <p:ext uri="{D42A27DB-BD31-4B8C-83A1-F6EECF244321}">
                <p14:modId xmlns:p14="http://schemas.microsoft.com/office/powerpoint/2010/main" val="3874648030"/>
              </p:ext>
            </p:extLst>
          </p:nvPr>
        </p:nvGraphicFramePr>
        <p:xfrm>
          <a:off x="628651" y="4096512"/>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Status override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8051866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5: On-Line ONRUC with Snapshot at Start of </a:t>
            </a:r>
            <a:r>
              <a:rPr lang="en-US" dirty="0"/>
              <a:t>F</a:t>
            </a:r>
            <a:r>
              <a:rPr lang="en-US" dirty="0" smtClean="0"/>
              <a:t>irst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On-Line Resource for </a:t>
            </a:r>
            <a:r>
              <a:rPr lang="en-US" sz="1600" dirty="0" smtClean="0"/>
              <a:t>HE11-HE12 and </a:t>
            </a:r>
            <a:r>
              <a:rPr lang="en-US" sz="1600" dirty="0"/>
              <a:t>the Resource is </a:t>
            </a:r>
            <a:r>
              <a:rPr lang="en-US" sz="1600" dirty="0" smtClean="0"/>
              <a:t>QSE-committed </a:t>
            </a:r>
            <a:r>
              <a:rPr lang="en-US" sz="1600" dirty="0"/>
              <a:t>for HE09-HE10</a:t>
            </a:r>
          </a:p>
          <a:p>
            <a:pPr lvl="1"/>
            <a:r>
              <a:rPr lang="en-US" sz="1600" dirty="0"/>
              <a:t>08:25:00 QSE </a:t>
            </a:r>
            <a:r>
              <a:rPr lang="en-US" sz="1600" dirty="0" smtClean="0"/>
              <a:t>updates the </a:t>
            </a:r>
            <a:r>
              <a:rPr lang="en-US" sz="1600" dirty="0"/>
              <a:t>COP status for the Resource to </a:t>
            </a:r>
            <a:r>
              <a:rPr lang="en-US" sz="1600" dirty="0" smtClean="0"/>
              <a:t>ONRUC </a:t>
            </a:r>
            <a:r>
              <a:rPr lang="en-US" sz="1600" dirty="0"/>
              <a:t>for HE11-HE12</a:t>
            </a:r>
          </a:p>
          <a:p>
            <a:pPr lvl="1"/>
            <a:r>
              <a:rPr lang="en-US" sz="1600" dirty="0"/>
              <a:t>09:00:00 QSE </a:t>
            </a:r>
            <a:r>
              <a:rPr lang="en-US" sz="1600" dirty="0" smtClean="0"/>
              <a:t>telemeters status </a:t>
            </a:r>
            <a:r>
              <a:rPr lang="en-US" sz="1600" dirty="0"/>
              <a:t>of ON for this resource</a:t>
            </a:r>
          </a:p>
          <a:p>
            <a:pPr lvl="1"/>
            <a:r>
              <a:rPr lang="en-US" sz="1600" dirty="0"/>
              <a:t>09:58:00 QSE </a:t>
            </a:r>
            <a:r>
              <a:rPr lang="en-US" sz="1600" dirty="0" smtClean="0"/>
              <a:t>telemeters status </a:t>
            </a:r>
            <a:r>
              <a:rPr lang="en-US" sz="1600" dirty="0"/>
              <a:t>of ONRUC for this resource</a:t>
            </a:r>
          </a:p>
          <a:p>
            <a:pPr lvl="1"/>
            <a:r>
              <a:rPr lang="en-US" sz="1600" dirty="0"/>
              <a:t>10:00:00 SCED </a:t>
            </a:r>
            <a:r>
              <a:rPr lang="en-US" sz="1600" dirty="0" smtClean="0"/>
              <a:t>reads </a:t>
            </a:r>
            <a:r>
              <a:rPr lang="en-US" sz="1600" dirty="0"/>
              <a:t>the ONRUC status and </a:t>
            </a:r>
            <a:r>
              <a:rPr lang="en-US" sz="1600" dirty="0" smtClean="0"/>
              <a:t>sets </a:t>
            </a:r>
            <a:r>
              <a:rPr lang="en-US" sz="1600" dirty="0"/>
              <a:t>the BUYBACK_FLAG=NO for the block</a:t>
            </a:r>
          </a:p>
          <a:p>
            <a:pPr marL="457200" lvl="1" indent="0">
              <a:buNone/>
            </a:pPr>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1531648823"/>
              </p:ext>
            </p:extLst>
          </p:nvPr>
        </p:nvGraphicFramePr>
        <p:xfrm>
          <a:off x="628651" y="4276360"/>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09:45:00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QSE-committed On-Line</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51684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6: Buyback for Current Day and Next Day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400" dirty="0"/>
              <a:t>18:20:00 HRUC </a:t>
            </a:r>
            <a:r>
              <a:rPr lang="en-US" sz="1400" dirty="0" smtClean="0"/>
              <a:t>commits </a:t>
            </a:r>
            <a:r>
              <a:rPr lang="en-US" sz="1400" dirty="0"/>
              <a:t>an Off-Line Resource from HE21 to next Operating Day HE07</a:t>
            </a:r>
          </a:p>
          <a:p>
            <a:pPr lvl="1"/>
            <a:r>
              <a:rPr lang="en-US" sz="1400" dirty="0"/>
              <a:t>18:25:00 QSE </a:t>
            </a:r>
            <a:r>
              <a:rPr lang="en-US" sz="1400" dirty="0" smtClean="0"/>
              <a:t>updates the COP </a:t>
            </a:r>
            <a:r>
              <a:rPr lang="en-US" sz="1400" dirty="0"/>
              <a:t>status for the Resource to ONOPTOUT for </a:t>
            </a:r>
            <a:r>
              <a:rPr lang="en-US" sz="1400" dirty="0" smtClean="0"/>
              <a:t>HE21 to OD+1 </a:t>
            </a:r>
            <a:r>
              <a:rPr lang="en-US" sz="1400" dirty="0"/>
              <a:t>HE07</a:t>
            </a:r>
          </a:p>
          <a:p>
            <a:pPr lvl="1"/>
            <a:r>
              <a:rPr lang="en-US" sz="1400" dirty="0"/>
              <a:t>19:37:00 QSE </a:t>
            </a:r>
            <a:r>
              <a:rPr lang="en-US" sz="1400" dirty="0" smtClean="0"/>
              <a:t>telemeters status </a:t>
            </a:r>
            <a:r>
              <a:rPr lang="en-US" sz="1400" dirty="0"/>
              <a:t>of STARTUP for this resource</a:t>
            </a:r>
          </a:p>
          <a:p>
            <a:pPr lvl="1"/>
            <a:r>
              <a:rPr lang="en-US" sz="1400" dirty="0"/>
              <a:t>19:53:00 QSE </a:t>
            </a:r>
            <a:r>
              <a:rPr lang="en-US" sz="1400" dirty="0" smtClean="0"/>
              <a:t>telemeters status </a:t>
            </a:r>
            <a:r>
              <a:rPr lang="en-US" sz="1400" dirty="0"/>
              <a:t>of ONOPTOUT for this resource</a:t>
            </a:r>
          </a:p>
          <a:p>
            <a:pPr lvl="1"/>
            <a:r>
              <a:rPr lang="en-US" sz="1400" dirty="0"/>
              <a:t>20:00:00 SCED </a:t>
            </a:r>
            <a:r>
              <a:rPr lang="en-US" sz="1400" dirty="0" smtClean="0"/>
              <a:t>reads </a:t>
            </a:r>
            <a:r>
              <a:rPr lang="en-US" sz="1400" dirty="0"/>
              <a:t>the ONOPTOUT status and </a:t>
            </a:r>
            <a:r>
              <a:rPr lang="en-US" sz="1400" dirty="0" smtClean="0"/>
              <a:t>sets </a:t>
            </a:r>
            <a:r>
              <a:rPr lang="en-US" sz="1400" dirty="0"/>
              <a:t>the BUYBACK_FLAG=YES for the block of current OD</a:t>
            </a:r>
          </a:p>
          <a:p>
            <a:pPr lvl="1"/>
            <a:r>
              <a:rPr lang="en-US" sz="1400" dirty="0"/>
              <a:t>00:00:00 OD+1 SCED </a:t>
            </a:r>
            <a:r>
              <a:rPr lang="en-US" sz="1400" dirty="0" smtClean="0"/>
              <a:t>reads </a:t>
            </a:r>
            <a:r>
              <a:rPr lang="en-US" sz="1400" dirty="0"/>
              <a:t>the ONOPTOUT status and </a:t>
            </a:r>
            <a:r>
              <a:rPr lang="en-US" sz="1400" dirty="0" smtClean="0"/>
              <a:t>sets </a:t>
            </a:r>
            <a:r>
              <a:rPr lang="en-US" sz="1400" dirty="0"/>
              <a:t>the BUYBACK_FLAG=YES for the block of </a:t>
            </a:r>
            <a:r>
              <a:rPr lang="en-US" sz="1400" dirty="0" smtClean="0"/>
              <a:t>OD+1</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1247142107"/>
              </p:ext>
            </p:extLst>
          </p:nvPr>
        </p:nvGraphicFramePr>
        <p:xfrm>
          <a:off x="628651" y="4279392"/>
          <a:ext cx="7886699" cy="1860794"/>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19:50:00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19:55:00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20:00:00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20:05:00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23:55:00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00:00:00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 for the new block</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00:00:05</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984041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7: Buyback for Current Day and ONRUC for Next Day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
        <p:nvSpPr>
          <p:cNvPr id="7" name="Content Placeholder 6"/>
          <p:cNvSpPr>
            <a:spLocks noGrp="1"/>
          </p:cNvSpPr>
          <p:nvPr>
            <p:ph idx="1"/>
          </p:nvPr>
        </p:nvSpPr>
        <p:spPr>
          <a:xfrm>
            <a:off x="304800" y="1066800"/>
            <a:ext cx="8534400" cy="2800739"/>
          </a:xfrm>
        </p:spPr>
        <p:txBody>
          <a:bodyPr/>
          <a:lstStyle/>
          <a:p>
            <a:r>
              <a:rPr lang="en-US" sz="2000" dirty="0" smtClean="0"/>
              <a:t>Scenario</a:t>
            </a:r>
          </a:p>
          <a:p>
            <a:pPr lvl="1"/>
            <a:r>
              <a:rPr lang="en-US" sz="1400" dirty="0"/>
              <a:t>18:20:00 HRUC </a:t>
            </a:r>
            <a:r>
              <a:rPr lang="en-US" sz="1400" dirty="0" smtClean="0"/>
              <a:t>commits </a:t>
            </a:r>
            <a:r>
              <a:rPr lang="en-US" sz="1400" dirty="0"/>
              <a:t>an Off-Line Resource from HE21 to next Operating Day HE07</a:t>
            </a:r>
          </a:p>
          <a:p>
            <a:pPr lvl="1"/>
            <a:r>
              <a:rPr lang="en-US" sz="1400" dirty="0" smtClean="0"/>
              <a:t>18:25:00 </a:t>
            </a:r>
            <a:r>
              <a:rPr lang="en-US" sz="1400" dirty="0"/>
              <a:t>QSE </a:t>
            </a:r>
            <a:r>
              <a:rPr lang="en-US" sz="1400" dirty="0" smtClean="0"/>
              <a:t>updates the </a:t>
            </a:r>
            <a:r>
              <a:rPr lang="en-US" sz="1400" dirty="0"/>
              <a:t>COP status for the Resource to ONOPTOUT for HE21-HE24 and ONRUC for OD+1 HE01-HE07</a:t>
            </a:r>
          </a:p>
          <a:p>
            <a:pPr lvl="1"/>
            <a:r>
              <a:rPr lang="en-US" sz="1400" dirty="0"/>
              <a:t>19:37:00 QSE </a:t>
            </a:r>
            <a:r>
              <a:rPr lang="en-US" sz="1400" dirty="0" smtClean="0"/>
              <a:t>telemeters status </a:t>
            </a:r>
            <a:r>
              <a:rPr lang="en-US" sz="1400" dirty="0"/>
              <a:t>of STARTUP for this resource</a:t>
            </a:r>
          </a:p>
          <a:p>
            <a:pPr lvl="1"/>
            <a:r>
              <a:rPr lang="en-US" sz="1400" dirty="0"/>
              <a:t>19:53:00 QSE </a:t>
            </a:r>
            <a:r>
              <a:rPr lang="en-US" sz="1400" dirty="0" smtClean="0"/>
              <a:t>telemeters status </a:t>
            </a:r>
            <a:r>
              <a:rPr lang="en-US" sz="1400" dirty="0"/>
              <a:t>of ONOPTOUT for this resource</a:t>
            </a:r>
          </a:p>
          <a:p>
            <a:pPr lvl="1"/>
            <a:r>
              <a:rPr lang="en-US" sz="1400" dirty="0"/>
              <a:t>20:00:00 SCED </a:t>
            </a:r>
            <a:r>
              <a:rPr lang="en-US" sz="1400" dirty="0" smtClean="0"/>
              <a:t>reads </a:t>
            </a:r>
            <a:r>
              <a:rPr lang="en-US" sz="1400" dirty="0"/>
              <a:t>the ONOPTOUT status and </a:t>
            </a:r>
            <a:r>
              <a:rPr lang="en-US" sz="1400" dirty="0" smtClean="0"/>
              <a:t>sets </a:t>
            </a:r>
            <a:r>
              <a:rPr lang="en-US" sz="1400" dirty="0"/>
              <a:t>the BUYBACK_FLAG=YES for the block of current OD</a:t>
            </a:r>
          </a:p>
          <a:p>
            <a:pPr lvl="1"/>
            <a:r>
              <a:rPr lang="en-US" sz="1400" dirty="0"/>
              <a:t>23:58:00 QSE </a:t>
            </a:r>
            <a:r>
              <a:rPr lang="en-US" sz="1400" dirty="0" smtClean="0"/>
              <a:t>telemeters status </a:t>
            </a:r>
            <a:r>
              <a:rPr lang="en-US" sz="1400" dirty="0"/>
              <a:t>of ONRUC for this resource</a:t>
            </a:r>
          </a:p>
          <a:p>
            <a:pPr lvl="1"/>
            <a:r>
              <a:rPr lang="en-US" sz="1400" dirty="0"/>
              <a:t>OD+1 00:00:00 SCED </a:t>
            </a:r>
            <a:r>
              <a:rPr lang="en-US" sz="1400" dirty="0" smtClean="0"/>
              <a:t>reads </a:t>
            </a:r>
            <a:r>
              <a:rPr lang="en-US" sz="1400" dirty="0"/>
              <a:t>the ONRUC </a:t>
            </a:r>
            <a:r>
              <a:rPr lang="en-US" sz="1400" dirty="0" smtClean="0"/>
              <a:t>status </a:t>
            </a:r>
            <a:r>
              <a:rPr lang="en-US" sz="1400" dirty="0"/>
              <a:t>and </a:t>
            </a:r>
            <a:r>
              <a:rPr lang="en-US" sz="1400" dirty="0" smtClean="0"/>
              <a:t>sets </a:t>
            </a:r>
            <a:r>
              <a:rPr lang="en-US" sz="1400" dirty="0"/>
              <a:t>the BUYBACK_FLAG=NO for the </a:t>
            </a:r>
            <a:r>
              <a:rPr lang="en-US" sz="1400" dirty="0" smtClean="0"/>
              <a:t>block of OD+1</a:t>
            </a:r>
          </a:p>
          <a:p>
            <a:pPr marL="342900" lvl="1" indent="-342900">
              <a:buFont typeface="Arial" panose="020B0604020202020204" pitchFamily="34" charset="0"/>
              <a:buChar char="•"/>
            </a:pPr>
            <a:r>
              <a:rPr lang="en-US" sz="2000" dirty="0" smtClean="0"/>
              <a:t>SCED</a:t>
            </a:r>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77025196"/>
              </p:ext>
            </p:extLst>
          </p:nvPr>
        </p:nvGraphicFramePr>
        <p:xfrm>
          <a:off x="628651" y="4279392"/>
          <a:ext cx="7886699" cy="1860794"/>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19:50:00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19:55:00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20:00:00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20:05:00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23:55:00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00:00:00</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 for the new block</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00:00:05</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8842" marR="8842" marT="88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6145529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Example 8: Telemetry </a:t>
            </a:r>
            <a:r>
              <a:rPr lang="en-US" dirty="0"/>
              <a:t>Resource Status </a:t>
            </a:r>
            <a:r>
              <a:rPr lang="en-US" dirty="0" smtClean="0"/>
              <a:t>Override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a:p>
        </p:txBody>
      </p:sp>
      <p:sp>
        <p:nvSpPr>
          <p:cNvPr id="7" name="Content Placeholder 6"/>
          <p:cNvSpPr>
            <a:spLocks noGrp="1"/>
          </p:cNvSpPr>
          <p:nvPr>
            <p:ph idx="1"/>
          </p:nvPr>
        </p:nvSpPr>
        <p:spPr>
          <a:xfrm>
            <a:off x="304800" y="1066800"/>
            <a:ext cx="8534400" cy="2800739"/>
          </a:xfrm>
        </p:spPr>
        <p:txBody>
          <a:bodyPr/>
          <a:lstStyle/>
          <a:p>
            <a:r>
              <a:rPr lang="en-US" sz="2000" dirty="0" smtClean="0"/>
              <a:t>Scenario</a:t>
            </a:r>
          </a:p>
          <a:p>
            <a:pPr lvl="1"/>
            <a:r>
              <a:rPr lang="en-US" sz="1400" dirty="0"/>
              <a:t>08:20:00 HRUC </a:t>
            </a:r>
            <a:r>
              <a:rPr lang="en-US" sz="1400" dirty="0" smtClean="0"/>
              <a:t>commits </a:t>
            </a:r>
            <a:r>
              <a:rPr lang="en-US" sz="1400" dirty="0"/>
              <a:t>an Off-Line Resource for HE11-HE12</a:t>
            </a:r>
          </a:p>
          <a:p>
            <a:pPr lvl="1"/>
            <a:r>
              <a:rPr lang="en-US" sz="1400" dirty="0"/>
              <a:t>08:25:00 QSE </a:t>
            </a:r>
            <a:r>
              <a:rPr lang="en-US" sz="1400" dirty="0" smtClean="0"/>
              <a:t>updates the </a:t>
            </a:r>
            <a:r>
              <a:rPr lang="en-US" sz="1400" dirty="0"/>
              <a:t>COP status for the Resource to ONOPTOUT for HE11-HE12</a:t>
            </a:r>
          </a:p>
          <a:p>
            <a:pPr lvl="1"/>
            <a:r>
              <a:rPr lang="en-US" sz="1400" dirty="0"/>
              <a:t>09:37:00 QSE </a:t>
            </a:r>
            <a:r>
              <a:rPr lang="en-US" sz="1400" dirty="0" smtClean="0"/>
              <a:t>telemeters status </a:t>
            </a:r>
            <a:r>
              <a:rPr lang="en-US" sz="1400" dirty="0"/>
              <a:t>of STARTUP for this resource</a:t>
            </a:r>
          </a:p>
          <a:p>
            <a:pPr lvl="1"/>
            <a:r>
              <a:rPr lang="en-US" sz="1400" dirty="0"/>
              <a:t>09:53:00 QSE </a:t>
            </a:r>
            <a:r>
              <a:rPr lang="en-US" sz="1400" dirty="0" smtClean="0"/>
              <a:t>telemeters status </a:t>
            </a:r>
            <a:r>
              <a:rPr lang="en-US" sz="1400" dirty="0"/>
              <a:t>of ONOPTOUT for this resource</a:t>
            </a:r>
          </a:p>
          <a:p>
            <a:pPr lvl="1"/>
            <a:r>
              <a:rPr lang="en-US" sz="1400" dirty="0"/>
              <a:t>10:00:00 SCED </a:t>
            </a:r>
            <a:r>
              <a:rPr lang="en-US" sz="1400" dirty="0" smtClean="0"/>
              <a:t>reads </a:t>
            </a:r>
            <a:r>
              <a:rPr lang="en-US" sz="1400" dirty="0"/>
              <a:t>the ONOPTOUT status and </a:t>
            </a:r>
            <a:r>
              <a:rPr lang="en-US" sz="1400" dirty="0" smtClean="0"/>
              <a:t>sets </a:t>
            </a:r>
            <a:r>
              <a:rPr lang="en-US" sz="1400" dirty="0"/>
              <a:t>the BUYBACK_FLAG=YES for the block</a:t>
            </a:r>
          </a:p>
          <a:p>
            <a:pPr lvl="1"/>
            <a:r>
              <a:rPr lang="en-US" sz="1400" dirty="0" smtClean="0"/>
              <a:t>10:10:00 and 10:15:00 QSE telemeters status </a:t>
            </a:r>
            <a:r>
              <a:rPr lang="en-US" sz="1400" dirty="0"/>
              <a:t>of </a:t>
            </a:r>
            <a:r>
              <a:rPr lang="en-US" sz="1400" dirty="0" smtClean="0"/>
              <a:t>ON and ONRUC for </a:t>
            </a:r>
            <a:r>
              <a:rPr lang="en-US" sz="1400" dirty="0"/>
              <a:t>this </a:t>
            </a:r>
            <a:r>
              <a:rPr lang="en-US" sz="1400" dirty="0" smtClean="0"/>
              <a:t>resource.  SCED overrides status to ONOPTOUT.</a:t>
            </a:r>
            <a:endParaRPr lang="en-US" sz="1400" dirty="0"/>
          </a:p>
          <a:p>
            <a:pPr lvl="1"/>
            <a:r>
              <a:rPr lang="en-US" sz="1400" dirty="0" smtClean="0"/>
              <a:t>10:20:00 QSE telemeters status </a:t>
            </a:r>
            <a:r>
              <a:rPr lang="en-US" sz="1400" dirty="0"/>
              <a:t>of </a:t>
            </a:r>
            <a:r>
              <a:rPr lang="en-US" sz="1400" dirty="0" smtClean="0"/>
              <a:t>ONOPTOUT.</a:t>
            </a:r>
          </a:p>
          <a:p>
            <a:pPr lvl="1"/>
            <a:r>
              <a:rPr lang="en-US" sz="1400" dirty="0" smtClean="0"/>
              <a:t>12:00:00 QSE telemeters status of ONRUC for this resource.  SCED overrides status to ON because the RUC block has ended.</a:t>
            </a:r>
            <a:endParaRPr lang="en-US" sz="2000" dirty="0" smtClean="0"/>
          </a:p>
          <a:p>
            <a:pPr marL="342900" lvl="1" indent="-342900">
              <a:buFont typeface="Arial" panose="020B0604020202020204" pitchFamily="34" charset="0"/>
              <a:buChar char="•"/>
            </a:pPr>
            <a:r>
              <a:rPr lang="en-US" sz="2000" dirty="0" smtClean="0"/>
              <a:t>SCED</a:t>
            </a:r>
          </a:p>
          <a:p>
            <a:pPr lvl="1"/>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1585070839"/>
              </p:ext>
            </p:extLst>
          </p:nvPr>
        </p:nvGraphicFramePr>
        <p:xfrm>
          <a:off x="628651" y="4279392"/>
          <a:ext cx="7886699" cy="1895840"/>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ONOPTOUT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Use set buyback flag</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smtClean="0">
                          <a:solidFill>
                            <a:srgbClr val="000000"/>
                          </a:solidFill>
                          <a:effectLst/>
                          <a:latin typeface="Calibri" panose="020F0502020204030204" pitchFamily="34" charset="0"/>
                        </a:rPr>
                        <a:t>10:15:00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ONRUC</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10:20:00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ONOPTOUT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Use set buyback flag</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12:00:00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1570157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Example 9: Buyback for Combined Cycle Resources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
        <p:nvSpPr>
          <p:cNvPr id="7" name="Content Placeholder 6"/>
          <p:cNvSpPr>
            <a:spLocks noGrp="1"/>
          </p:cNvSpPr>
          <p:nvPr>
            <p:ph idx="1"/>
          </p:nvPr>
        </p:nvSpPr>
        <p:spPr>
          <a:xfrm>
            <a:off x="304800" y="1066800"/>
            <a:ext cx="8534400" cy="2800739"/>
          </a:xfrm>
        </p:spPr>
        <p:txBody>
          <a:bodyPr/>
          <a:lstStyle/>
          <a:p>
            <a:r>
              <a:rPr lang="en-US" sz="2000" dirty="0" smtClean="0"/>
              <a:t>Scenario</a:t>
            </a:r>
          </a:p>
          <a:p>
            <a:pPr lvl="1"/>
            <a:r>
              <a:rPr lang="en-US" sz="1400" dirty="0"/>
              <a:t>08:20:00 HRUC </a:t>
            </a:r>
            <a:r>
              <a:rPr lang="en-US" sz="1400" dirty="0" smtClean="0"/>
              <a:t>commits </a:t>
            </a:r>
            <a:r>
              <a:rPr lang="en-US" sz="1400" dirty="0"/>
              <a:t>an Off-Line CCGR XYZ_CC1_1 for HE11-HE12</a:t>
            </a:r>
          </a:p>
          <a:p>
            <a:pPr lvl="1"/>
            <a:r>
              <a:rPr lang="en-US" sz="1400" dirty="0"/>
              <a:t>08:25:00 QSE </a:t>
            </a:r>
            <a:r>
              <a:rPr lang="en-US" sz="1400" dirty="0" smtClean="0"/>
              <a:t>updates </a:t>
            </a:r>
            <a:r>
              <a:rPr lang="en-US" sz="1400" dirty="0"/>
              <a:t>COP status for the Resource to ONOPTOUT for HE11-HE12</a:t>
            </a:r>
          </a:p>
          <a:p>
            <a:pPr lvl="1"/>
            <a:r>
              <a:rPr lang="en-US" sz="1400" dirty="0"/>
              <a:t>09:37:00 QSE </a:t>
            </a:r>
            <a:r>
              <a:rPr lang="en-US" sz="1400" dirty="0" smtClean="0"/>
              <a:t>telemeters status </a:t>
            </a:r>
            <a:r>
              <a:rPr lang="en-US" sz="1400" dirty="0"/>
              <a:t>of STARTUP for CCGR XYZ_CC1_2</a:t>
            </a:r>
          </a:p>
          <a:p>
            <a:pPr lvl="1"/>
            <a:r>
              <a:rPr lang="en-US" sz="1400" dirty="0"/>
              <a:t>09:53:00 QSE </a:t>
            </a:r>
            <a:r>
              <a:rPr lang="en-US" sz="1400" dirty="0" smtClean="0"/>
              <a:t>telemeters status </a:t>
            </a:r>
            <a:r>
              <a:rPr lang="en-US" sz="1400" dirty="0"/>
              <a:t>of ONOPTOUT for XYZ_CC1_2</a:t>
            </a:r>
          </a:p>
          <a:p>
            <a:pPr lvl="1"/>
            <a:r>
              <a:rPr lang="en-US" sz="1400" dirty="0"/>
              <a:t>10:00:00 SCED </a:t>
            </a:r>
            <a:r>
              <a:rPr lang="en-US" sz="1400" dirty="0" smtClean="0"/>
              <a:t>reads </a:t>
            </a:r>
            <a:r>
              <a:rPr lang="en-US" sz="1400" dirty="0"/>
              <a:t>the ONOPTOUT status and </a:t>
            </a:r>
            <a:r>
              <a:rPr lang="en-US" sz="1400" dirty="0" smtClean="0"/>
              <a:t>sets </a:t>
            </a:r>
            <a:r>
              <a:rPr lang="en-US" sz="1400" dirty="0"/>
              <a:t>the BUYBACK_FLAG=YES for the block</a:t>
            </a:r>
          </a:p>
          <a:p>
            <a:pPr lvl="1"/>
            <a:r>
              <a:rPr lang="en-US" sz="1400" dirty="0"/>
              <a:t>10:05:00 QSE </a:t>
            </a:r>
            <a:r>
              <a:rPr lang="en-US" sz="1400" dirty="0" smtClean="0"/>
              <a:t>telemeters status </a:t>
            </a:r>
            <a:r>
              <a:rPr lang="en-US" sz="1400" dirty="0"/>
              <a:t>of ON </a:t>
            </a:r>
            <a:r>
              <a:rPr lang="en-US" sz="1400" dirty="0" smtClean="0"/>
              <a:t>for XYZ_CC1_2.  SCED overrides status to ONOPTOUT.</a:t>
            </a:r>
            <a:endParaRPr lang="en-US" sz="1400" dirty="0"/>
          </a:p>
          <a:p>
            <a:pPr lvl="1"/>
            <a:r>
              <a:rPr lang="en-US" sz="1400" dirty="0"/>
              <a:t>10:10:00 QSE </a:t>
            </a:r>
            <a:r>
              <a:rPr lang="en-US" sz="1400" dirty="0" smtClean="0"/>
              <a:t>telemeters status </a:t>
            </a:r>
            <a:r>
              <a:rPr lang="en-US" sz="1400" dirty="0"/>
              <a:t>of ONRUC for XYZ_CC1_3. SCED overrides status to </a:t>
            </a:r>
            <a:r>
              <a:rPr lang="en-US" sz="1400" dirty="0" smtClean="0"/>
              <a:t>ONOPTOUT.</a:t>
            </a:r>
          </a:p>
          <a:p>
            <a:pPr lvl="1"/>
            <a:r>
              <a:rPr lang="en-US" sz="1400" dirty="0"/>
              <a:t>12:00:00 QSE telemeters status of ONRUC for this </a:t>
            </a:r>
            <a:r>
              <a:rPr lang="en-US" sz="1400" dirty="0" smtClean="0"/>
              <a:t>Resource</a:t>
            </a:r>
            <a:r>
              <a:rPr lang="en-US" sz="1400" dirty="0"/>
              <a:t>.  SCED overrides status to ON</a:t>
            </a:r>
            <a:r>
              <a:rPr lang="en-US" sz="1400" dirty="0" smtClean="0"/>
              <a:t>.</a:t>
            </a:r>
            <a:endParaRPr lang="en-US" sz="1400" dirty="0"/>
          </a:p>
          <a:p>
            <a:pPr marL="342900" lvl="1" indent="-342900">
              <a:buFont typeface="Arial" panose="020B0604020202020204" pitchFamily="34" charset="0"/>
              <a:buChar char="•"/>
            </a:pPr>
            <a:r>
              <a:rPr lang="en-US" sz="2000" dirty="0" smtClean="0"/>
              <a:t>SCED</a:t>
            </a:r>
          </a:p>
          <a:p>
            <a:pPr lvl="1"/>
            <a:endParaRPr lang="en-US" sz="1800" dirty="0"/>
          </a:p>
        </p:txBody>
      </p:sp>
      <p:graphicFrame>
        <p:nvGraphicFramePr>
          <p:cNvPr id="9" name="Table 8"/>
          <p:cNvGraphicFramePr>
            <a:graphicFrameLocks noGrp="1"/>
          </p:cNvGraphicFramePr>
          <p:nvPr>
            <p:extLst>
              <p:ext uri="{D42A27DB-BD31-4B8C-83A1-F6EECF244321}">
                <p14:modId xmlns:p14="http://schemas.microsoft.com/office/powerpoint/2010/main" val="568188330"/>
              </p:ext>
            </p:extLst>
          </p:nvPr>
        </p:nvGraphicFramePr>
        <p:xfrm>
          <a:off x="628650" y="4038600"/>
          <a:ext cx="7886701" cy="2261600"/>
        </p:xfrm>
        <a:graphic>
          <a:graphicData uri="http://schemas.openxmlformats.org/drawingml/2006/table">
            <a:tbl>
              <a:tblPr/>
              <a:tblGrid>
                <a:gridCol w="1129406"/>
                <a:gridCol w="957124"/>
                <a:gridCol w="957124"/>
                <a:gridCol w="957124"/>
                <a:gridCol w="966695"/>
                <a:gridCol w="765699"/>
                <a:gridCol w="899697"/>
                <a:gridCol w="1253832"/>
              </a:tblGrid>
              <a:tr h="365760">
                <a:tc>
                  <a:txBody>
                    <a:bodyPr/>
                    <a:lstStyle/>
                    <a:p>
                      <a:pPr algn="l" fontAlgn="b"/>
                      <a:r>
                        <a:rPr lang="en-US" sz="1100" b="1" i="0" u="none" strike="noStrike" dirty="0" smtClean="0">
                          <a:solidFill>
                            <a:srgbClr val="000000"/>
                          </a:solidFill>
                          <a:effectLst/>
                          <a:latin typeface="Calibri" panose="020F0502020204030204" pitchFamily="34" charset="0"/>
                        </a:rPr>
                        <a:t>SCED_EXECUTION</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TIME</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RESOURCE</a:t>
                      </a:r>
                    </a:p>
                    <a:p>
                      <a:pPr algn="l" fontAlgn="b"/>
                      <a:r>
                        <a:rPr lang="en-US" sz="1100" b="1" i="0" u="none" strike="noStrike" dirty="0" smtClean="0">
                          <a:solidFill>
                            <a:srgbClr val="000000"/>
                          </a:solidFill>
                          <a:effectLst/>
                          <a:latin typeface="Calibri" panose="020F0502020204030204" pitchFamily="34" charset="0"/>
                        </a:rPr>
                        <a:t>_NAME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CCGR_NAME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TELEMETRY</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STATUS</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a:t>
                      </a:r>
                      <a:r>
                        <a:rPr lang="en-US" sz="1100" b="1" i="0" u="none" strike="noStrike" dirty="0" smtClean="0">
                          <a:solidFill>
                            <a:srgbClr val="000000"/>
                          </a:solidFill>
                          <a:effectLst/>
                          <a:latin typeface="Calibri" panose="020F0502020204030204" pitchFamily="34" charset="0"/>
                        </a:rPr>
                        <a:t>_</a:t>
                      </a:r>
                    </a:p>
                    <a:p>
                      <a:pPr algn="l" fontAlgn="b"/>
                      <a:r>
                        <a:rPr lang="en-US" sz="1100" b="1" i="0" u="none" strike="noStrike" dirty="0" smtClean="0">
                          <a:solidFill>
                            <a:srgbClr val="000000"/>
                          </a:solidFill>
                          <a:effectLst/>
                          <a:latin typeface="Calibri" panose="020F0502020204030204" pitchFamily="34" charset="0"/>
                        </a:rPr>
                        <a:t>COMMITMENT</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BUYBACK</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FLAG</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STATUS</a:t>
                      </a:r>
                      <a:r>
                        <a:rPr lang="en-US" sz="1100" b="1" i="0" u="none" strike="noStrike" dirty="0" smtClean="0">
                          <a:solidFill>
                            <a:srgbClr val="000000"/>
                          </a:solidFill>
                          <a:effectLst/>
                          <a:latin typeface="Calibri" panose="020F0502020204030204" pitchFamily="34" charset="0"/>
                        </a:rPr>
                        <a:t>_</a:t>
                      </a:r>
                    </a:p>
                    <a:p>
                      <a:pPr algn="l" fontAlgn="b"/>
                      <a:r>
                        <a:rPr lang="en-US" sz="1100" b="1" i="0" u="none" strike="noStrike" dirty="0" smtClean="0">
                          <a:solidFill>
                            <a:srgbClr val="000000"/>
                          </a:solidFill>
                          <a:effectLst/>
                          <a:latin typeface="Calibri" panose="020F0502020204030204" pitchFamily="34" charset="0"/>
                        </a:rPr>
                        <a:t>OVERRIDE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OFF</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Off-Line</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10:00:00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Override status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XYZ_CC1_3</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Override status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11:55:00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XYZ_CC1_3</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12:00:00</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XYZ_CC1_3</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9691717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a:t>
            </a:r>
            <a:r>
              <a:rPr lang="en-US" dirty="0" smtClean="0"/>
              <a:t>Example 10: ONRUC for Combined Cycle Resources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a:p>
        </p:txBody>
      </p:sp>
      <p:sp>
        <p:nvSpPr>
          <p:cNvPr id="7" name="Content Placeholder 6"/>
          <p:cNvSpPr>
            <a:spLocks noGrp="1"/>
          </p:cNvSpPr>
          <p:nvPr>
            <p:ph idx="1"/>
          </p:nvPr>
        </p:nvSpPr>
        <p:spPr>
          <a:xfrm>
            <a:off x="304800" y="1066800"/>
            <a:ext cx="8534400" cy="2800739"/>
          </a:xfrm>
        </p:spPr>
        <p:txBody>
          <a:bodyPr/>
          <a:lstStyle/>
          <a:p>
            <a:r>
              <a:rPr lang="en-US" sz="2000" dirty="0" smtClean="0"/>
              <a:t>Scenario</a:t>
            </a:r>
          </a:p>
          <a:p>
            <a:pPr lvl="1"/>
            <a:r>
              <a:rPr lang="en-US" sz="1400" dirty="0" smtClean="0"/>
              <a:t>08:20:00 </a:t>
            </a:r>
            <a:r>
              <a:rPr lang="en-US" sz="1400" dirty="0"/>
              <a:t>HRUC </a:t>
            </a:r>
            <a:r>
              <a:rPr lang="en-US" sz="1400" dirty="0" smtClean="0"/>
              <a:t>commits </a:t>
            </a:r>
            <a:r>
              <a:rPr lang="en-US" sz="1400" dirty="0"/>
              <a:t>an Off-Line CCGR XYZ_CC1_1 for HE11-HE12</a:t>
            </a:r>
          </a:p>
          <a:p>
            <a:pPr lvl="1"/>
            <a:r>
              <a:rPr lang="en-US" sz="1400" dirty="0"/>
              <a:t>08:25:00 QSE </a:t>
            </a:r>
            <a:r>
              <a:rPr lang="en-US" sz="1400" dirty="0" smtClean="0"/>
              <a:t>updates </a:t>
            </a:r>
            <a:r>
              <a:rPr lang="en-US" sz="1400" dirty="0"/>
              <a:t>COP status for the Resource to ONRUC for HE11-HE12</a:t>
            </a:r>
          </a:p>
          <a:p>
            <a:pPr lvl="1"/>
            <a:r>
              <a:rPr lang="en-US" sz="1400" dirty="0"/>
              <a:t>09:37:00 QSE </a:t>
            </a:r>
            <a:r>
              <a:rPr lang="en-US" sz="1400" dirty="0" smtClean="0"/>
              <a:t>telemeters status </a:t>
            </a:r>
            <a:r>
              <a:rPr lang="en-US" sz="1400" dirty="0"/>
              <a:t>of STARTUP for CCGR XYZ_CC1_2</a:t>
            </a:r>
          </a:p>
          <a:p>
            <a:pPr lvl="1"/>
            <a:r>
              <a:rPr lang="en-US" sz="1400" dirty="0"/>
              <a:t>09:53:00 QSE </a:t>
            </a:r>
            <a:r>
              <a:rPr lang="en-US" sz="1400" dirty="0" smtClean="0"/>
              <a:t>telemeters status </a:t>
            </a:r>
            <a:r>
              <a:rPr lang="en-US" sz="1400" dirty="0"/>
              <a:t>of ONRUC for XYZ_CC1_2</a:t>
            </a:r>
          </a:p>
          <a:p>
            <a:pPr lvl="1"/>
            <a:r>
              <a:rPr lang="en-US" sz="1400" dirty="0"/>
              <a:t>10:00:00 SCED </a:t>
            </a:r>
            <a:r>
              <a:rPr lang="en-US" sz="1400" dirty="0" smtClean="0"/>
              <a:t>reads </a:t>
            </a:r>
            <a:r>
              <a:rPr lang="en-US" sz="1400" dirty="0"/>
              <a:t>the ONRUC status and </a:t>
            </a:r>
            <a:r>
              <a:rPr lang="en-US" sz="1400" dirty="0" smtClean="0"/>
              <a:t>sets </a:t>
            </a:r>
            <a:r>
              <a:rPr lang="en-US" sz="1400" dirty="0"/>
              <a:t>the </a:t>
            </a:r>
            <a:r>
              <a:rPr lang="en-US" sz="1400" dirty="0" smtClean="0"/>
              <a:t>BUYBACK_FLAG=NO </a:t>
            </a:r>
            <a:r>
              <a:rPr lang="en-US" sz="1400" dirty="0"/>
              <a:t>for the block</a:t>
            </a:r>
          </a:p>
          <a:p>
            <a:pPr lvl="1"/>
            <a:r>
              <a:rPr lang="en-US" sz="1400" dirty="0" smtClean="0"/>
              <a:t>10:05:00 </a:t>
            </a:r>
            <a:r>
              <a:rPr lang="en-US" sz="1400" dirty="0"/>
              <a:t>QSE </a:t>
            </a:r>
            <a:r>
              <a:rPr lang="en-US" sz="1400" dirty="0" smtClean="0"/>
              <a:t>telemeters status </a:t>
            </a:r>
            <a:r>
              <a:rPr lang="en-US" sz="1400" dirty="0"/>
              <a:t>of ON for XYZ_CC1_2. SCED overrides status to ONRUC</a:t>
            </a:r>
            <a:r>
              <a:rPr lang="en-US" sz="1400" dirty="0" smtClean="0"/>
              <a:t>.</a:t>
            </a:r>
            <a:endParaRPr lang="en-US" sz="1400" dirty="0"/>
          </a:p>
          <a:p>
            <a:pPr lvl="1"/>
            <a:r>
              <a:rPr lang="en-US" sz="1400" dirty="0" smtClean="0"/>
              <a:t>10:10:00 </a:t>
            </a:r>
            <a:r>
              <a:rPr lang="en-US" sz="1400" dirty="0"/>
              <a:t>QSE </a:t>
            </a:r>
            <a:r>
              <a:rPr lang="en-US" sz="1400" dirty="0" smtClean="0"/>
              <a:t>telemeters status </a:t>
            </a:r>
            <a:r>
              <a:rPr lang="en-US" sz="1400" dirty="0"/>
              <a:t>of ONOPTOUT for XYZ_CC1_3</a:t>
            </a:r>
            <a:r>
              <a:rPr lang="en-US" sz="1400" dirty="0" smtClean="0"/>
              <a:t>. SCED </a:t>
            </a:r>
            <a:r>
              <a:rPr lang="en-US" sz="1400" dirty="0"/>
              <a:t>overrides status to ONRUC</a:t>
            </a:r>
            <a:r>
              <a:rPr lang="en-US" sz="1400" dirty="0" smtClean="0"/>
              <a:t>.</a:t>
            </a:r>
            <a:endParaRPr lang="en-US" sz="1400" dirty="0"/>
          </a:p>
          <a:p>
            <a:pPr lvl="1"/>
            <a:r>
              <a:rPr lang="en-US" sz="1400" dirty="0" smtClean="0"/>
              <a:t>12:00:00 </a:t>
            </a:r>
            <a:r>
              <a:rPr lang="en-US" sz="1400" dirty="0"/>
              <a:t>QSE telemeters status of ONRUC for this Resource.  SCED overrides status to ON</a:t>
            </a:r>
            <a:r>
              <a:rPr lang="en-US" sz="1400" dirty="0" smtClean="0"/>
              <a:t>.</a:t>
            </a:r>
            <a:endParaRPr lang="en-US" sz="1400" dirty="0"/>
          </a:p>
          <a:p>
            <a:pPr marL="342900" lvl="1" indent="-342900">
              <a:buFont typeface="Arial" panose="020B0604020202020204" pitchFamily="34" charset="0"/>
              <a:buChar char="•"/>
            </a:pPr>
            <a:r>
              <a:rPr lang="en-US" sz="2000" dirty="0" smtClean="0"/>
              <a:t>SCED</a:t>
            </a:r>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855468744"/>
              </p:ext>
            </p:extLst>
          </p:nvPr>
        </p:nvGraphicFramePr>
        <p:xfrm>
          <a:off x="628650" y="4041648"/>
          <a:ext cx="7886701" cy="2261600"/>
        </p:xfrm>
        <a:graphic>
          <a:graphicData uri="http://schemas.openxmlformats.org/drawingml/2006/table">
            <a:tbl>
              <a:tblPr/>
              <a:tblGrid>
                <a:gridCol w="1129406"/>
                <a:gridCol w="957124"/>
                <a:gridCol w="957124"/>
                <a:gridCol w="957124"/>
                <a:gridCol w="966695"/>
                <a:gridCol w="765699"/>
                <a:gridCol w="899697"/>
                <a:gridCol w="1253832"/>
              </a:tblGrid>
              <a:tr h="365760">
                <a:tc>
                  <a:txBody>
                    <a:bodyPr/>
                    <a:lstStyle/>
                    <a:p>
                      <a:pPr algn="l" fontAlgn="b"/>
                      <a:r>
                        <a:rPr lang="en-US" sz="1100" b="1" i="0" u="none" strike="noStrike" dirty="0" smtClean="0">
                          <a:solidFill>
                            <a:srgbClr val="000000"/>
                          </a:solidFill>
                          <a:effectLst/>
                          <a:latin typeface="Calibri" panose="020F0502020204030204" pitchFamily="34" charset="0"/>
                        </a:rPr>
                        <a:t>SCED_EXECUTION</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TIME</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RESOURCE</a:t>
                      </a:r>
                    </a:p>
                    <a:p>
                      <a:pPr algn="l" fontAlgn="b"/>
                      <a:r>
                        <a:rPr lang="en-US" sz="1100" b="1" i="0" u="none" strike="noStrike" dirty="0" smtClean="0">
                          <a:solidFill>
                            <a:srgbClr val="000000"/>
                          </a:solidFill>
                          <a:effectLst/>
                          <a:latin typeface="Calibri" panose="020F0502020204030204" pitchFamily="34" charset="0"/>
                        </a:rPr>
                        <a:t>_NAME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CCGR_NAME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TELEMETRY</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STATUS</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a:t>
                      </a:r>
                      <a:r>
                        <a:rPr lang="en-US" sz="1100" b="1" i="0" u="none" strike="noStrike" dirty="0" smtClean="0">
                          <a:solidFill>
                            <a:srgbClr val="000000"/>
                          </a:solidFill>
                          <a:effectLst/>
                          <a:latin typeface="Calibri" panose="020F0502020204030204" pitchFamily="34" charset="0"/>
                        </a:rPr>
                        <a:t>_</a:t>
                      </a:r>
                    </a:p>
                    <a:p>
                      <a:pPr algn="l" fontAlgn="b"/>
                      <a:r>
                        <a:rPr lang="en-US" sz="1100" b="1" i="0" u="none" strike="noStrike" dirty="0" smtClean="0">
                          <a:solidFill>
                            <a:srgbClr val="000000"/>
                          </a:solidFill>
                          <a:effectLst/>
                          <a:latin typeface="Calibri" panose="020F0502020204030204" pitchFamily="34" charset="0"/>
                        </a:rPr>
                        <a:t>COMMITMENT</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panose="020F0502020204030204" pitchFamily="34" charset="0"/>
                        </a:rPr>
                        <a:t>BUYBACK</a:t>
                      </a:r>
                    </a:p>
                    <a:p>
                      <a:pPr algn="l" fontAlgn="b"/>
                      <a:r>
                        <a:rPr lang="en-US" sz="1100" b="1" i="0" u="none" strike="noStrike" dirty="0" smtClean="0">
                          <a:solidFill>
                            <a:srgbClr val="000000"/>
                          </a:solidFill>
                          <a:effectLst/>
                          <a:latin typeface="Calibri" panose="020F0502020204030204" pitchFamily="34" charset="0"/>
                        </a:rPr>
                        <a:t>_</a:t>
                      </a:r>
                      <a:r>
                        <a:rPr lang="en-US" sz="1100" b="1" i="0" u="none" strike="noStrike" dirty="0">
                          <a:solidFill>
                            <a:srgbClr val="000000"/>
                          </a:solidFill>
                          <a:effectLst/>
                          <a:latin typeface="Calibri" panose="020F0502020204030204" pitchFamily="34" charset="0"/>
                        </a:rPr>
                        <a:t>FLAG</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STATUS</a:t>
                      </a:r>
                      <a:r>
                        <a:rPr lang="en-US" sz="1100" b="1" i="0" u="none" strike="noStrike" dirty="0" smtClean="0">
                          <a:solidFill>
                            <a:srgbClr val="000000"/>
                          </a:solidFill>
                          <a:effectLst/>
                          <a:latin typeface="Calibri" panose="020F0502020204030204" pitchFamily="34" charset="0"/>
                        </a:rPr>
                        <a:t>_</a:t>
                      </a:r>
                    </a:p>
                    <a:p>
                      <a:pPr algn="l" fontAlgn="b"/>
                      <a:r>
                        <a:rPr lang="en-US" sz="1100" b="1" i="0" u="none" strike="noStrike" dirty="0" smtClean="0">
                          <a:solidFill>
                            <a:srgbClr val="000000"/>
                          </a:solidFill>
                          <a:effectLst/>
                          <a:latin typeface="Calibri" panose="020F0502020204030204" pitchFamily="34" charset="0"/>
                        </a:rPr>
                        <a:t>OVERRIDE</a:t>
                      </a:r>
                      <a:endParaRPr lang="en-US" sz="1100" b="1" i="0" u="none" strike="noStrike" dirty="0">
                        <a:solidFill>
                          <a:srgbClr val="000000"/>
                        </a:solidFill>
                        <a:effectLst/>
                        <a:latin typeface="Calibri" panose="020F0502020204030204" pitchFamily="34" charset="0"/>
                      </a:endParaRP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09:35:00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Off-Line</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09:50:00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XYZ_CC1_2</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XYZ_CC1_2</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Override status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XYZ_CC1_3</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Override status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732" marR="7732" marT="7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11:55:00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XYZ_CC1_3</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Correct status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12:00:00</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XYZ_CC1_3</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ONRUC</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Override status</a:t>
                      </a:r>
                    </a:p>
                  </a:txBody>
                  <a:tcPr marL="8015" marR="8015" marT="80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157281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2187823"/>
              </p:ext>
            </p:extLst>
          </p:nvPr>
        </p:nvGraphicFramePr>
        <p:xfrm>
          <a:off x="628651" y="4370832"/>
          <a:ext cx="7886699" cy="1516672"/>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marL="0" algn="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Off-Line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2" name="Title 1"/>
          <p:cNvSpPr>
            <a:spLocks noGrp="1"/>
          </p:cNvSpPr>
          <p:nvPr>
            <p:ph type="title"/>
          </p:nvPr>
        </p:nvSpPr>
        <p:spPr/>
        <p:txBody>
          <a:bodyPr/>
          <a:lstStyle/>
          <a:p>
            <a:r>
              <a:rPr lang="en-US" dirty="0" smtClean="0"/>
              <a:t>NPRR744 Example 11: Unsuccessful Buyback due to Missed First SCED Interval</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Off-Line Resource for HE11-HE12</a:t>
            </a:r>
          </a:p>
          <a:p>
            <a:pPr lvl="1"/>
            <a:r>
              <a:rPr lang="en-US" sz="1600" dirty="0"/>
              <a:t>08:25:00 QSE </a:t>
            </a:r>
            <a:r>
              <a:rPr lang="en-US" sz="1600" dirty="0" smtClean="0"/>
              <a:t>updates </a:t>
            </a:r>
            <a:r>
              <a:rPr lang="en-US" sz="1600" dirty="0"/>
              <a:t>COP status for the Resource to ONOPTOUT for HE11-HE12</a:t>
            </a:r>
          </a:p>
          <a:p>
            <a:pPr lvl="1"/>
            <a:r>
              <a:rPr lang="en-US" sz="1600" dirty="0"/>
              <a:t>09:37:00 QSE </a:t>
            </a:r>
            <a:r>
              <a:rPr lang="en-US" sz="1600" dirty="0" smtClean="0"/>
              <a:t>telemeters status </a:t>
            </a:r>
            <a:r>
              <a:rPr lang="en-US" sz="1600" dirty="0"/>
              <a:t>of STARTUP for this resource</a:t>
            </a:r>
          </a:p>
          <a:p>
            <a:pPr lvl="1"/>
            <a:r>
              <a:rPr lang="en-US" sz="1600" dirty="0"/>
              <a:t>09:53:00 QSE </a:t>
            </a:r>
            <a:r>
              <a:rPr lang="en-US" sz="1600" dirty="0" smtClean="0"/>
              <a:t>telemeters status </a:t>
            </a:r>
            <a:r>
              <a:rPr lang="en-US" sz="1600" dirty="0"/>
              <a:t>of </a:t>
            </a:r>
            <a:r>
              <a:rPr lang="en-US" sz="1600" dirty="0" smtClean="0"/>
              <a:t>ON </a:t>
            </a:r>
            <a:r>
              <a:rPr lang="en-US" sz="1600" dirty="0"/>
              <a:t>for this resource</a:t>
            </a:r>
          </a:p>
          <a:p>
            <a:pPr lvl="1"/>
            <a:r>
              <a:rPr lang="en-US" sz="1600" dirty="0"/>
              <a:t>10:00:00 SCED </a:t>
            </a:r>
            <a:r>
              <a:rPr lang="en-US" sz="1600" dirty="0" smtClean="0"/>
              <a:t>reads </a:t>
            </a:r>
            <a:r>
              <a:rPr lang="en-US" sz="1600" dirty="0"/>
              <a:t>the </a:t>
            </a:r>
            <a:r>
              <a:rPr lang="en-US" sz="1600" dirty="0" smtClean="0"/>
              <a:t>ON </a:t>
            </a:r>
            <a:r>
              <a:rPr lang="en-US" sz="1600" dirty="0"/>
              <a:t>status and </a:t>
            </a:r>
            <a:r>
              <a:rPr lang="en-US" sz="1600" dirty="0" smtClean="0"/>
              <a:t>sets </a:t>
            </a:r>
            <a:r>
              <a:rPr lang="en-US" sz="1600" dirty="0"/>
              <a:t>the </a:t>
            </a:r>
            <a:r>
              <a:rPr lang="en-US" sz="1600" dirty="0" smtClean="0"/>
              <a:t>BUYBACK_FLAG=NO </a:t>
            </a:r>
            <a:r>
              <a:rPr lang="en-US" sz="1600" dirty="0"/>
              <a:t>for the </a:t>
            </a:r>
            <a:r>
              <a:rPr lang="en-US" sz="1600" dirty="0" smtClean="0"/>
              <a:t>block</a:t>
            </a:r>
          </a:p>
          <a:p>
            <a:pPr lvl="1"/>
            <a:r>
              <a:rPr lang="en-US" sz="1600" dirty="0" smtClean="0"/>
              <a:t>10:03:00 </a:t>
            </a:r>
            <a:r>
              <a:rPr lang="en-US" sz="1600" dirty="0"/>
              <a:t>QSE telemeters status of </a:t>
            </a:r>
            <a:r>
              <a:rPr lang="en-US" sz="1600" dirty="0" smtClean="0"/>
              <a:t>ONOPTOUT </a:t>
            </a:r>
            <a:r>
              <a:rPr lang="en-US" sz="1600" dirty="0"/>
              <a:t>for this resource</a:t>
            </a:r>
          </a:p>
          <a:p>
            <a:pPr lvl="1"/>
            <a:r>
              <a:rPr lang="en-US" sz="1600" dirty="0" smtClean="0"/>
              <a:t>10:05:00+ SCED overrides status to ONRUC</a:t>
            </a:r>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spTree>
    <p:extLst>
      <p:ext uri="{BB962C8B-B14F-4D97-AF65-F5344CB8AC3E}">
        <p14:creationId xmlns:p14="http://schemas.microsoft.com/office/powerpoint/2010/main" val="22021422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Example 12: Unsuccessful Buyback due to Missed First SCED Interval</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a:t>08:20:00 HRUC </a:t>
            </a:r>
            <a:r>
              <a:rPr lang="en-US" sz="1600" dirty="0" smtClean="0"/>
              <a:t>commits </a:t>
            </a:r>
            <a:r>
              <a:rPr lang="en-US" sz="1600" dirty="0"/>
              <a:t>an Off-Line Resource for HE11-HE12</a:t>
            </a:r>
          </a:p>
          <a:p>
            <a:pPr lvl="1"/>
            <a:r>
              <a:rPr lang="en-US" sz="1600" dirty="0"/>
              <a:t>08:25:00 QSE </a:t>
            </a:r>
            <a:r>
              <a:rPr lang="en-US" sz="1600" dirty="0" smtClean="0"/>
              <a:t>updates </a:t>
            </a:r>
            <a:r>
              <a:rPr lang="en-US" sz="1600" dirty="0"/>
              <a:t>COP status for the Resource to ONOPTOUT for HE11-HE12</a:t>
            </a:r>
          </a:p>
          <a:p>
            <a:pPr lvl="1"/>
            <a:r>
              <a:rPr lang="en-US" sz="1600" dirty="0"/>
              <a:t>09:37:00 QSE </a:t>
            </a:r>
            <a:r>
              <a:rPr lang="en-US" sz="1600" dirty="0" smtClean="0"/>
              <a:t>telemeters status </a:t>
            </a:r>
            <a:r>
              <a:rPr lang="en-US" sz="1600" dirty="0"/>
              <a:t>of STARTUP for this resource</a:t>
            </a:r>
          </a:p>
          <a:p>
            <a:pPr lvl="1"/>
            <a:r>
              <a:rPr lang="en-US" sz="1600" dirty="0"/>
              <a:t>09:53:00 QSE </a:t>
            </a:r>
            <a:r>
              <a:rPr lang="en-US" sz="1600" dirty="0" smtClean="0"/>
              <a:t>telemeters status </a:t>
            </a:r>
            <a:r>
              <a:rPr lang="en-US" sz="1600" dirty="0"/>
              <a:t>of </a:t>
            </a:r>
            <a:r>
              <a:rPr lang="en-US" sz="1600" dirty="0" smtClean="0"/>
              <a:t>ONOPTOUT </a:t>
            </a:r>
            <a:r>
              <a:rPr lang="en-US" sz="1600" dirty="0"/>
              <a:t>for this </a:t>
            </a:r>
            <a:r>
              <a:rPr lang="en-US" sz="1600" dirty="0" smtClean="0"/>
              <a:t>resource</a:t>
            </a:r>
          </a:p>
          <a:p>
            <a:pPr lvl="1"/>
            <a:r>
              <a:rPr lang="en-US" sz="1600" dirty="0" smtClean="0"/>
              <a:t>09:57:00 </a:t>
            </a:r>
            <a:r>
              <a:rPr lang="en-US" sz="1600" dirty="0"/>
              <a:t>QSE telemeters status of </a:t>
            </a:r>
            <a:r>
              <a:rPr lang="en-US" sz="1600" dirty="0" smtClean="0"/>
              <a:t>ON </a:t>
            </a:r>
            <a:r>
              <a:rPr lang="en-US" sz="1600" dirty="0"/>
              <a:t>for this resource</a:t>
            </a:r>
          </a:p>
          <a:p>
            <a:pPr lvl="1"/>
            <a:r>
              <a:rPr lang="en-US" sz="1600" dirty="0" smtClean="0"/>
              <a:t>10:00:00 </a:t>
            </a:r>
            <a:r>
              <a:rPr lang="en-US" sz="1600" dirty="0"/>
              <a:t>SCED </a:t>
            </a:r>
            <a:r>
              <a:rPr lang="en-US" sz="1600" dirty="0" smtClean="0"/>
              <a:t>reads </a:t>
            </a:r>
            <a:r>
              <a:rPr lang="en-US" sz="1600" dirty="0"/>
              <a:t>the </a:t>
            </a:r>
            <a:r>
              <a:rPr lang="en-US" sz="1600" dirty="0" smtClean="0"/>
              <a:t>ON </a:t>
            </a:r>
            <a:r>
              <a:rPr lang="en-US" sz="1600" dirty="0"/>
              <a:t>status and </a:t>
            </a:r>
            <a:r>
              <a:rPr lang="en-US" sz="1600" dirty="0" smtClean="0"/>
              <a:t>sets </a:t>
            </a:r>
            <a:r>
              <a:rPr lang="en-US" sz="1600" dirty="0"/>
              <a:t>the </a:t>
            </a:r>
            <a:r>
              <a:rPr lang="en-US" sz="1600" dirty="0" smtClean="0"/>
              <a:t>BUYBACK_FLAG=NO </a:t>
            </a:r>
            <a:r>
              <a:rPr lang="en-US" sz="1600" dirty="0"/>
              <a:t>for the </a:t>
            </a:r>
            <a:r>
              <a:rPr lang="en-US" sz="1600" dirty="0" smtClean="0"/>
              <a:t>block</a:t>
            </a:r>
          </a:p>
          <a:p>
            <a:pPr lvl="1"/>
            <a:r>
              <a:rPr lang="en-US" sz="1600" dirty="0" smtClean="0"/>
              <a:t>10:00:00+ SCED overrides status to ONRUC</a:t>
            </a:r>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116592495"/>
              </p:ext>
            </p:extLst>
          </p:nvPr>
        </p:nvGraphicFramePr>
        <p:xfrm>
          <a:off x="628651" y="4370832"/>
          <a:ext cx="7886699" cy="1516672"/>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marL="0" algn="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09:35:00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Off-Line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09:50:00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09:55:00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ONOPTOUT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 complete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ONRUC</a:t>
                      </a:r>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57760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(pre-NPRR744) Protocol Language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6" name="Picture 5"/>
          <p:cNvPicPr>
            <a:picLocks noChangeAspect="1"/>
          </p:cNvPicPr>
          <p:nvPr/>
        </p:nvPicPr>
        <p:blipFill>
          <a:blip r:embed="rId2"/>
          <a:stretch>
            <a:fillRect/>
          </a:stretch>
        </p:blipFill>
        <p:spPr>
          <a:xfrm>
            <a:off x="1752600" y="5433129"/>
            <a:ext cx="5621484" cy="815271"/>
          </a:xfrm>
          <a:prstGeom prst="rect">
            <a:avLst/>
          </a:prstGeom>
        </p:spPr>
      </p:pic>
      <p:pic>
        <p:nvPicPr>
          <p:cNvPr id="8" name="Picture 7"/>
          <p:cNvPicPr>
            <a:picLocks noChangeAspect="1"/>
          </p:cNvPicPr>
          <p:nvPr/>
        </p:nvPicPr>
        <p:blipFill>
          <a:blip r:embed="rId3"/>
          <a:stretch>
            <a:fillRect/>
          </a:stretch>
        </p:blipFill>
        <p:spPr>
          <a:xfrm>
            <a:off x="1747009" y="1152337"/>
            <a:ext cx="5627076" cy="4267200"/>
          </a:xfrm>
          <a:prstGeom prst="rect">
            <a:avLst/>
          </a:prstGeom>
        </p:spPr>
      </p:pic>
    </p:spTree>
    <p:extLst>
      <p:ext uri="{BB962C8B-B14F-4D97-AF65-F5344CB8AC3E}">
        <p14:creationId xmlns:p14="http://schemas.microsoft.com/office/powerpoint/2010/main" val="1846261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Example </a:t>
            </a:r>
            <a:r>
              <a:rPr lang="en-US" dirty="0" smtClean="0"/>
              <a:t>13: </a:t>
            </a:r>
            <a:r>
              <a:rPr lang="en-US" dirty="0"/>
              <a:t>VDI Commitment for Current Hour for Off-Line </a:t>
            </a:r>
            <a:r>
              <a:rPr lang="en-US" dirty="0" smtClean="0"/>
              <a:t>Fast Start </a:t>
            </a:r>
            <a:r>
              <a:rPr lang="en-US" dirty="0"/>
              <a:t>Resource</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smtClean="0"/>
              <a:t>10:21:00 </a:t>
            </a:r>
            <a:r>
              <a:rPr lang="en-US" sz="1600" dirty="0"/>
              <a:t>VDI commit an Off-Line fast start Resource with startup time 20 minutes for HE11-HE12</a:t>
            </a:r>
          </a:p>
          <a:p>
            <a:pPr lvl="1"/>
            <a:r>
              <a:rPr lang="en-US" sz="1600" dirty="0"/>
              <a:t>10:23:00 QSE </a:t>
            </a:r>
            <a:r>
              <a:rPr lang="en-US" sz="1600" dirty="0" smtClean="0"/>
              <a:t>telemeters </a:t>
            </a:r>
            <a:r>
              <a:rPr lang="en-US" sz="1600" dirty="0"/>
              <a:t>Resource status of STARTUP for this resource</a:t>
            </a:r>
          </a:p>
          <a:p>
            <a:pPr lvl="1"/>
            <a:r>
              <a:rPr lang="en-US" sz="1600" dirty="0" smtClean="0"/>
              <a:t>10:43:00+ </a:t>
            </a:r>
            <a:r>
              <a:rPr lang="en-US" sz="1600" dirty="0"/>
              <a:t>QSE </a:t>
            </a:r>
            <a:r>
              <a:rPr lang="en-US" sz="1600" dirty="0" smtClean="0"/>
              <a:t>telemeters </a:t>
            </a:r>
            <a:r>
              <a:rPr lang="en-US" sz="1600" dirty="0"/>
              <a:t>Resource status of ONOPTOUT for this resource</a:t>
            </a:r>
          </a:p>
          <a:p>
            <a:pPr lvl="1"/>
            <a:r>
              <a:rPr lang="en-US" sz="1600" dirty="0"/>
              <a:t>10:45:00 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79847021"/>
              </p:ext>
            </p:extLst>
          </p:nvPr>
        </p:nvGraphicFramePr>
        <p:xfrm>
          <a:off x="628651" y="4000500"/>
          <a:ext cx="7886699" cy="2085424"/>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10:20:00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Off-Line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10:25:00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STARTUP</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RUC block created</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10:35:00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Startup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10:45:00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10:55:00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11:05:00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8046461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Example </a:t>
            </a:r>
            <a:r>
              <a:rPr lang="en-US" dirty="0" smtClean="0"/>
              <a:t>14: </a:t>
            </a:r>
            <a:r>
              <a:rPr lang="en-US" dirty="0"/>
              <a:t>VDI Commitment for Current Hour for a </a:t>
            </a:r>
            <a:r>
              <a:rPr lang="en-US" dirty="0" smtClean="0"/>
              <a:t>Resource during Shutdown</a:t>
            </a:r>
            <a:r>
              <a:rPr lang="en-US" dirty="0"/>
              <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smtClean="0"/>
              <a:t>COP </a:t>
            </a:r>
            <a:r>
              <a:rPr lang="en-US" sz="1600" dirty="0"/>
              <a:t>status for the Resource </a:t>
            </a:r>
            <a:r>
              <a:rPr lang="en-US" sz="1600" dirty="0" smtClean="0"/>
              <a:t>is ON for HE10 and OFF for HE11</a:t>
            </a:r>
          </a:p>
          <a:p>
            <a:pPr lvl="1"/>
            <a:r>
              <a:rPr lang="en-US" sz="1600" dirty="0" smtClean="0"/>
              <a:t>09:57:00 </a:t>
            </a:r>
            <a:r>
              <a:rPr lang="en-US" sz="1600" dirty="0"/>
              <a:t>QSE telemeters Resource status of </a:t>
            </a:r>
            <a:r>
              <a:rPr lang="en-US" sz="1600" dirty="0" smtClean="0"/>
              <a:t>ON </a:t>
            </a:r>
            <a:r>
              <a:rPr lang="en-US" sz="1600" dirty="0"/>
              <a:t>for this resource</a:t>
            </a:r>
          </a:p>
          <a:p>
            <a:pPr lvl="1"/>
            <a:r>
              <a:rPr lang="en-US" sz="1600" dirty="0" smtClean="0"/>
              <a:t>10:07:00 QSE telemeters Resource status of SHUTDOWN for this resource</a:t>
            </a:r>
          </a:p>
          <a:p>
            <a:pPr lvl="1"/>
            <a:r>
              <a:rPr lang="en-US" sz="1600" dirty="0" smtClean="0"/>
              <a:t>10:13:00 VDI </a:t>
            </a:r>
            <a:r>
              <a:rPr lang="en-US" sz="1600" dirty="0"/>
              <a:t>commit </a:t>
            </a:r>
            <a:r>
              <a:rPr lang="en-US" sz="1600" dirty="0" smtClean="0"/>
              <a:t>the </a:t>
            </a:r>
            <a:r>
              <a:rPr lang="en-US" sz="1600" dirty="0"/>
              <a:t>Resource </a:t>
            </a:r>
            <a:r>
              <a:rPr lang="en-US" sz="1600" dirty="0" smtClean="0"/>
              <a:t>for HE11-HE12</a:t>
            </a:r>
            <a:endParaRPr lang="en-US" sz="1600" dirty="0"/>
          </a:p>
          <a:p>
            <a:pPr lvl="1"/>
            <a:r>
              <a:rPr lang="en-US" sz="1600" dirty="0" smtClean="0"/>
              <a:t>10:18:00 QSE telemeters Resource status of ONOPTOUT for this resource</a:t>
            </a:r>
          </a:p>
          <a:p>
            <a:pPr lvl="1"/>
            <a:r>
              <a:rPr lang="en-US" sz="1600" dirty="0" smtClean="0"/>
              <a:t>10:20:00 </a:t>
            </a:r>
            <a:r>
              <a:rPr lang="en-US" sz="1600" dirty="0"/>
              <a:t>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538451924"/>
              </p:ext>
            </p:extLst>
          </p:nvPr>
        </p:nvGraphicFramePr>
        <p:xfrm>
          <a:off x="628651" y="4370832"/>
          <a:ext cx="7886699" cy="1516672"/>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10:00:00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 RUC</a:t>
                      </a:r>
                      <a:r>
                        <a:rPr lang="en-US" sz="1100" b="0" i="0" u="none" strike="noStrike" baseline="0" dirty="0" smtClean="0">
                          <a:solidFill>
                            <a:srgbClr val="000000"/>
                          </a:solidFill>
                          <a:effectLst/>
                          <a:latin typeface="Calibri" panose="020F0502020204030204" pitchFamily="34" charset="0"/>
                        </a:rPr>
                        <a:t> block yet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10:05:00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ON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No RUC</a:t>
                      </a:r>
                      <a:r>
                        <a:rPr lang="en-US" sz="1100" b="0" i="0" u="none" strike="noStrike" baseline="0" dirty="0" smtClean="0">
                          <a:solidFill>
                            <a:srgbClr val="000000"/>
                          </a:solidFill>
                          <a:effectLst/>
                          <a:latin typeface="Calibri" panose="020F0502020204030204" pitchFamily="34" charset="0"/>
                        </a:rPr>
                        <a:t> block yet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10:10:00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SHUTDOWN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Shutdown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10:15:00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SHUTDOWN</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RUC block created</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10:20:00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ONOPTOUT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YES</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smtClean="0">
                          <a:solidFill>
                            <a:srgbClr val="000000"/>
                          </a:solidFill>
                          <a:effectLst/>
                          <a:latin typeface="Calibri" panose="020F0502020204030204" pitchFamily="34" charset="0"/>
                        </a:rPr>
                        <a:t>Buyback flag is set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10:25:00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Use set buyback flag</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smtClean="0">
                          <a:solidFill>
                            <a:srgbClr val="000000"/>
                          </a:solidFill>
                          <a:effectLst/>
                          <a:latin typeface="Calibri" panose="020F0502020204030204" pitchFamily="34" charset="0"/>
                        </a:rPr>
                        <a:t>10:30:00</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panose="020F0502020204030204" pitchFamily="34" charset="0"/>
                        </a:rPr>
                        <a:t>Use set buyback flag</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7415807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Example </a:t>
            </a:r>
            <a:r>
              <a:rPr lang="en-US" dirty="0" smtClean="0"/>
              <a:t>15: </a:t>
            </a:r>
            <a:r>
              <a:rPr lang="en-US" dirty="0"/>
              <a:t>VDI Commitment for Current Hour for a </a:t>
            </a:r>
            <a:r>
              <a:rPr lang="en-US" dirty="0" smtClean="0"/>
              <a:t>Resource Planning Shutdown</a:t>
            </a:r>
            <a:r>
              <a:rPr lang="en-US" dirty="0"/>
              <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smtClean="0"/>
              <a:t>COP </a:t>
            </a:r>
            <a:r>
              <a:rPr lang="en-US" sz="1600" dirty="0"/>
              <a:t>status for </a:t>
            </a:r>
            <a:r>
              <a:rPr lang="en-US" sz="1600" dirty="0" smtClean="0"/>
              <a:t>a Resource is ON for HE08-HE10 and OFF for HE11-HE12</a:t>
            </a:r>
          </a:p>
          <a:p>
            <a:pPr lvl="1"/>
            <a:r>
              <a:rPr lang="en-US" sz="1600" dirty="0" smtClean="0"/>
              <a:t>HE08-HE10 Resource is QSE-committed On-Line and telemetering ON status</a:t>
            </a:r>
          </a:p>
          <a:p>
            <a:pPr lvl="1"/>
            <a:r>
              <a:rPr lang="en-US" sz="1600" dirty="0" smtClean="0"/>
              <a:t>10:15:00 QSE calls ERCOT Operator indicating it is going to shut down at 10:25:00</a:t>
            </a:r>
          </a:p>
          <a:p>
            <a:pPr lvl="1"/>
            <a:r>
              <a:rPr lang="en-US" sz="1600" dirty="0" smtClean="0"/>
              <a:t>10:16:00 VDI commit the Resource for HE11 and HE12</a:t>
            </a:r>
            <a:endParaRPr lang="en-US" sz="1600" dirty="0"/>
          </a:p>
          <a:p>
            <a:pPr lvl="1"/>
            <a:r>
              <a:rPr lang="en-US" sz="1600" dirty="0" smtClean="0"/>
              <a:t>10:18:00 QSE telemeters Resource status of ONOPTOUT for this Resource</a:t>
            </a:r>
          </a:p>
          <a:p>
            <a:pPr lvl="1"/>
            <a:r>
              <a:rPr lang="en-US" sz="1600" dirty="0" smtClean="0"/>
              <a:t>10:20:00 </a:t>
            </a:r>
            <a:r>
              <a:rPr lang="en-US" sz="1600" dirty="0"/>
              <a:t>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3093568545"/>
              </p:ext>
            </p:extLst>
          </p:nvPr>
        </p:nvGraphicFramePr>
        <p:xfrm>
          <a:off x="628651" y="4370832"/>
          <a:ext cx="7886699" cy="1137504"/>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10:20:00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36252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NPRR744 Example </a:t>
            </a:r>
            <a:r>
              <a:rPr lang="en-US" dirty="0" smtClean="0"/>
              <a:t>16: </a:t>
            </a:r>
            <a:r>
              <a:rPr lang="en-US" dirty="0"/>
              <a:t>VDI Commitment for Current Hour for a </a:t>
            </a:r>
            <a:r>
              <a:rPr lang="en-US" dirty="0" smtClean="0"/>
              <a:t>Resource Planning Shutdown (Peaker)</a:t>
            </a:r>
            <a:r>
              <a:rPr lang="en-US" dirty="0"/>
              <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a:p>
        </p:txBody>
      </p:sp>
      <p:sp>
        <p:nvSpPr>
          <p:cNvPr id="7" name="Content Placeholder 6"/>
          <p:cNvSpPr>
            <a:spLocks noGrp="1"/>
          </p:cNvSpPr>
          <p:nvPr>
            <p:ph idx="1"/>
          </p:nvPr>
        </p:nvSpPr>
        <p:spPr>
          <a:xfrm>
            <a:off x="304800" y="1295400"/>
            <a:ext cx="8534400" cy="2800739"/>
          </a:xfrm>
        </p:spPr>
        <p:txBody>
          <a:bodyPr/>
          <a:lstStyle/>
          <a:p>
            <a:r>
              <a:rPr lang="en-US" sz="2000" dirty="0" smtClean="0"/>
              <a:t>Scenario</a:t>
            </a:r>
          </a:p>
          <a:p>
            <a:pPr lvl="1"/>
            <a:r>
              <a:rPr lang="en-US" sz="1600" dirty="0" smtClean="0"/>
              <a:t>COP </a:t>
            </a:r>
            <a:r>
              <a:rPr lang="en-US" sz="1600" dirty="0"/>
              <a:t>status for </a:t>
            </a:r>
            <a:r>
              <a:rPr lang="en-US" sz="1600" dirty="0" smtClean="0"/>
              <a:t>a Resource (</a:t>
            </a:r>
            <a:r>
              <a:rPr lang="en-US" sz="1600" dirty="0" err="1" smtClean="0"/>
              <a:t>peaker</a:t>
            </a:r>
            <a:r>
              <a:rPr lang="en-US" sz="1600" dirty="0" smtClean="0"/>
              <a:t> unit) is OFF for HE10-HE12</a:t>
            </a:r>
          </a:p>
          <a:p>
            <a:pPr lvl="1"/>
            <a:r>
              <a:rPr lang="en-US" sz="1600" dirty="0" smtClean="0"/>
              <a:t>09:10:00 Resource self-commits, comes On-Line, and telemeters ON status</a:t>
            </a:r>
          </a:p>
          <a:p>
            <a:pPr lvl="1"/>
            <a:r>
              <a:rPr lang="en-US" sz="1600" dirty="0" smtClean="0"/>
              <a:t>10:15:00 QSE calls ERCOT Operator indicating it is going to shut down at 10:25:00</a:t>
            </a:r>
          </a:p>
          <a:p>
            <a:pPr lvl="1"/>
            <a:r>
              <a:rPr lang="en-US" sz="1600" dirty="0" smtClean="0"/>
              <a:t>10:16:00 VDI commit the Resource for HE11 and HE12</a:t>
            </a:r>
            <a:endParaRPr lang="en-US" sz="1600" dirty="0"/>
          </a:p>
          <a:p>
            <a:pPr lvl="1"/>
            <a:r>
              <a:rPr lang="en-US" sz="1600" dirty="0" smtClean="0"/>
              <a:t>10:18:00 QSE telemeters Resource status of ONOPTOUT for this Resource</a:t>
            </a:r>
          </a:p>
          <a:p>
            <a:pPr lvl="1"/>
            <a:r>
              <a:rPr lang="en-US" sz="1600" dirty="0" smtClean="0"/>
              <a:t>10:20:00 </a:t>
            </a:r>
            <a:r>
              <a:rPr lang="en-US" sz="1600" dirty="0"/>
              <a:t>SCED </a:t>
            </a:r>
            <a:r>
              <a:rPr lang="en-US" sz="1600" dirty="0" smtClean="0"/>
              <a:t>reads </a:t>
            </a:r>
            <a:r>
              <a:rPr lang="en-US" sz="1600" dirty="0"/>
              <a:t>the ONOPTOUT status and </a:t>
            </a:r>
            <a:r>
              <a:rPr lang="en-US" sz="1600" dirty="0" smtClean="0"/>
              <a:t>sets </a:t>
            </a:r>
            <a:r>
              <a:rPr lang="en-US" sz="1600" dirty="0"/>
              <a:t>the BUYBACK_FLAG=YES for the </a:t>
            </a:r>
            <a:r>
              <a:rPr lang="en-US" sz="1600" dirty="0" smtClean="0"/>
              <a:t>block</a:t>
            </a:r>
          </a:p>
          <a:p>
            <a:pPr lvl="1"/>
            <a:endParaRPr lang="en-US" sz="1600" dirty="0"/>
          </a:p>
          <a:p>
            <a:pPr marL="342900" lvl="1" indent="-342900">
              <a:buFont typeface="Arial" panose="020B0604020202020204" pitchFamily="34" charset="0"/>
              <a:buChar char="•"/>
            </a:pPr>
            <a:r>
              <a:rPr lang="en-US" sz="2000" dirty="0" smtClean="0"/>
              <a:t>SCED</a:t>
            </a:r>
            <a:endParaRPr lang="en-US" sz="2000" dirty="0"/>
          </a:p>
          <a:p>
            <a:pPr lvl="1"/>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1218260392"/>
              </p:ext>
            </p:extLst>
          </p:nvPr>
        </p:nvGraphicFramePr>
        <p:xfrm>
          <a:off x="628651" y="4370832"/>
          <a:ext cx="7886699" cy="1137504"/>
        </p:xfrm>
        <a:graphic>
          <a:graphicData uri="http://schemas.openxmlformats.org/drawingml/2006/table">
            <a:tbl>
              <a:tblPr/>
              <a:tblGrid>
                <a:gridCol w="1491395"/>
                <a:gridCol w="1263894"/>
                <a:gridCol w="1276533"/>
                <a:gridCol w="1011115"/>
                <a:gridCol w="1188061"/>
                <a:gridCol w="1655701"/>
              </a:tblGrid>
              <a:tr h="189584">
                <a:tc>
                  <a:txBody>
                    <a:bodyPr/>
                    <a:lstStyle/>
                    <a:p>
                      <a:pPr algn="l" fontAlgn="b"/>
                      <a:r>
                        <a:rPr lang="en-US" sz="1100" b="1" i="0" u="none" strike="noStrike" dirty="0">
                          <a:solidFill>
                            <a:srgbClr val="000000"/>
                          </a:solidFill>
                          <a:effectLst/>
                          <a:latin typeface="Calibri" panose="020F0502020204030204" pitchFamily="34" charset="0"/>
                        </a:rPr>
                        <a:t>SCED_EXECUTION_TIME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TELEMETRY_STATUS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RUC_COMMITMENT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BUYBACK_FLAG</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a:solidFill>
                            <a:srgbClr val="000000"/>
                          </a:solidFill>
                          <a:effectLst/>
                          <a:latin typeface="Calibri" panose="020F0502020204030204" pitchFamily="34" charset="0"/>
                        </a:rPr>
                        <a:t>STATUS_OVERRIDE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panose="020F0502020204030204" pitchFamily="34" charset="0"/>
                        </a:rPr>
                        <a:t>COMMENT</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dirty="0">
                          <a:solidFill>
                            <a:srgbClr val="000000"/>
                          </a:solidFill>
                          <a:effectLst/>
                          <a:latin typeface="Calibri" panose="020F0502020204030204" pitchFamily="34" charset="0"/>
                        </a:rPr>
                        <a:t>10:10:00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On-Line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10:20:00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Buyback flag is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9584">
                <a:tc>
                  <a:txBody>
                    <a:bodyPr/>
                    <a:lstStyle/>
                    <a:p>
                      <a:pPr algn="r" fontAlgn="b"/>
                      <a:r>
                        <a:rPr lang="en-US" sz="1100" b="0" i="0" u="none" strike="noStrike">
                          <a:solidFill>
                            <a:srgbClr val="000000"/>
                          </a:solidFill>
                          <a:effectLst/>
                          <a:latin typeface="Calibri" panose="020F0502020204030204" pitchFamily="34" charset="0"/>
                        </a:rPr>
                        <a:t>10:25:00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9584">
                <a:tc>
                  <a:txBody>
                    <a:bodyPr/>
                    <a:lstStyle/>
                    <a:p>
                      <a:pPr algn="r" fontAlgn="b"/>
                      <a:r>
                        <a:rPr lang="en-US" sz="1100" b="0" i="0" u="none" strike="noStrike">
                          <a:solidFill>
                            <a:srgbClr val="000000"/>
                          </a:solidFill>
                          <a:effectLst/>
                          <a:latin typeface="Calibri" panose="020F0502020204030204" pitchFamily="34" charset="0"/>
                        </a:rPr>
                        <a:t>10:30:00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ONOPTOUT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panose="020F0502020204030204" pitchFamily="34" charset="0"/>
                        </a:rPr>
                        <a:t>Use set buyback flag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5071187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534400" cy="5410200"/>
          </a:xfrm>
        </p:spPr>
        <p:txBody>
          <a:bodyPr/>
          <a:lstStyle/>
          <a:p>
            <a:pPr marL="0" indent="0" algn="ctr">
              <a:buNone/>
            </a:pPr>
            <a:r>
              <a:rPr lang="en-US" sz="3600" dirty="0" smtClean="0"/>
              <a:t>Questions/Comments?</a:t>
            </a:r>
          </a:p>
          <a:p>
            <a:pPr marL="0" indent="0">
              <a:buNone/>
            </a:pPr>
            <a:endParaRPr lang="en-US" sz="2000" dirty="0" smtClean="0"/>
          </a:p>
          <a:p>
            <a:pPr marL="0" indent="0">
              <a:buNone/>
            </a:pPr>
            <a:r>
              <a:rPr lang="en-US" sz="2000" b="1" dirty="0" smtClean="0"/>
              <a:t>Market Design &amp; Operations</a:t>
            </a:r>
          </a:p>
          <a:p>
            <a:pPr marL="0" indent="0">
              <a:buNone/>
            </a:pPr>
            <a:r>
              <a:rPr lang="en-US" sz="2000" dirty="0" smtClean="0"/>
              <a:t>Hailong Hui </a:t>
            </a:r>
          </a:p>
          <a:p>
            <a:pPr marL="0" indent="0">
              <a:buNone/>
            </a:pPr>
            <a:r>
              <a:rPr lang="en-US" sz="2000" dirty="0" smtClean="0">
                <a:hlinkClick r:id="rId2"/>
              </a:rPr>
              <a:t>Hailong.Hui@ercot.com</a:t>
            </a:r>
            <a:r>
              <a:rPr lang="en-US" sz="2000" dirty="0" smtClean="0"/>
              <a:t> </a:t>
            </a:r>
            <a:endParaRPr lang="en-US" sz="2000" dirty="0"/>
          </a:p>
          <a:p>
            <a:pPr marL="0" indent="0">
              <a:buNone/>
            </a:pPr>
            <a:r>
              <a:rPr lang="en-US" sz="2000" dirty="0" smtClean="0"/>
              <a:t>Aaron Townsend</a:t>
            </a:r>
          </a:p>
          <a:p>
            <a:pPr marL="0" indent="0">
              <a:buNone/>
            </a:pPr>
            <a:r>
              <a:rPr lang="en-US" sz="2000" dirty="0" smtClean="0">
                <a:hlinkClick r:id="rId3"/>
              </a:rPr>
              <a:t>Aaron.Townsend@ercot.com</a:t>
            </a:r>
            <a:r>
              <a:rPr lang="en-US" sz="2000" dirty="0" smtClean="0"/>
              <a:t> </a:t>
            </a:r>
            <a:endParaRPr lang="en-US" sz="2000" dirty="0"/>
          </a:p>
          <a:p>
            <a:pPr marL="0" indent="0">
              <a:buNone/>
            </a:pPr>
            <a:r>
              <a:rPr lang="en-US" sz="2000" dirty="0" smtClean="0"/>
              <a:t>Pamela Shaw</a:t>
            </a:r>
          </a:p>
          <a:p>
            <a:pPr marL="0" indent="0">
              <a:buNone/>
            </a:pPr>
            <a:r>
              <a:rPr lang="en-US" sz="2000" dirty="0" smtClean="0">
                <a:hlinkClick r:id="rId4"/>
              </a:rPr>
              <a:t>Pamela.Shaw@ercot.com</a:t>
            </a:r>
            <a:r>
              <a:rPr lang="en-US" sz="2000" dirty="0" smtClean="0"/>
              <a:t> </a:t>
            </a:r>
          </a:p>
          <a:p>
            <a:pPr marL="0" indent="0">
              <a:buNone/>
            </a:pPr>
            <a:endParaRPr lang="en-US" sz="2000" dirty="0"/>
          </a:p>
          <a:p>
            <a:pPr marL="0" indent="0">
              <a:buNone/>
            </a:pPr>
            <a:r>
              <a:rPr lang="en-US" sz="2000" b="1" dirty="0" smtClean="0"/>
              <a:t>ERCOT Client Services</a:t>
            </a:r>
          </a:p>
          <a:p>
            <a:pPr marL="0" indent="0">
              <a:buNone/>
            </a:pPr>
            <a:r>
              <a:rPr lang="en-US" sz="2000" dirty="0" smtClean="0"/>
              <a:t>512-248-3900</a:t>
            </a:r>
          </a:p>
          <a:p>
            <a:pPr marL="0" indent="0">
              <a:buNone/>
            </a:pPr>
            <a:r>
              <a:rPr lang="en-US" sz="2000" dirty="0" smtClean="0">
                <a:hlinkClick r:id="rId5"/>
              </a:rPr>
              <a:t>ClientServices@ercot.com</a:t>
            </a:r>
            <a:r>
              <a:rPr lang="en-US" sz="2000" dirty="0" smtClean="0"/>
              <a:t>   </a:t>
            </a:r>
            <a:endParaRPr lang="en-US" sz="2000" dirty="0"/>
          </a:p>
          <a:p>
            <a:pPr marL="0" indent="0">
              <a:buNone/>
            </a:pP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a:p>
        </p:txBody>
      </p:sp>
      <p:pic>
        <p:nvPicPr>
          <p:cNvPr id="5" name="Picture 3" descr="C:\Documents and Settings\jkatheiser\Local Settings\Temporary Internet Files\Content.IE5\ONK41WO9\MC900437835[1].wm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53200" y="1905000"/>
            <a:ext cx="2155703" cy="3838870"/>
          </a:xfrm>
          <a:prstGeom prst="rect">
            <a:avLst/>
          </a:prstGeom>
          <a:noFill/>
          <a:ln>
            <a:noFill/>
          </a:ln>
          <a:effectLst>
            <a:glow rad="228600">
              <a:schemeClr val="bg1">
                <a:lumMod val="75000"/>
                <a:alpha val="40000"/>
              </a:schemeClr>
            </a:glo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0201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(pre-NPRR744)</a:t>
            </a:r>
            <a:r>
              <a:rPr lang="en-US" dirty="0" smtClean="0"/>
              <a:t> Implementation</a:t>
            </a:r>
            <a:endParaRPr lang="en-US" dirty="0"/>
          </a:p>
        </p:txBody>
      </p:sp>
      <p:sp>
        <p:nvSpPr>
          <p:cNvPr id="3" name="Content Placeholder 2"/>
          <p:cNvSpPr>
            <a:spLocks noGrp="1"/>
          </p:cNvSpPr>
          <p:nvPr>
            <p:ph idx="1"/>
          </p:nvPr>
        </p:nvSpPr>
        <p:spPr/>
        <p:txBody>
          <a:bodyPr/>
          <a:lstStyle/>
          <a:p>
            <a:r>
              <a:rPr lang="en-US" sz="2400" dirty="0"/>
              <a:t>QSE </a:t>
            </a:r>
            <a:r>
              <a:rPr lang="en-US" sz="2400" dirty="0" smtClean="0"/>
              <a:t>needs </a:t>
            </a:r>
            <a:r>
              <a:rPr lang="en-US" sz="2400" dirty="0"/>
              <a:t>to </a:t>
            </a:r>
            <a:r>
              <a:rPr lang="en-US" sz="2400" dirty="0" smtClean="0"/>
              <a:t>buyback the RUC-committed Resource </a:t>
            </a:r>
            <a:r>
              <a:rPr lang="en-US" sz="2400" dirty="0"/>
              <a:t>by submitting </a:t>
            </a:r>
            <a:r>
              <a:rPr lang="en-US" sz="2400" dirty="0" smtClean="0"/>
              <a:t>ONOPTOUT </a:t>
            </a:r>
            <a:r>
              <a:rPr lang="en-US" sz="2400" dirty="0"/>
              <a:t>status </a:t>
            </a:r>
            <a:r>
              <a:rPr lang="en-US" sz="2400" dirty="0" smtClean="0"/>
              <a:t>in COP before </a:t>
            </a:r>
            <a:r>
              <a:rPr lang="en-US" sz="2400" dirty="0"/>
              <a:t>the end of adjustment period of the first hour of the RUC block</a:t>
            </a:r>
          </a:p>
          <a:p>
            <a:endParaRPr lang="en-US" sz="2400" dirty="0" smtClean="0"/>
          </a:p>
          <a:p>
            <a:r>
              <a:rPr lang="en-US" sz="2400" dirty="0" smtClean="0"/>
              <a:t>Currently SCED performs a validation against the telemetered ONRUC status</a:t>
            </a:r>
          </a:p>
          <a:p>
            <a:pPr lvl="1"/>
            <a:r>
              <a:rPr lang="en-US" sz="2000" dirty="0" smtClean="0"/>
              <a:t>SCED reads the RUC commitment information for current hour</a:t>
            </a:r>
          </a:p>
          <a:p>
            <a:pPr lvl="1"/>
            <a:r>
              <a:rPr lang="en-US" sz="2000" dirty="0" smtClean="0"/>
              <a:t>If the ONRUC Resource is not in the RUC commitment list, SCED will override the ONRUC status to ON</a:t>
            </a:r>
          </a:p>
          <a:p>
            <a:pPr lvl="2"/>
            <a:r>
              <a:rPr lang="en-US" sz="1600" dirty="0"/>
              <a:t>W</a:t>
            </a:r>
            <a:r>
              <a:rPr lang="en-US" sz="1600" dirty="0" smtClean="0"/>
              <a:t>ill not apply $1,500/MWh RUC price floor when create proxy Energy Offer Curve</a:t>
            </a:r>
          </a:p>
          <a:p>
            <a:pPr lvl="2"/>
            <a:r>
              <a:rPr lang="en-US" sz="1600" dirty="0" smtClean="0"/>
              <a:t>Will not trigger Real-Time On-Line Reliability Deployment Price Adder (RTORDPA) calculation</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442512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with Current (pre-NPRR744) Implementation</a:t>
            </a:r>
            <a:endParaRPr lang="en-US" dirty="0"/>
          </a:p>
        </p:txBody>
      </p:sp>
      <p:sp>
        <p:nvSpPr>
          <p:cNvPr id="3" name="Content Placeholder 2"/>
          <p:cNvSpPr>
            <a:spLocks noGrp="1"/>
          </p:cNvSpPr>
          <p:nvPr>
            <p:ph idx="1"/>
          </p:nvPr>
        </p:nvSpPr>
        <p:spPr>
          <a:xfrm>
            <a:off x="304800" y="1600200"/>
            <a:ext cx="8534400" cy="4571999"/>
          </a:xfrm>
        </p:spPr>
        <p:txBody>
          <a:bodyPr/>
          <a:lstStyle/>
          <a:p>
            <a:pPr marL="342900" lvl="1" indent="-342900">
              <a:buFont typeface="Arial" panose="020B0604020202020204" pitchFamily="34" charset="0"/>
              <a:buChar char="•"/>
            </a:pPr>
            <a:r>
              <a:rPr lang="en-US" sz="2400" dirty="0" smtClean="0"/>
              <a:t>A QSE cannot buy back an HRUC commitment for the next hour or VDI commitment for current hour or next hour</a:t>
            </a:r>
          </a:p>
          <a:p>
            <a:pPr lvl="1"/>
            <a:r>
              <a:rPr lang="en-US" sz="2000" dirty="0" smtClean="0"/>
              <a:t>Because COP submission windows close at end of adjustment period</a:t>
            </a:r>
          </a:p>
          <a:p>
            <a:pPr marL="342900" lvl="1" indent="-342900">
              <a:buFont typeface="Arial" panose="020B0604020202020204" pitchFamily="34" charset="0"/>
              <a:buChar char="•"/>
            </a:pPr>
            <a:endParaRPr lang="en-US" sz="2400" dirty="0" smtClean="0"/>
          </a:p>
          <a:p>
            <a:pPr marL="342900" lvl="1" indent="-342900">
              <a:buFont typeface="Arial" panose="020B0604020202020204" pitchFamily="34" charset="0"/>
              <a:buChar char="•"/>
            </a:pPr>
            <a:r>
              <a:rPr lang="en-US" sz="2400" dirty="0" smtClean="0"/>
              <a:t>Resource telemetry status not consistent with Resource RUC commitment status or buyback status</a:t>
            </a:r>
          </a:p>
          <a:p>
            <a:pPr lvl="1"/>
            <a:r>
              <a:rPr lang="en-US" sz="2000" dirty="0" smtClean="0"/>
              <a:t>Buy back in COP but telemeter ONRUC in Real-Time</a:t>
            </a:r>
          </a:p>
          <a:p>
            <a:pPr lvl="1"/>
            <a:r>
              <a:rPr lang="en-US" sz="2000" dirty="0" smtClean="0"/>
              <a:t>Not buy back in COP but telemeter ONOPTOUT or ON in Real-Time</a:t>
            </a:r>
          </a:p>
          <a:p>
            <a:pPr lvl="1"/>
            <a:r>
              <a:rPr lang="en-US" sz="2000" dirty="0" smtClean="0"/>
              <a:t>Causes issues for the </a:t>
            </a:r>
            <a:r>
              <a:rPr lang="en-US" sz="2000" dirty="0"/>
              <a:t>RTORDPA pricing </a:t>
            </a:r>
            <a:r>
              <a:rPr lang="en-US" sz="2000" dirty="0" smtClean="0"/>
              <a:t>run</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4563075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NPRR744 Protocol Language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pic>
        <p:nvPicPr>
          <p:cNvPr id="6" name="Picture 5"/>
          <p:cNvPicPr>
            <a:picLocks noChangeAspect="1"/>
          </p:cNvPicPr>
          <p:nvPr/>
        </p:nvPicPr>
        <p:blipFill>
          <a:blip r:embed="rId2"/>
          <a:stretch>
            <a:fillRect/>
          </a:stretch>
        </p:blipFill>
        <p:spPr>
          <a:xfrm>
            <a:off x="1752600" y="826857"/>
            <a:ext cx="5715435" cy="5421543"/>
          </a:xfrm>
          <a:prstGeom prst="rect">
            <a:avLst/>
          </a:prstGeom>
        </p:spPr>
      </p:pic>
    </p:spTree>
    <p:extLst>
      <p:ext uri="{BB962C8B-B14F-4D97-AF65-F5344CB8AC3E}">
        <p14:creationId xmlns:p14="http://schemas.microsoft.com/office/powerpoint/2010/main" val="2613013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NPRR744 Buyback Process</a:t>
            </a:r>
            <a:endParaRPr lang="en-US" dirty="0"/>
          </a:p>
        </p:txBody>
      </p:sp>
      <p:sp>
        <p:nvSpPr>
          <p:cNvPr id="3" name="Content Placeholder 2"/>
          <p:cNvSpPr>
            <a:spLocks noGrp="1"/>
          </p:cNvSpPr>
          <p:nvPr>
            <p:ph idx="1"/>
          </p:nvPr>
        </p:nvSpPr>
        <p:spPr/>
        <p:txBody>
          <a:bodyPr/>
          <a:lstStyle/>
          <a:p>
            <a:r>
              <a:rPr lang="en-US" sz="2400" dirty="0"/>
              <a:t>Regardless of when the RUC is </a:t>
            </a:r>
            <a:r>
              <a:rPr lang="en-US" sz="2400" dirty="0" smtClean="0"/>
              <a:t>communicated,  SCED will take a Resource status telemetry snapshot when the following are </a:t>
            </a:r>
            <a:r>
              <a:rPr lang="en-US" sz="2400" u="sng" dirty="0" smtClean="0"/>
              <a:t>ALL TRUE</a:t>
            </a:r>
            <a:r>
              <a:rPr lang="en-US" sz="2400" dirty="0" smtClean="0"/>
              <a:t>:</a:t>
            </a:r>
          </a:p>
          <a:p>
            <a:pPr marL="800100" lvl="1" indent="-342900">
              <a:lnSpc>
                <a:spcPct val="150000"/>
              </a:lnSpc>
              <a:buFont typeface="+mj-lt"/>
              <a:buAutoNum type="arabicPeriod"/>
            </a:pPr>
            <a:r>
              <a:rPr lang="en-US" sz="2000" dirty="0" smtClean="0"/>
              <a:t>Resource has a confirmed RUC commitment block</a:t>
            </a:r>
          </a:p>
          <a:p>
            <a:pPr marL="800100" lvl="1" indent="-342900">
              <a:lnSpc>
                <a:spcPct val="150000"/>
              </a:lnSpc>
              <a:buFont typeface="+mj-lt"/>
              <a:buAutoNum type="arabicPeriod"/>
            </a:pPr>
            <a:r>
              <a:rPr lang="en-US" sz="2000" dirty="0" smtClean="0"/>
              <a:t>The </a:t>
            </a:r>
            <a:r>
              <a:rPr lang="en-US" sz="2000" dirty="0"/>
              <a:t>first hour of the RUC commitment block</a:t>
            </a:r>
          </a:p>
          <a:p>
            <a:pPr marL="800100" lvl="1" indent="-342900">
              <a:lnSpc>
                <a:spcPct val="150000"/>
              </a:lnSpc>
              <a:buFont typeface="+mj-lt"/>
              <a:buAutoNum type="arabicPeriod"/>
            </a:pPr>
            <a:r>
              <a:rPr lang="en-US" sz="2000" dirty="0"/>
              <a:t>F</a:t>
            </a:r>
            <a:r>
              <a:rPr lang="en-US" sz="2000" dirty="0" smtClean="0"/>
              <a:t>irst </a:t>
            </a:r>
            <a:r>
              <a:rPr lang="en-US" sz="2000" dirty="0"/>
              <a:t>SCED run when Resource is On-Line and available for SCED dispatch</a:t>
            </a:r>
          </a:p>
          <a:p>
            <a:pPr marL="1200150" lvl="3" indent="-342900">
              <a:lnSpc>
                <a:spcPct val="150000"/>
              </a:lnSpc>
            </a:pPr>
            <a:r>
              <a:rPr lang="en-US" sz="1800" dirty="0" smtClean="0"/>
              <a:t>Statuses treated as </a:t>
            </a:r>
            <a:r>
              <a:rPr lang="en-US" sz="1800" u="sng" dirty="0" smtClean="0"/>
              <a:t>NOT</a:t>
            </a:r>
            <a:r>
              <a:rPr lang="en-US" sz="1800" dirty="0" smtClean="0"/>
              <a:t> available </a:t>
            </a:r>
            <a:r>
              <a:rPr lang="en-US" sz="1800" dirty="0"/>
              <a:t>for SCED dispatch are: </a:t>
            </a:r>
            <a:r>
              <a:rPr lang="en-US" sz="1800" dirty="0" smtClean="0"/>
              <a:t>EMR, OFF, OFFNS, OFFQS, OUT, STARTUP, SHUTDOWN, ONTEST, ONRR</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2482983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NPRR744 </a:t>
            </a:r>
            <a:r>
              <a:rPr lang="en-US" dirty="0" smtClean="0"/>
              <a:t>Buyback </a:t>
            </a:r>
            <a:r>
              <a:rPr lang="en-US" dirty="0"/>
              <a:t>Process</a:t>
            </a:r>
          </a:p>
        </p:txBody>
      </p:sp>
      <p:sp>
        <p:nvSpPr>
          <p:cNvPr id="3" name="Content Placeholder 2"/>
          <p:cNvSpPr>
            <a:spLocks noGrp="1"/>
          </p:cNvSpPr>
          <p:nvPr>
            <p:ph idx="1"/>
          </p:nvPr>
        </p:nvSpPr>
        <p:spPr/>
        <p:txBody>
          <a:bodyPr/>
          <a:lstStyle/>
          <a:p>
            <a:r>
              <a:rPr lang="en-US" sz="2400" dirty="0" smtClean="0"/>
              <a:t>This </a:t>
            </a:r>
            <a:r>
              <a:rPr lang="en-US" sz="2400" dirty="0"/>
              <a:t>Resource status </a:t>
            </a:r>
            <a:r>
              <a:rPr lang="en-US" sz="2400" dirty="0" smtClean="0"/>
              <a:t>telemetry snapshot will </a:t>
            </a:r>
            <a:r>
              <a:rPr lang="en-US" sz="2400" dirty="0"/>
              <a:t>be used </a:t>
            </a:r>
            <a:r>
              <a:rPr lang="en-US" sz="2400" dirty="0" smtClean="0"/>
              <a:t>to determine the buyback flag for </a:t>
            </a:r>
            <a:r>
              <a:rPr lang="en-US" sz="2400" dirty="0"/>
              <a:t>the entire RUC block and any extensions of the RUC commitment block, unless the RUC goes into the next operating day. </a:t>
            </a:r>
            <a:endParaRPr lang="en-US" sz="2400" dirty="0" smtClean="0"/>
          </a:p>
          <a:p>
            <a:endParaRPr lang="en-US" sz="2000" dirty="0" smtClean="0"/>
          </a:p>
          <a:p>
            <a:r>
              <a:rPr lang="en-US" sz="2400" dirty="0" smtClean="0"/>
              <a:t>This determined buyback flag will be </a:t>
            </a:r>
            <a:r>
              <a:rPr lang="en-US" sz="2400" dirty="0"/>
              <a:t>used in the QSE’s settlement for the entire RUC commitment block as well as the RUC trigger for the RTORDPA pricing run. </a:t>
            </a:r>
            <a:endParaRPr lang="en-US" sz="2400" dirty="0" smtClean="0"/>
          </a:p>
          <a:p>
            <a:pPr lvl="1"/>
            <a:r>
              <a:rPr lang="en-US" sz="1600" dirty="0" smtClean="0"/>
              <a:t>If </a:t>
            </a:r>
            <a:r>
              <a:rPr lang="en-US" sz="1600" dirty="0"/>
              <a:t>snapshot is ONOPTOUT then Resource is opted-out of RUC settlement and RTORDPA pricing run will not be initiated</a:t>
            </a:r>
            <a:r>
              <a:rPr lang="en-US" sz="1600" dirty="0" smtClean="0"/>
              <a:t>. The buyback flag will be set to YES. </a:t>
            </a:r>
          </a:p>
          <a:p>
            <a:pPr lvl="1"/>
            <a:r>
              <a:rPr lang="en-US" sz="1600" dirty="0"/>
              <a:t>If any </a:t>
            </a:r>
            <a:r>
              <a:rPr lang="en-US" sz="1600" dirty="0" smtClean="0"/>
              <a:t>other online </a:t>
            </a:r>
            <a:r>
              <a:rPr lang="en-US" sz="1600" dirty="0"/>
              <a:t>status , since unit is RUC-committed, then Resource will be settled as per RUC settlement and the RTORDPA pricing runs will be initiated for the entire block</a:t>
            </a:r>
            <a:r>
              <a:rPr lang="en-US" sz="1600" dirty="0" smtClean="0"/>
              <a:t>. The buyback flag will be set to NO.</a:t>
            </a:r>
            <a:endParaRPr lang="en-US" sz="1600" dirty="0"/>
          </a:p>
          <a:p>
            <a:endParaRPr lang="en-US" sz="1400" dirty="0"/>
          </a:p>
          <a:p>
            <a:endParaRPr lang="en-US" sz="1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093577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4583</Words>
  <Application>Microsoft Office PowerPoint</Application>
  <PresentationFormat>On-screen Show (4:3)</PresentationFormat>
  <Paragraphs>1418</Paragraphs>
  <Slides>44</Slides>
  <Notes>17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44</vt:i4>
      </vt:variant>
    </vt:vector>
  </HeadingPairs>
  <TitlesOfParts>
    <vt:vector size="50" baseType="lpstr">
      <vt:lpstr>SimSun</vt:lpstr>
      <vt:lpstr>Arial</vt:lpstr>
      <vt:lpstr>Calibri</vt:lpstr>
      <vt:lpstr>1_Custom Design</vt:lpstr>
      <vt:lpstr>Office Theme</vt:lpstr>
      <vt:lpstr>Custom Design</vt:lpstr>
      <vt:lpstr>PowerPoint Presentation</vt:lpstr>
      <vt:lpstr>Outline</vt:lpstr>
      <vt:lpstr>NPRR744 Schedule Update</vt:lpstr>
      <vt:lpstr>Current (pre-NPRR744) Protocol Language</vt:lpstr>
      <vt:lpstr>Current (pre-NPRR744) Implementation</vt:lpstr>
      <vt:lpstr>Issues with Current (pre-NPRR744) Implementation</vt:lpstr>
      <vt:lpstr>NPRR744 Protocol Language</vt:lpstr>
      <vt:lpstr>Overview of NPRR744 Buyback Process</vt:lpstr>
      <vt:lpstr>Overview of NPRR744 Buyback Process</vt:lpstr>
      <vt:lpstr>Benefits of NPRR744</vt:lpstr>
      <vt:lpstr>NPRR744 Implementation-Combined Cycle Resources</vt:lpstr>
      <vt:lpstr>NPRR744 Implementation-RUC Commitments Spanning Two Days</vt:lpstr>
      <vt:lpstr>NPRR744 Implementation-RUC Block </vt:lpstr>
      <vt:lpstr>NPRR744 Implementation-COP Submissions</vt:lpstr>
      <vt:lpstr>NPRR744 Implementation-SCED Changes</vt:lpstr>
      <vt:lpstr>NPRR744 Implementation-SCED Telemetry Status Override</vt:lpstr>
      <vt:lpstr>NPRR744 Implementation-SCED Workflow</vt:lpstr>
      <vt:lpstr>NPRR744 Implementation-CDR Report Change</vt:lpstr>
      <vt:lpstr>NPRR744 Implementation-CDR Report XSD Change</vt:lpstr>
      <vt:lpstr>NPRR744 Implementation-CDR Report Location</vt:lpstr>
      <vt:lpstr>NPRR744 Implementation-New MMS Notifications</vt:lpstr>
      <vt:lpstr>NPRR744 Implementation-Settlement Changes</vt:lpstr>
      <vt:lpstr>NPRR744 Implementation-Settlement Extract for BUYBACK Bill Determinant </vt:lpstr>
      <vt:lpstr>NPRR744 Buyback Scenarios-General Scenarios</vt:lpstr>
      <vt:lpstr>NPRR744 Buyback Scenarios-VDI Commitment for Current Hour for Off-Line Fast Start Resource</vt:lpstr>
      <vt:lpstr>NPRR744 Buyback Scenarios-VDI Commitment for Current Hour for a Shutting Down Resource</vt:lpstr>
      <vt:lpstr>NPRR744 Examples</vt:lpstr>
      <vt:lpstr>NPRR744 Example 1: Off-Line Buyback with Snapshot at Start of First Hour</vt:lpstr>
      <vt:lpstr>NPRR744 Example 2: Off-Line Buyback with Snapshot during First Hour</vt:lpstr>
      <vt:lpstr>NPRR744 Example 3: On-Line Buyback with Snapshot at Start of First Hour</vt:lpstr>
      <vt:lpstr>NPRR744 Example 4: Off-Line ONRUC with Snapshot at Start of First Hour</vt:lpstr>
      <vt:lpstr>NPRR744 Example 5: On-Line ONRUC with Snapshot at Start of First Hour</vt:lpstr>
      <vt:lpstr>NPRR744 Example 6: Buyback for Current Day and Next Day</vt:lpstr>
      <vt:lpstr>NPRR744 Example 7: Buyback for Current Day and ONRUC for Next Day</vt:lpstr>
      <vt:lpstr>NPRR744 Example 8: Telemetry Resource Status Override</vt:lpstr>
      <vt:lpstr>NPRR744 Example 9: Buyback for Combined Cycle Resources</vt:lpstr>
      <vt:lpstr>NPRR744 Example 10: ONRUC for Combined Cycle Resources</vt:lpstr>
      <vt:lpstr>NPRR744 Example 11: Unsuccessful Buyback due to Missed First SCED Interval</vt:lpstr>
      <vt:lpstr>NPRR744 Example 12: Unsuccessful Buyback due to Missed First SCED Interval</vt:lpstr>
      <vt:lpstr>NPRR744 Example 13: VDI Commitment for Current Hour for Off-Line Fast Start Resource </vt:lpstr>
      <vt:lpstr>NPRR744 Example 14: VDI Commitment for Current Hour for a Resource during Shutdown </vt:lpstr>
      <vt:lpstr>NPRR744 Example 15: VDI Commitment for Current Hour for a Resource Planning Shutdown </vt:lpstr>
      <vt:lpstr>NPRR744 Example 16: VDI Commitment for Current Hour for a Resource Planning Shutdown (Peaker)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2017-05-12T21:38:53Z</dcterms:created>
  <dcterms:modified xsi:type="dcterms:W3CDTF">2017-05-16T15:45:34Z</dcterms:modified>
</cp:coreProperties>
</file>