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90" r:id="rId9"/>
    <p:sldId id="300" r:id="rId10"/>
    <p:sldId id="302" r:id="rId11"/>
    <p:sldId id="301" r:id="rId12"/>
    <p:sldId id="303" r:id="rId13"/>
    <p:sldId id="299" r:id="rId14"/>
    <p:sldId id="2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62" d="100"/>
          <a:sy n="62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90E2F-B648-4BC8-8A32-BEB026AE1BBE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FA32C-81FB-4EE2-931C-8E0FECDAE863}">
      <dgm:prSet phldrT="[Text]"/>
      <dgm:spPr/>
      <dgm:t>
        <a:bodyPr/>
        <a:lstStyle/>
        <a:p>
          <a:r>
            <a:rPr lang="en-US" dirty="0"/>
            <a:t>Scenario Development</a:t>
          </a:r>
        </a:p>
      </dgm:t>
    </dgm:pt>
    <dgm:pt modelId="{21C9D1F7-5BAA-4BA8-A074-33309CB1086E}" type="parTrans" cxnId="{9A16C18D-6DD8-424B-BC7A-869676D63E8E}">
      <dgm:prSet/>
      <dgm:spPr/>
      <dgm:t>
        <a:bodyPr/>
        <a:lstStyle/>
        <a:p>
          <a:endParaRPr lang="en-US"/>
        </a:p>
      </dgm:t>
    </dgm:pt>
    <dgm:pt modelId="{343AC52F-ADB6-4439-9896-CCA077F5F19C}" type="sibTrans" cxnId="{9A16C18D-6DD8-424B-BC7A-869676D63E8E}">
      <dgm:prSet/>
      <dgm:spPr/>
      <dgm:t>
        <a:bodyPr/>
        <a:lstStyle/>
        <a:p>
          <a:endParaRPr lang="en-US"/>
        </a:p>
      </dgm:t>
    </dgm:pt>
    <dgm:pt modelId="{E5DD6B57-05F7-4104-8BB4-77A480FA6888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Review trends and    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forecasts</a:t>
          </a:r>
        </a:p>
        <a:p>
          <a:r>
            <a:rPr lang="en-US" dirty="0" smtClean="0">
              <a:solidFill>
                <a:schemeClr val="tx2"/>
              </a:solidFill>
            </a:rPr>
            <a:t>• Seek feedback from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participants about key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drivers and scenarios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 LTSA</a:t>
          </a:r>
          <a:endParaRPr lang="en-US" dirty="0">
            <a:solidFill>
              <a:schemeClr val="tx2"/>
            </a:solidFill>
          </a:endParaRPr>
        </a:p>
      </dgm:t>
    </dgm:pt>
    <dgm:pt modelId="{F2FA63C2-F998-4129-B73F-5EC16F2CC932}" type="parTrans" cxnId="{CFC52D4B-3A32-4277-9FF6-DC3B94ED2B3C}">
      <dgm:prSet/>
      <dgm:spPr/>
      <dgm:t>
        <a:bodyPr/>
        <a:lstStyle/>
        <a:p>
          <a:endParaRPr lang="en-US"/>
        </a:p>
      </dgm:t>
    </dgm:pt>
    <dgm:pt modelId="{B1BDECFE-9298-44E8-886C-9D092D18DCCC}" type="sibTrans" cxnId="{CFC52D4B-3A32-4277-9FF6-DC3B94ED2B3C}">
      <dgm:prSet/>
      <dgm:spPr/>
      <dgm:t>
        <a:bodyPr/>
        <a:lstStyle/>
        <a:p>
          <a:endParaRPr lang="en-US"/>
        </a:p>
      </dgm:t>
    </dgm:pt>
    <dgm:pt modelId="{11A91971-CDCE-48DD-BC23-9F64747034A7}">
      <dgm:prSet phldrT="[Text]"/>
      <dgm:spPr/>
      <dgm:t>
        <a:bodyPr/>
        <a:lstStyle/>
        <a:p>
          <a:r>
            <a:rPr lang="en-US" dirty="0"/>
            <a:t>Load forecasting</a:t>
          </a:r>
        </a:p>
      </dgm:t>
    </dgm:pt>
    <dgm:pt modelId="{1606B154-1D99-4871-B51D-412D32442CCF}" type="parTrans" cxnId="{09CCC0E7-F801-4DA9-9CB9-44B200540446}">
      <dgm:prSet/>
      <dgm:spPr/>
      <dgm:t>
        <a:bodyPr/>
        <a:lstStyle/>
        <a:p>
          <a:endParaRPr lang="en-US"/>
        </a:p>
      </dgm:t>
    </dgm:pt>
    <dgm:pt modelId="{8D38C8BF-0002-4D5B-8D55-739C80A74DB7}" type="sibTrans" cxnId="{09CCC0E7-F801-4DA9-9CB9-44B200540446}">
      <dgm:prSet/>
      <dgm:spPr/>
      <dgm:t>
        <a:bodyPr/>
        <a:lstStyle/>
        <a:p>
          <a:endParaRPr lang="en-US"/>
        </a:p>
      </dgm:t>
    </dgm:pt>
    <dgm:pt modelId="{8DDBDB50-C63F-45C3-A2E8-6DB0F9B6140D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Develop </a:t>
          </a:r>
          <a:r>
            <a:rPr lang="en-US" dirty="0">
              <a:solidFill>
                <a:schemeClr val="tx2"/>
              </a:solidFill>
            </a:rPr>
            <a:t>8760-hour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load </a:t>
          </a:r>
          <a:r>
            <a:rPr lang="en-US" dirty="0">
              <a:solidFill>
                <a:schemeClr val="tx2"/>
              </a:solidFill>
            </a:rPr>
            <a:t>forecasts for each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scenario </a:t>
          </a:r>
          <a:r>
            <a:rPr lang="en-US" dirty="0">
              <a:solidFill>
                <a:schemeClr val="tx2"/>
              </a:solidFill>
            </a:rPr>
            <a:t>with normal 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weather assumptions</a:t>
          </a:r>
          <a:endParaRPr lang="en-US" dirty="0">
            <a:solidFill>
              <a:schemeClr val="tx2"/>
            </a:solidFill>
          </a:endParaRPr>
        </a:p>
      </dgm:t>
    </dgm:pt>
    <dgm:pt modelId="{5FB75601-ACD9-4BFC-9AE5-12A75826230E}" type="parTrans" cxnId="{6F537235-54AE-4A67-B715-83D103F0BB4D}">
      <dgm:prSet/>
      <dgm:spPr/>
      <dgm:t>
        <a:bodyPr/>
        <a:lstStyle/>
        <a:p>
          <a:endParaRPr lang="en-US"/>
        </a:p>
      </dgm:t>
    </dgm:pt>
    <dgm:pt modelId="{9B647068-F64E-4EF4-B909-1241895627E4}" type="sibTrans" cxnId="{6F537235-54AE-4A67-B715-83D103F0BB4D}">
      <dgm:prSet/>
      <dgm:spPr/>
      <dgm:t>
        <a:bodyPr/>
        <a:lstStyle/>
        <a:p>
          <a:endParaRPr lang="en-US"/>
        </a:p>
      </dgm:t>
    </dgm:pt>
    <dgm:pt modelId="{B44B6AF8-C620-42F8-95CD-480DC9DE6033}">
      <dgm:prSet phldrT="[Text]"/>
      <dgm:spPr/>
      <dgm:t>
        <a:bodyPr/>
        <a:lstStyle/>
        <a:p>
          <a:r>
            <a:rPr lang="en-US" dirty="0"/>
            <a:t>Generation Expansion</a:t>
          </a:r>
        </a:p>
      </dgm:t>
    </dgm:pt>
    <dgm:pt modelId="{A8C5F70E-6D2E-4E42-A003-CEFED07A794F}" type="parTrans" cxnId="{56615334-6B3A-4792-8650-C367C5C2D12E}">
      <dgm:prSet/>
      <dgm:spPr/>
      <dgm:t>
        <a:bodyPr/>
        <a:lstStyle/>
        <a:p>
          <a:endParaRPr lang="en-US"/>
        </a:p>
      </dgm:t>
    </dgm:pt>
    <dgm:pt modelId="{657B44E5-EA5C-4B59-82C3-585DEBAAB339}" type="sibTrans" cxnId="{56615334-6B3A-4792-8650-C367C5C2D12E}">
      <dgm:prSet/>
      <dgm:spPr/>
      <dgm:t>
        <a:bodyPr/>
        <a:lstStyle/>
        <a:p>
          <a:endParaRPr lang="en-US"/>
        </a:p>
      </dgm:t>
    </dgm:pt>
    <dgm:pt modelId="{58A1249D-A6AD-4FDD-B89D-56A032997F1C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Identify </a:t>
          </a:r>
          <a:r>
            <a:rPr lang="en-US" dirty="0">
              <a:solidFill>
                <a:schemeClr val="tx2"/>
              </a:solidFill>
            </a:rPr>
            <a:t>amount of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generation </a:t>
          </a:r>
          <a:r>
            <a:rPr lang="en-US" dirty="0">
              <a:solidFill>
                <a:schemeClr val="tx2"/>
              </a:solidFill>
            </a:rPr>
            <a:t>added and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retired </a:t>
          </a:r>
          <a:r>
            <a:rPr lang="en-US" dirty="0">
              <a:solidFill>
                <a:schemeClr val="tx2"/>
              </a:solidFill>
            </a:rPr>
            <a:t>by </a:t>
          </a:r>
          <a:r>
            <a:rPr lang="en-US" dirty="0" smtClean="0">
              <a:solidFill>
                <a:schemeClr val="tx2"/>
              </a:solidFill>
            </a:rPr>
            <a:t>technology </a:t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based </a:t>
          </a:r>
          <a:r>
            <a:rPr lang="en-US" dirty="0">
              <a:solidFill>
                <a:schemeClr val="tx2"/>
              </a:solidFill>
            </a:rPr>
            <a:t>on scenario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description</a:t>
          </a:r>
          <a:endParaRPr lang="en-US" dirty="0">
            <a:solidFill>
              <a:schemeClr val="tx2"/>
            </a:solidFill>
          </a:endParaRPr>
        </a:p>
      </dgm:t>
    </dgm:pt>
    <dgm:pt modelId="{5A06345F-394E-4CC5-AF3B-CFA484A9217C}" type="parTrans" cxnId="{B47DA0A0-D93A-4374-A898-03C19C9EFEF5}">
      <dgm:prSet/>
      <dgm:spPr/>
      <dgm:t>
        <a:bodyPr/>
        <a:lstStyle/>
        <a:p>
          <a:endParaRPr lang="en-US"/>
        </a:p>
      </dgm:t>
    </dgm:pt>
    <dgm:pt modelId="{62B735AC-6268-449E-A422-365241EC348A}" type="sibTrans" cxnId="{B47DA0A0-D93A-4374-A898-03C19C9EFEF5}">
      <dgm:prSet/>
      <dgm:spPr/>
      <dgm:t>
        <a:bodyPr/>
        <a:lstStyle/>
        <a:p>
          <a:endParaRPr lang="en-US"/>
        </a:p>
      </dgm:t>
    </dgm:pt>
    <dgm:pt modelId="{9D51B46F-860C-45C5-8416-0B535F048F6E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Finalize </a:t>
          </a:r>
          <a:r>
            <a:rPr lang="en-US" dirty="0">
              <a:solidFill>
                <a:schemeClr val="tx2"/>
              </a:solidFill>
            </a:rPr>
            <a:t>scenario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descriptions </a:t>
          </a:r>
          <a:r>
            <a:rPr lang="en-US" dirty="0">
              <a:solidFill>
                <a:schemeClr val="tx2"/>
              </a:solidFill>
            </a:rPr>
            <a:t>and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assumptions </a:t>
          </a:r>
          <a:r>
            <a:rPr lang="en-US" dirty="0">
              <a:solidFill>
                <a:schemeClr val="tx2"/>
              </a:solidFill>
            </a:rPr>
            <a:t>for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current </a:t>
          </a:r>
          <a:r>
            <a:rPr lang="en-US" dirty="0">
              <a:solidFill>
                <a:schemeClr val="tx2"/>
              </a:solidFill>
            </a:rPr>
            <a:t>LTSA</a:t>
          </a:r>
        </a:p>
      </dgm:t>
    </dgm:pt>
    <dgm:pt modelId="{CCDC529B-8FE1-472E-B3D1-0518970F4FA6}" type="parTrans" cxnId="{71F2D4DA-1A92-4118-BA81-6FE0B23D2182}">
      <dgm:prSet/>
      <dgm:spPr/>
      <dgm:t>
        <a:bodyPr/>
        <a:lstStyle/>
        <a:p>
          <a:endParaRPr lang="en-US"/>
        </a:p>
      </dgm:t>
    </dgm:pt>
    <dgm:pt modelId="{E5E43034-8174-4215-B97C-AD580E510903}" type="sibTrans" cxnId="{71F2D4DA-1A92-4118-BA81-6FE0B23D2182}">
      <dgm:prSet/>
      <dgm:spPr/>
      <dgm:t>
        <a:bodyPr/>
        <a:lstStyle/>
        <a:p>
          <a:endParaRPr lang="en-US"/>
        </a:p>
      </dgm:t>
    </dgm:pt>
    <dgm:pt modelId="{7CB9A110-D761-45BE-BA78-B9F0AFB7A123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Develop </a:t>
          </a:r>
          <a:r>
            <a:rPr lang="en-US" dirty="0">
              <a:solidFill>
                <a:schemeClr val="tx2"/>
              </a:solidFill>
            </a:rPr>
            <a:t>90</a:t>
          </a:r>
          <a:r>
            <a:rPr lang="en-US" baseline="30000" dirty="0">
              <a:solidFill>
                <a:schemeClr val="tx2"/>
              </a:solidFill>
            </a:rPr>
            <a:t>th</a:t>
          </a:r>
          <a:r>
            <a:rPr lang="en-US" dirty="0">
              <a:solidFill>
                <a:schemeClr val="tx2"/>
              </a:solidFill>
            </a:rPr>
            <a:t> percentile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summer </a:t>
          </a:r>
          <a:r>
            <a:rPr lang="en-US" dirty="0">
              <a:solidFill>
                <a:schemeClr val="tx2"/>
              </a:solidFill>
            </a:rPr>
            <a:t>peak forecast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 </a:t>
          </a:r>
          <a:r>
            <a:rPr lang="en-US" dirty="0">
              <a:solidFill>
                <a:schemeClr val="tx2"/>
              </a:solidFill>
            </a:rPr>
            <a:t>each scenario</a:t>
          </a:r>
        </a:p>
      </dgm:t>
    </dgm:pt>
    <dgm:pt modelId="{4FFE8F86-7C99-4A29-BB93-A889AC77BA00}" type="parTrans" cxnId="{E1F6FEB6-3459-429B-BAC1-242A048DC715}">
      <dgm:prSet/>
      <dgm:spPr/>
      <dgm:t>
        <a:bodyPr/>
        <a:lstStyle/>
        <a:p>
          <a:endParaRPr lang="en-US"/>
        </a:p>
      </dgm:t>
    </dgm:pt>
    <dgm:pt modelId="{B0CD8643-19E6-4F62-835A-C2F4FBADEE8B}" type="sibTrans" cxnId="{E1F6FEB6-3459-429B-BAC1-242A048DC715}">
      <dgm:prSet/>
      <dgm:spPr/>
      <dgm:t>
        <a:bodyPr/>
        <a:lstStyle/>
        <a:p>
          <a:endParaRPr lang="en-US"/>
        </a:p>
      </dgm:t>
    </dgm:pt>
    <dgm:pt modelId="{DE9E37EF-ABC6-4C03-AF65-5882D540CF11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Identify </a:t>
          </a:r>
          <a:r>
            <a:rPr lang="en-US" dirty="0">
              <a:solidFill>
                <a:schemeClr val="tx2"/>
              </a:solidFill>
            </a:rPr>
            <a:t>potential sites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for </a:t>
          </a:r>
          <a:r>
            <a:rPr lang="en-US" dirty="0">
              <a:solidFill>
                <a:schemeClr val="tx2"/>
              </a:solidFill>
            </a:rPr>
            <a:t>new generation</a:t>
          </a:r>
        </a:p>
      </dgm:t>
    </dgm:pt>
    <dgm:pt modelId="{D2BDF971-CF75-4F8A-9D38-7610FF6F0C88}" type="parTrans" cxnId="{64410146-073B-4F2A-964D-937C45FA6390}">
      <dgm:prSet/>
      <dgm:spPr/>
      <dgm:t>
        <a:bodyPr/>
        <a:lstStyle/>
        <a:p>
          <a:endParaRPr lang="en-US"/>
        </a:p>
      </dgm:t>
    </dgm:pt>
    <dgm:pt modelId="{DC2D411F-35EF-45AA-8C02-6C9288E29073}" type="sibTrans" cxnId="{64410146-073B-4F2A-964D-937C45FA6390}">
      <dgm:prSet/>
      <dgm:spPr/>
      <dgm:t>
        <a:bodyPr/>
        <a:lstStyle/>
        <a:p>
          <a:endParaRPr lang="en-US"/>
        </a:p>
      </dgm:t>
    </dgm:pt>
    <dgm:pt modelId="{01AF4DA5-07F8-4D44-9429-3FF7A25DAC6F}">
      <dgm:prSet phldrT="[Text]"/>
      <dgm:spPr/>
      <dgm:t>
        <a:bodyPr/>
        <a:lstStyle/>
        <a:p>
          <a:r>
            <a:rPr lang="en-US" dirty="0"/>
            <a:t>Transmission Analysis</a:t>
          </a:r>
        </a:p>
      </dgm:t>
    </dgm:pt>
    <dgm:pt modelId="{57EE6457-8D5B-4F1C-8F68-B4FB8F81F38E}" type="parTrans" cxnId="{E1D1B3F9-3136-45C5-A507-3354D57C89D0}">
      <dgm:prSet/>
      <dgm:spPr/>
      <dgm:t>
        <a:bodyPr/>
        <a:lstStyle/>
        <a:p>
          <a:endParaRPr lang="en-US"/>
        </a:p>
      </dgm:t>
    </dgm:pt>
    <dgm:pt modelId="{BB106840-A141-4F19-BA40-E566257B4BC3}" type="sibTrans" cxnId="{E1D1B3F9-3136-45C5-A507-3354D57C89D0}">
      <dgm:prSet/>
      <dgm:spPr/>
      <dgm:t>
        <a:bodyPr/>
        <a:lstStyle/>
        <a:p>
          <a:endParaRPr lang="en-US"/>
        </a:p>
      </dgm:t>
    </dgm:pt>
    <dgm:pt modelId="{E1BF23E9-4CBA-4049-AB40-774174A5DB2C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Build </a:t>
          </a:r>
          <a:r>
            <a:rPr lang="en-US" dirty="0">
              <a:solidFill>
                <a:schemeClr val="tx2"/>
              </a:solidFill>
            </a:rPr>
            <a:t>start cases based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on </a:t>
          </a:r>
          <a:r>
            <a:rPr lang="en-US" dirty="0">
              <a:solidFill>
                <a:schemeClr val="tx2"/>
              </a:solidFill>
            </a:rPr>
            <a:t>the LTSA Scope and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scenario descriptions</a:t>
          </a:r>
          <a:endParaRPr lang="en-US" dirty="0">
            <a:solidFill>
              <a:schemeClr val="tx2"/>
            </a:solidFill>
          </a:endParaRPr>
        </a:p>
      </dgm:t>
    </dgm:pt>
    <dgm:pt modelId="{F53D21E3-A29F-4432-B1D4-E162E2E2E920}" type="parTrans" cxnId="{B82660EE-332A-4A6B-B684-6D39EE023769}">
      <dgm:prSet/>
      <dgm:spPr/>
      <dgm:t>
        <a:bodyPr/>
        <a:lstStyle/>
        <a:p>
          <a:endParaRPr lang="en-US"/>
        </a:p>
      </dgm:t>
    </dgm:pt>
    <dgm:pt modelId="{2E793DF5-4257-4FC5-82B3-FE8E769DFA2D}" type="sibTrans" cxnId="{B82660EE-332A-4A6B-B684-6D39EE023769}">
      <dgm:prSet/>
      <dgm:spPr/>
      <dgm:t>
        <a:bodyPr/>
        <a:lstStyle/>
        <a:p>
          <a:endParaRPr lang="en-US"/>
        </a:p>
      </dgm:t>
    </dgm:pt>
    <dgm:pt modelId="{C761FCBA-C18B-4A5C-994C-3A326A6F228B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Perform </a:t>
          </a:r>
          <a:r>
            <a:rPr lang="en-US" dirty="0">
              <a:solidFill>
                <a:schemeClr val="tx2"/>
              </a:solidFill>
            </a:rPr>
            <a:t>reliability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analysis</a:t>
          </a:r>
          <a:endParaRPr lang="en-US" dirty="0">
            <a:solidFill>
              <a:schemeClr val="tx2"/>
            </a:solidFill>
          </a:endParaRPr>
        </a:p>
      </dgm:t>
    </dgm:pt>
    <dgm:pt modelId="{1322606E-1D42-4901-8723-62FB26B61CB9}" type="parTrans" cxnId="{B9FF71F3-F3B5-4178-BCC6-BE523B445E07}">
      <dgm:prSet/>
      <dgm:spPr/>
      <dgm:t>
        <a:bodyPr/>
        <a:lstStyle/>
        <a:p>
          <a:endParaRPr lang="en-US"/>
        </a:p>
      </dgm:t>
    </dgm:pt>
    <dgm:pt modelId="{259EF497-45C6-41E0-B597-D3A377EB7E09}" type="sibTrans" cxnId="{B9FF71F3-F3B5-4178-BCC6-BE523B445E07}">
      <dgm:prSet/>
      <dgm:spPr/>
      <dgm:t>
        <a:bodyPr/>
        <a:lstStyle/>
        <a:p>
          <a:endParaRPr lang="en-US"/>
        </a:p>
      </dgm:t>
    </dgm:pt>
    <dgm:pt modelId="{0C21D60C-7E99-44F2-A3E6-0ECD7AF4F7F2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Perform </a:t>
          </a:r>
          <a:r>
            <a:rPr lang="en-US" dirty="0">
              <a:solidFill>
                <a:schemeClr val="tx2"/>
              </a:solidFill>
            </a:rPr>
            <a:t>economic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analysis</a:t>
          </a:r>
          <a:endParaRPr lang="en-US" dirty="0">
            <a:solidFill>
              <a:schemeClr val="tx2"/>
            </a:solidFill>
          </a:endParaRPr>
        </a:p>
      </dgm:t>
    </dgm:pt>
    <dgm:pt modelId="{0342601A-0B9B-4908-9BB2-541F47D0D234}" type="parTrans" cxnId="{A2EEA989-DE9F-4E09-979E-BB56D857B874}">
      <dgm:prSet/>
      <dgm:spPr/>
      <dgm:t>
        <a:bodyPr/>
        <a:lstStyle/>
        <a:p>
          <a:endParaRPr lang="en-US"/>
        </a:p>
      </dgm:t>
    </dgm:pt>
    <dgm:pt modelId="{CF08FEC4-CB4E-4A2E-B352-C5DF8825BD49}" type="sibTrans" cxnId="{A2EEA989-DE9F-4E09-979E-BB56D857B874}">
      <dgm:prSet/>
      <dgm:spPr/>
      <dgm:t>
        <a:bodyPr/>
        <a:lstStyle/>
        <a:p>
          <a:endParaRPr lang="en-US"/>
        </a:p>
      </dgm:t>
    </dgm:pt>
    <dgm:pt modelId="{57DF1B36-715D-4ED9-8E06-B6599A8DD6C5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• Identify </a:t>
          </a:r>
          <a:r>
            <a:rPr lang="en-US" dirty="0">
              <a:solidFill>
                <a:schemeClr val="tx2"/>
              </a:solidFill>
            </a:rPr>
            <a:t>transmission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projects </a:t>
          </a:r>
          <a:r>
            <a:rPr lang="en-US" dirty="0">
              <a:solidFill>
                <a:schemeClr val="tx2"/>
              </a:solidFill>
            </a:rPr>
            <a:t>to address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economic </a:t>
          </a:r>
          <a:r>
            <a:rPr lang="en-US" dirty="0">
              <a:solidFill>
                <a:schemeClr val="tx2"/>
              </a:solidFill>
            </a:rPr>
            <a:t>and reliability </a:t>
          </a:r>
          <a:r>
            <a:rPr lang="en-US" dirty="0" smtClean="0">
              <a:solidFill>
                <a:schemeClr val="tx2"/>
              </a:solidFill>
            </a:rPr>
            <a:t/>
          </a:r>
          <a:br>
            <a:rPr lang="en-US" dirty="0" smtClean="0">
              <a:solidFill>
                <a:schemeClr val="tx2"/>
              </a:solidFill>
            </a:rPr>
          </a:br>
          <a:r>
            <a:rPr lang="en-US" dirty="0" smtClean="0">
              <a:solidFill>
                <a:schemeClr val="tx2"/>
              </a:solidFill>
            </a:rPr>
            <a:t>  needs</a:t>
          </a:r>
          <a:endParaRPr lang="en-US" dirty="0">
            <a:solidFill>
              <a:schemeClr val="tx2"/>
            </a:solidFill>
          </a:endParaRPr>
        </a:p>
      </dgm:t>
    </dgm:pt>
    <dgm:pt modelId="{F1AF9AD4-71ED-466E-B6A1-06C306AB1CED}" type="parTrans" cxnId="{8E55D33F-406E-40ED-A739-DF9D85C8A95D}">
      <dgm:prSet/>
      <dgm:spPr/>
      <dgm:t>
        <a:bodyPr/>
        <a:lstStyle/>
        <a:p>
          <a:endParaRPr lang="en-US"/>
        </a:p>
      </dgm:t>
    </dgm:pt>
    <dgm:pt modelId="{CC36FA5D-4922-41DA-88CF-3EE3BB430473}" type="sibTrans" cxnId="{8E55D33F-406E-40ED-A739-DF9D85C8A95D}">
      <dgm:prSet/>
      <dgm:spPr/>
      <dgm:t>
        <a:bodyPr/>
        <a:lstStyle/>
        <a:p>
          <a:endParaRPr lang="en-US"/>
        </a:p>
      </dgm:t>
    </dgm:pt>
    <dgm:pt modelId="{D415BB4A-2C90-4BF2-A612-A54762CCF335}" type="pres">
      <dgm:prSet presAssocID="{7BE90E2F-B648-4BC8-8A32-BEB026AE1BBE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199DBC3-96FA-4C61-BA9D-4C83C8552E10}" type="pres">
      <dgm:prSet presAssocID="{2EAFA32C-81FB-4EE2-931C-8E0FECDAE863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68CF2-A2D6-4B74-B670-14A0BC53FAD1}" type="pres">
      <dgm:prSet presAssocID="{2EAFA32C-81FB-4EE2-931C-8E0FECDAE863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DBB43-2AA4-4465-A4B6-A3E91B0FD726}" type="pres">
      <dgm:prSet presAssocID="{11A91971-CDCE-48DD-BC23-9F64747034A7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DEB77-E452-48E3-AFAB-8ADEBB4EA96B}" type="pres">
      <dgm:prSet presAssocID="{11A91971-CDCE-48DD-BC23-9F64747034A7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297A4-3B52-4B56-8448-8B303EDF81B0}" type="pres">
      <dgm:prSet presAssocID="{B44B6AF8-C620-42F8-95CD-480DC9DE6033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7F8AC-F3DA-41F9-8463-53532C0F5E35}" type="pres">
      <dgm:prSet presAssocID="{B44B6AF8-C620-42F8-95CD-480DC9DE6033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748FE6-711E-4306-83CD-331AAB68CA40}" type="pres">
      <dgm:prSet presAssocID="{01AF4DA5-07F8-4D44-9429-3FF7A25DAC6F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4E918-264F-436D-8B38-1623CEE2E82E}" type="pres">
      <dgm:prSet presAssocID="{01AF4DA5-07F8-4D44-9429-3FF7A25DAC6F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DC0CA2-4378-42B5-A4E5-1537EC86D178}" type="presOf" srcId="{58A1249D-A6AD-4FDD-B89D-56A032997F1C}" destId="{B7E7F8AC-F3DA-41F9-8463-53532C0F5E35}" srcOrd="0" destOrd="0" presId="urn:microsoft.com/office/officeart/2009/3/layout/IncreasingArrowsProcess"/>
    <dgm:cxn modelId="{6F537235-54AE-4A67-B715-83D103F0BB4D}" srcId="{11A91971-CDCE-48DD-BC23-9F64747034A7}" destId="{8DDBDB50-C63F-45C3-A2E8-6DB0F9B6140D}" srcOrd="0" destOrd="0" parTransId="{5FB75601-ACD9-4BFC-9AE5-12A75826230E}" sibTransId="{9B647068-F64E-4EF4-B909-1241895627E4}"/>
    <dgm:cxn modelId="{64410146-073B-4F2A-964D-937C45FA6390}" srcId="{B44B6AF8-C620-42F8-95CD-480DC9DE6033}" destId="{DE9E37EF-ABC6-4C03-AF65-5882D540CF11}" srcOrd="1" destOrd="0" parTransId="{D2BDF971-CF75-4F8A-9D38-7610FF6F0C88}" sibTransId="{DC2D411F-35EF-45AA-8C02-6C9288E29073}"/>
    <dgm:cxn modelId="{E1D1B3F9-3136-45C5-A507-3354D57C89D0}" srcId="{7BE90E2F-B648-4BC8-8A32-BEB026AE1BBE}" destId="{01AF4DA5-07F8-4D44-9429-3FF7A25DAC6F}" srcOrd="3" destOrd="0" parTransId="{57EE6457-8D5B-4F1C-8F68-B4FB8F81F38E}" sibTransId="{BB106840-A141-4F19-BA40-E566257B4BC3}"/>
    <dgm:cxn modelId="{C1EA4A1D-1819-4B84-B053-FE3D9999FFC7}" type="presOf" srcId="{7CB9A110-D761-45BE-BA78-B9F0AFB7A123}" destId="{DDADEB77-E452-48E3-AFAB-8ADEBB4EA96B}" srcOrd="0" destOrd="1" presId="urn:microsoft.com/office/officeart/2009/3/layout/IncreasingArrowsProcess"/>
    <dgm:cxn modelId="{8E55D33F-406E-40ED-A739-DF9D85C8A95D}" srcId="{01AF4DA5-07F8-4D44-9429-3FF7A25DAC6F}" destId="{57DF1B36-715D-4ED9-8E06-B6599A8DD6C5}" srcOrd="3" destOrd="0" parTransId="{F1AF9AD4-71ED-466E-B6A1-06C306AB1CED}" sibTransId="{CC36FA5D-4922-41DA-88CF-3EE3BB430473}"/>
    <dgm:cxn modelId="{31D291C0-7BDB-4817-8DAD-07160F455692}" type="presOf" srcId="{8DDBDB50-C63F-45C3-A2E8-6DB0F9B6140D}" destId="{DDADEB77-E452-48E3-AFAB-8ADEBB4EA96B}" srcOrd="0" destOrd="0" presId="urn:microsoft.com/office/officeart/2009/3/layout/IncreasingArrowsProcess"/>
    <dgm:cxn modelId="{64D31AE6-A0B6-447B-A767-5D25AFABF6CF}" type="presOf" srcId="{0C21D60C-7E99-44F2-A3E6-0ECD7AF4F7F2}" destId="{3574E918-264F-436D-8B38-1623CEE2E82E}" srcOrd="0" destOrd="2" presId="urn:microsoft.com/office/officeart/2009/3/layout/IncreasingArrowsProcess"/>
    <dgm:cxn modelId="{32607B3B-4B45-4A54-8DE8-116589956030}" type="presOf" srcId="{C761FCBA-C18B-4A5C-994C-3A326A6F228B}" destId="{3574E918-264F-436D-8B38-1623CEE2E82E}" srcOrd="0" destOrd="1" presId="urn:microsoft.com/office/officeart/2009/3/layout/IncreasingArrowsProcess"/>
    <dgm:cxn modelId="{BC730E09-F38D-4B83-B574-264A30BBED4B}" type="presOf" srcId="{E1BF23E9-4CBA-4049-AB40-774174A5DB2C}" destId="{3574E918-264F-436D-8B38-1623CEE2E82E}" srcOrd="0" destOrd="0" presId="urn:microsoft.com/office/officeart/2009/3/layout/IncreasingArrowsProcess"/>
    <dgm:cxn modelId="{FD419993-35F0-481E-9E64-1C9328338FDA}" type="presOf" srcId="{B44B6AF8-C620-42F8-95CD-480DC9DE6033}" destId="{CAC297A4-3B52-4B56-8448-8B303EDF81B0}" srcOrd="0" destOrd="0" presId="urn:microsoft.com/office/officeart/2009/3/layout/IncreasingArrowsProcess"/>
    <dgm:cxn modelId="{A54534AD-D401-4133-9BB2-7C54E6AC497B}" type="presOf" srcId="{9D51B46F-860C-45C5-8416-0B535F048F6E}" destId="{30268CF2-A2D6-4B74-B670-14A0BC53FAD1}" srcOrd="0" destOrd="1" presId="urn:microsoft.com/office/officeart/2009/3/layout/IncreasingArrowsProcess"/>
    <dgm:cxn modelId="{A2EEA989-DE9F-4E09-979E-BB56D857B874}" srcId="{01AF4DA5-07F8-4D44-9429-3FF7A25DAC6F}" destId="{0C21D60C-7E99-44F2-A3E6-0ECD7AF4F7F2}" srcOrd="2" destOrd="0" parTransId="{0342601A-0B9B-4908-9BB2-541F47D0D234}" sibTransId="{CF08FEC4-CB4E-4A2E-B352-C5DF8825BD49}"/>
    <dgm:cxn modelId="{B82660EE-332A-4A6B-B684-6D39EE023769}" srcId="{01AF4DA5-07F8-4D44-9429-3FF7A25DAC6F}" destId="{E1BF23E9-4CBA-4049-AB40-774174A5DB2C}" srcOrd="0" destOrd="0" parTransId="{F53D21E3-A29F-4432-B1D4-E162E2E2E920}" sibTransId="{2E793DF5-4257-4FC5-82B3-FE8E769DFA2D}"/>
    <dgm:cxn modelId="{86B1BA15-5E2F-43D0-9F23-0168A79AAE71}" type="presOf" srcId="{DE9E37EF-ABC6-4C03-AF65-5882D540CF11}" destId="{B7E7F8AC-F3DA-41F9-8463-53532C0F5E35}" srcOrd="0" destOrd="1" presId="urn:microsoft.com/office/officeart/2009/3/layout/IncreasingArrowsProcess"/>
    <dgm:cxn modelId="{56615334-6B3A-4792-8650-C367C5C2D12E}" srcId="{7BE90E2F-B648-4BC8-8A32-BEB026AE1BBE}" destId="{B44B6AF8-C620-42F8-95CD-480DC9DE6033}" srcOrd="2" destOrd="0" parTransId="{A8C5F70E-6D2E-4E42-A003-CEFED07A794F}" sibTransId="{657B44E5-EA5C-4B59-82C3-585DEBAAB339}"/>
    <dgm:cxn modelId="{B47DA0A0-D93A-4374-A898-03C19C9EFEF5}" srcId="{B44B6AF8-C620-42F8-95CD-480DC9DE6033}" destId="{58A1249D-A6AD-4FDD-B89D-56A032997F1C}" srcOrd="0" destOrd="0" parTransId="{5A06345F-394E-4CC5-AF3B-CFA484A9217C}" sibTransId="{62B735AC-6268-449E-A422-365241EC348A}"/>
    <dgm:cxn modelId="{E1F6FEB6-3459-429B-BAC1-242A048DC715}" srcId="{11A91971-CDCE-48DD-BC23-9F64747034A7}" destId="{7CB9A110-D761-45BE-BA78-B9F0AFB7A123}" srcOrd="1" destOrd="0" parTransId="{4FFE8F86-7C99-4A29-BB93-A889AC77BA00}" sibTransId="{B0CD8643-19E6-4F62-835A-C2F4FBADEE8B}"/>
    <dgm:cxn modelId="{CFC52D4B-3A32-4277-9FF6-DC3B94ED2B3C}" srcId="{2EAFA32C-81FB-4EE2-931C-8E0FECDAE863}" destId="{E5DD6B57-05F7-4104-8BB4-77A480FA6888}" srcOrd="0" destOrd="0" parTransId="{F2FA63C2-F998-4129-B73F-5EC16F2CC932}" sibTransId="{B1BDECFE-9298-44E8-886C-9D092D18DCCC}"/>
    <dgm:cxn modelId="{8536D2D7-0CF8-4088-A46F-7146A28F5BE2}" type="presOf" srcId="{11A91971-CDCE-48DD-BC23-9F64747034A7}" destId="{031DBB43-2AA4-4465-A4B6-A3E91B0FD726}" srcOrd="0" destOrd="0" presId="urn:microsoft.com/office/officeart/2009/3/layout/IncreasingArrowsProcess"/>
    <dgm:cxn modelId="{B9FF71F3-F3B5-4178-BCC6-BE523B445E07}" srcId="{01AF4DA5-07F8-4D44-9429-3FF7A25DAC6F}" destId="{C761FCBA-C18B-4A5C-994C-3A326A6F228B}" srcOrd="1" destOrd="0" parTransId="{1322606E-1D42-4901-8723-62FB26B61CB9}" sibTransId="{259EF497-45C6-41E0-B597-D3A377EB7E09}"/>
    <dgm:cxn modelId="{71F2D4DA-1A92-4118-BA81-6FE0B23D2182}" srcId="{2EAFA32C-81FB-4EE2-931C-8E0FECDAE863}" destId="{9D51B46F-860C-45C5-8416-0B535F048F6E}" srcOrd="1" destOrd="0" parTransId="{CCDC529B-8FE1-472E-B3D1-0518970F4FA6}" sibTransId="{E5E43034-8174-4215-B97C-AD580E510903}"/>
    <dgm:cxn modelId="{9A16C18D-6DD8-424B-BC7A-869676D63E8E}" srcId="{7BE90E2F-B648-4BC8-8A32-BEB026AE1BBE}" destId="{2EAFA32C-81FB-4EE2-931C-8E0FECDAE863}" srcOrd="0" destOrd="0" parTransId="{21C9D1F7-5BAA-4BA8-A074-33309CB1086E}" sibTransId="{343AC52F-ADB6-4439-9896-CCA077F5F19C}"/>
    <dgm:cxn modelId="{2B58EEF0-97DE-4651-9468-4F1648FD1FD1}" type="presOf" srcId="{57DF1B36-715D-4ED9-8E06-B6599A8DD6C5}" destId="{3574E918-264F-436D-8B38-1623CEE2E82E}" srcOrd="0" destOrd="3" presId="urn:microsoft.com/office/officeart/2009/3/layout/IncreasingArrowsProcess"/>
    <dgm:cxn modelId="{09CCC0E7-F801-4DA9-9CB9-44B200540446}" srcId="{7BE90E2F-B648-4BC8-8A32-BEB026AE1BBE}" destId="{11A91971-CDCE-48DD-BC23-9F64747034A7}" srcOrd="1" destOrd="0" parTransId="{1606B154-1D99-4871-B51D-412D32442CCF}" sibTransId="{8D38C8BF-0002-4D5B-8D55-739C80A74DB7}"/>
    <dgm:cxn modelId="{7D17557E-6908-4629-8DAE-E8372CA91C49}" type="presOf" srcId="{2EAFA32C-81FB-4EE2-931C-8E0FECDAE863}" destId="{4199DBC3-96FA-4C61-BA9D-4C83C8552E10}" srcOrd="0" destOrd="0" presId="urn:microsoft.com/office/officeart/2009/3/layout/IncreasingArrowsProcess"/>
    <dgm:cxn modelId="{D096BF44-3F76-4152-8924-C3CA40B519B3}" type="presOf" srcId="{7BE90E2F-B648-4BC8-8A32-BEB026AE1BBE}" destId="{D415BB4A-2C90-4BF2-A612-A54762CCF335}" srcOrd="0" destOrd="0" presId="urn:microsoft.com/office/officeart/2009/3/layout/IncreasingArrowsProcess"/>
    <dgm:cxn modelId="{B75781D3-C009-4931-BBC9-B68D2D597574}" type="presOf" srcId="{01AF4DA5-07F8-4D44-9429-3FF7A25DAC6F}" destId="{9B748FE6-711E-4306-83CD-331AAB68CA40}" srcOrd="0" destOrd="0" presId="urn:microsoft.com/office/officeart/2009/3/layout/IncreasingArrowsProcess"/>
    <dgm:cxn modelId="{1E23E6D7-616F-486A-82AD-52B35BED45E7}" type="presOf" srcId="{E5DD6B57-05F7-4104-8BB4-77A480FA6888}" destId="{30268CF2-A2D6-4B74-B670-14A0BC53FAD1}" srcOrd="0" destOrd="0" presId="urn:microsoft.com/office/officeart/2009/3/layout/IncreasingArrowsProcess"/>
    <dgm:cxn modelId="{31F0BE43-93E2-42E6-A858-D67CD4D07009}" type="presParOf" srcId="{D415BB4A-2C90-4BF2-A612-A54762CCF335}" destId="{4199DBC3-96FA-4C61-BA9D-4C83C8552E10}" srcOrd="0" destOrd="0" presId="urn:microsoft.com/office/officeart/2009/3/layout/IncreasingArrowsProcess"/>
    <dgm:cxn modelId="{D442647B-DA18-4C39-8078-AA13F756869C}" type="presParOf" srcId="{D415BB4A-2C90-4BF2-A612-A54762CCF335}" destId="{30268CF2-A2D6-4B74-B670-14A0BC53FAD1}" srcOrd="1" destOrd="0" presId="urn:microsoft.com/office/officeart/2009/3/layout/IncreasingArrowsProcess"/>
    <dgm:cxn modelId="{1B3F056B-3EB5-4A2D-9997-3E481048FCCA}" type="presParOf" srcId="{D415BB4A-2C90-4BF2-A612-A54762CCF335}" destId="{031DBB43-2AA4-4465-A4B6-A3E91B0FD726}" srcOrd="2" destOrd="0" presId="urn:microsoft.com/office/officeart/2009/3/layout/IncreasingArrowsProcess"/>
    <dgm:cxn modelId="{6DF33861-F459-44DF-95A9-65DB4C65AAC9}" type="presParOf" srcId="{D415BB4A-2C90-4BF2-A612-A54762CCF335}" destId="{DDADEB77-E452-48E3-AFAB-8ADEBB4EA96B}" srcOrd="3" destOrd="0" presId="urn:microsoft.com/office/officeart/2009/3/layout/IncreasingArrowsProcess"/>
    <dgm:cxn modelId="{704B211C-2D32-4FF2-870D-0820943CCD7B}" type="presParOf" srcId="{D415BB4A-2C90-4BF2-A612-A54762CCF335}" destId="{CAC297A4-3B52-4B56-8448-8B303EDF81B0}" srcOrd="4" destOrd="0" presId="urn:microsoft.com/office/officeart/2009/3/layout/IncreasingArrowsProcess"/>
    <dgm:cxn modelId="{DE22D0E2-DD91-46C4-BA3C-E1799A1E7EA6}" type="presParOf" srcId="{D415BB4A-2C90-4BF2-A612-A54762CCF335}" destId="{B7E7F8AC-F3DA-41F9-8463-53532C0F5E35}" srcOrd="5" destOrd="0" presId="urn:microsoft.com/office/officeart/2009/3/layout/IncreasingArrowsProcess"/>
    <dgm:cxn modelId="{FF92FBB7-929D-4376-8501-544C0B84A976}" type="presParOf" srcId="{D415BB4A-2C90-4BF2-A612-A54762CCF335}" destId="{9B748FE6-711E-4306-83CD-331AAB68CA40}" srcOrd="6" destOrd="0" presId="urn:microsoft.com/office/officeart/2009/3/layout/IncreasingArrowsProcess"/>
    <dgm:cxn modelId="{281183CA-2A00-4CBA-ADCB-936F204B9CCD}" type="presParOf" srcId="{D415BB4A-2C90-4BF2-A612-A54762CCF335}" destId="{3574E918-264F-436D-8B38-1623CEE2E82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58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83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267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488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NJVNFS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andeep.borkar@ercot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douglas.murray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644170"/>
            <a:ext cx="5646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 smtClean="0">
                <a:solidFill>
                  <a:schemeClr val="accent2"/>
                </a:solidFill>
              </a:rPr>
              <a:t>2018 LTSA Workshop</a:t>
            </a:r>
            <a:endParaRPr lang="en-US" altLang="en-US" sz="2400" b="1" dirty="0">
              <a:solidFill>
                <a:schemeClr val="accent2"/>
              </a:solidFill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Sandeep Borkar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May, 2017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RPG Meeting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3996"/>
            <a:ext cx="8534400" cy="2362199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accent2"/>
                </a:solidFill>
              </a:rPr>
              <a:t>2018 LTSA Process</a:t>
            </a:r>
          </a:p>
          <a:p>
            <a:r>
              <a:rPr lang="en-US" altLang="en-US" sz="2400" dirty="0" smtClean="0">
                <a:solidFill>
                  <a:schemeClr val="accent2"/>
                </a:solidFill>
              </a:rPr>
              <a:t>LTSA Scenario Development</a:t>
            </a:r>
          </a:p>
          <a:p>
            <a:r>
              <a:rPr lang="en-US" altLang="en-US" sz="2400" dirty="0" smtClean="0">
                <a:solidFill>
                  <a:schemeClr val="accent2"/>
                </a:solidFill>
              </a:rPr>
              <a:t>Schedule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992" y="1523996"/>
            <a:ext cx="3810008" cy="381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LTSA: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693518"/>
              </p:ext>
            </p:extLst>
          </p:nvPr>
        </p:nvGraphicFramePr>
        <p:xfrm>
          <a:off x="381000" y="1295400"/>
          <a:ext cx="83058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7820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LTSA: Scenario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219200"/>
            <a:ext cx="71782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Expert presentation: </a:t>
            </a:r>
            <a:r>
              <a:rPr lang="en-US" sz="2400" dirty="0">
                <a:solidFill>
                  <a:schemeClr val="tx2"/>
                </a:solidFill>
              </a:rPr>
              <a:t>Outlook on Oil and Gas growth in the ERCOT region </a:t>
            </a:r>
            <a:r>
              <a:rPr lang="en-US" sz="2400" dirty="0" smtClean="0">
                <a:solidFill>
                  <a:schemeClr val="tx2"/>
                </a:solidFill>
              </a:rPr>
              <a:t>by </a:t>
            </a:r>
            <a:r>
              <a:rPr lang="en-US" sz="2400" dirty="0" err="1" smtClean="0">
                <a:solidFill>
                  <a:schemeClr val="tx2"/>
                </a:solidFill>
              </a:rPr>
              <a:t>Gurcan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Gulen</a:t>
            </a:r>
            <a:r>
              <a:rPr lang="en-US" sz="2400" dirty="0" smtClean="0">
                <a:solidFill>
                  <a:schemeClr val="tx2"/>
                </a:solidFill>
              </a:rPr>
              <a:t> from Bureau of Economic Geology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Independent research by ERCOT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Costs assumptions for new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Load forecast trends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Distributed PV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Storage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Energy Efficiency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LTSA: Survey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567" y="1219200"/>
            <a:ext cx="405403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Participants have opportunity to share their views about important drivers affecting the future of ERCOT grid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An online survey will be administered via Email (to the RPG mailing list)</a:t>
            </a:r>
            <a:endParaRPr lang="en-US" sz="2400" dirty="0">
              <a:solidFill>
                <a:schemeClr val="accent2"/>
              </a:solidFill>
            </a:endParaRPr>
          </a:p>
          <a:p>
            <a:endParaRPr lang="en-US" sz="2400" dirty="0">
              <a:solidFill>
                <a:schemeClr val="accent2"/>
              </a:solidFill>
            </a:endParaRPr>
          </a:p>
          <a:p>
            <a:r>
              <a:rPr lang="en-US" sz="2400" dirty="0">
                <a:solidFill>
                  <a:schemeClr val="accent2"/>
                </a:solidFill>
              </a:rPr>
              <a:t>Survey </a:t>
            </a:r>
            <a:r>
              <a:rPr lang="en-US" sz="2400" dirty="0">
                <a:solidFill>
                  <a:schemeClr val="accent2"/>
                </a:solidFill>
              </a:rPr>
              <a:t>link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  <a:r>
              <a:rPr lang="en-US" sz="2400" dirty="0" smtClean="0">
                <a:solidFill>
                  <a:schemeClr val="accent2"/>
                </a:solidFill>
                <a:hlinkClick r:id="rId3"/>
              </a:rPr>
              <a:t>https</a:t>
            </a:r>
            <a:r>
              <a:rPr lang="en-US" sz="2400" dirty="0">
                <a:solidFill>
                  <a:schemeClr val="accent2"/>
                </a:solidFill>
                <a:hlinkClick r:id="rId3"/>
              </a:rPr>
              <a:t>://</a:t>
            </a:r>
            <a:r>
              <a:rPr lang="en-US" sz="2400" dirty="0" smtClean="0">
                <a:solidFill>
                  <a:schemeClr val="accent2"/>
                </a:solidFill>
                <a:hlinkClick r:id="rId3"/>
              </a:rPr>
              <a:t>www.surveymonkey.com/r/NJVNFS8</a:t>
            </a:r>
            <a:endParaRPr lang="en-US" sz="2400" dirty="0" smtClean="0">
              <a:solidFill>
                <a:schemeClr val="accent2"/>
              </a:solidFill>
            </a:endParaRPr>
          </a:p>
          <a:p>
            <a:endParaRPr lang="en-US" sz="2400" dirty="0" smtClean="0">
              <a:solidFill>
                <a:schemeClr val="accent2"/>
              </a:solidFill>
            </a:endParaRPr>
          </a:p>
          <a:p>
            <a:endParaRPr lang="en-US" sz="2400" dirty="0" smtClean="0"/>
          </a:p>
        </p:txBody>
      </p:sp>
      <p:sp>
        <p:nvSpPr>
          <p:cNvPr id="3" name="AutoShape 2" descr="Image result for survey graphic"/>
          <p:cNvSpPr>
            <a:spLocks noChangeAspect="1" noChangeArrowheads="1"/>
          </p:cNvSpPr>
          <p:nvPr/>
        </p:nvSpPr>
        <p:spPr bwMode="auto">
          <a:xfrm>
            <a:off x="155574" y="-144463"/>
            <a:ext cx="349707" cy="34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2021205"/>
            <a:ext cx="4762500" cy="281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 Scenario 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31236"/>
              </p:ext>
            </p:extLst>
          </p:nvPr>
        </p:nvGraphicFramePr>
        <p:xfrm>
          <a:off x="762000" y="1397000"/>
          <a:ext cx="73152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Presentations</a:t>
                      </a:r>
                      <a:r>
                        <a:rPr lang="en-US" baseline="0" dirty="0" smtClean="0"/>
                        <a:t> on Trends and Forecasts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LTSA Scenario</a:t>
                      </a:r>
                      <a:r>
                        <a:rPr lang="en-US" baseline="0" dirty="0" smtClean="0"/>
                        <a:t> Survey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Identify scenarios to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Develop scenario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assumptions (interactive workshop)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Scenarios</a:t>
                      </a:r>
                      <a:r>
                        <a:rPr lang="en-US" baseline="0" dirty="0" smtClean="0"/>
                        <a:t> descriptions finalized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2017 RPG Meeting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4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LTSA Schedule (tentative)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669374"/>
              </p:ext>
            </p:extLst>
          </p:nvPr>
        </p:nvGraphicFramePr>
        <p:xfrm>
          <a:off x="762000" y="1397000"/>
          <a:ext cx="73152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 LTSA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LTSA Workshop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LTSA Workshop 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Finalize</a:t>
                      </a:r>
                      <a:r>
                        <a:rPr lang="en-US" baseline="0" dirty="0" smtClean="0"/>
                        <a:t> scenarios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2017 RPG Meeting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Trends Gen expansion and Load forecasting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Quarter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Trends transmission</a:t>
                      </a:r>
                      <a:r>
                        <a:rPr lang="en-US" baseline="0" dirty="0" smtClean="0"/>
                        <a:t> basecase ready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Quarter </a:t>
                      </a:r>
                      <a:r>
                        <a:rPr lang="en-US" baseline="0" dirty="0" smtClean="0"/>
                        <a:t>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 expansion</a:t>
                      </a:r>
                      <a:r>
                        <a:rPr lang="en-US" baseline="0" dirty="0" smtClean="0"/>
                        <a:t> and Load forecasting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Quarter </a:t>
                      </a:r>
                      <a:r>
                        <a:rPr lang="en-US" dirty="0" smtClean="0"/>
                        <a:t>2018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Transmission Expansion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Quarter </a:t>
                      </a:r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632" y="1066800"/>
            <a:ext cx="8153400" cy="1523999"/>
          </a:xfrm>
        </p:spPr>
        <p:txBody>
          <a:bodyPr/>
          <a:lstStyle/>
          <a:p>
            <a:r>
              <a:rPr lang="en-US" sz="2400" dirty="0" smtClean="0"/>
              <a:t>Complete the Survey</a:t>
            </a:r>
          </a:p>
          <a:p>
            <a:r>
              <a:rPr lang="en-US" sz="2400" dirty="0" smtClean="0"/>
              <a:t>Develop scenario assumptions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 b="16250"/>
          <a:stretch/>
        </p:blipFill>
        <p:spPr>
          <a:xfrm>
            <a:off x="0" y="2514600"/>
            <a:ext cx="91440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8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chemeClr val="accent1"/>
                </a:solidFill>
              </a:rPr>
              <a:t>?</a:t>
            </a:r>
            <a:endParaRPr lang="en-US" sz="239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52400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Sandeep </a:t>
            </a:r>
            <a:r>
              <a:rPr lang="en-US" dirty="0">
                <a:solidFill>
                  <a:schemeClr val="tx2"/>
                </a:solidFill>
              </a:rPr>
              <a:t>Borkar</a:t>
            </a:r>
          </a:p>
          <a:p>
            <a:r>
              <a:rPr lang="en-US" dirty="0" smtClean="0">
                <a:hlinkClick r:id="rId3"/>
              </a:rPr>
              <a:t>sandeep.borkar@ercot.com</a:t>
            </a:r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512.248.6642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434340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Doug Murray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hlinkClick r:id="rId4"/>
              </a:rPr>
              <a:t>douglas.murray@ercot.com</a:t>
            </a:r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512.248.6908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c34af464-7aa1-4edd-9be4-83dffc1cb92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15300</TotalTime>
  <Words>305</Words>
  <Application>Microsoft Office PowerPoint</Application>
  <PresentationFormat>On-screen Show (4:3)</PresentationFormat>
  <Paragraphs>100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Agenda</vt:lpstr>
      <vt:lpstr>2018 LTSA: The process</vt:lpstr>
      <vt:lpstr>2018 LTSA: Scenario Development</vt:lpstr>
      <vt:lpstr>2018 LTSA: Survey</vt:lpstr>
      <vt:lpstr>2018 LTSA Scenario Workshop</vt:lpstr>
      <vt:lpstr>2018 LTSA Schedule (tentative)</vt:lpstr>
      <vt:lpstr>Next steps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185</cp:revision>
  <cp:lastPrinted>2016-11-14T19:26:45Z</cp:lastPrinted>
  <dcterms:created xsi:type="dcterms:W3CDTF">2016-01-21T15:20:31Z</dcterms:created>
  <dcterms:modified xsi:type="dcterms:W3CDTF">2017-05-16T00:19:11Z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