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0"/>
  </p:notesMasterIdLst>
  <p:handoutMasterIdLst>
    <p:handoutMasterId r:id="rId21"/>
  </p:handoutMasterIdLst>
  <p:sldIdLst>
    <p:sldId id="260" r:id="rId7"/>
    <p:sldId id="257" r:id="rId8"/>
    <p:sldId id="273" r:id="rId9"/>
    <p:sldId id="261" r:id="rId10"/>
    <p:sldId id="262" r:id="rId11"/>
    <p:sldId id="264" r:id="rId12"/>
    <p:sldId id="265" r:id="rId13"/>
    <p:sldId id="266" r:id="rId14"/>
    <p:sldId id="267" r:id="rId15"/>
    <p:sldId id="269" r:id="rId16"/>
    <p:sldId id="270" r:id="rId17"/>
    <p:sldId id="271" r:id="rId18"/>
    <p:sldId id="272"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126"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hyperlink" Target="http://www.ercot.com/content/wcm/key_documents_lists/77750/SPP_ERCOT_Lubbock_Scope_RPG_11_15_2016.pdf"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www.ercot.com/content/wcm/key_documents_lists/77750/SPP_ERCOT_Lubbock_Scope_RPG_11_15_2016.pd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868A95-1F62-49AB-835D-78E4EB11B41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C3FF839-E590-4732-AB90-5BF4110EC77F}">
      <dgm:prSet phldrT="[Text]" custT="1"/>
      <dgm:spPr/>
      <dgm:t>
        <a:bodyPr/>
        <a:lstStyle/>
        <a:p>
          <a:r>
            <a:rPr lang="en-US" sz="1800" dirty="0" smtClean="0"/>
            <a:t>In June 2016, ERCOT completed Lubbock Power and Light (LP&amp;L) Integration Study (filed in PUCT Project 45633)</a:t>
          </a:r>
          <a:endParaRPr lang="en-US" sz="1800" dirty="0"/>
        </a:p>
      </dgm:t>
    </dgm:pt>
    <dgm:pt modelId="{EF171237-6443-4B03-BC18-D5F9CF2AE016}" type="parTrans" cxnId="{281D4106-7193-46C8-A6CB-7802239DB3FC}">
      <dgm:prSet/>
      <dgm:spPr/>
      <dgm:t>
        <a:bodyPr/>
        <a:lstStyle/>
        <a:p>
          <a:endParaRPr lang="en-US"/>
        </a:p>
      </dgm:t>
    </dgm:pt>
    <dgm:pt modelId="{7C2DDAFA-2FE3-4D87-ACEA-C4E342A48AE2}" type="sibTrans" cxnId="{281D4106-7193-46C8-A6CB-7802239DB3FC}">
      <dgm:prSet/>
      <dgm:spPr/>
      <dgm:t>
        <a:bodyPr/>
        <a:lstStyle/>
        <a:p>
          <a:endParaRPr lang="en-US"/>
        </a:p>
      </dgm:t>
    </dgm:pt>
    <dgm:pt modelId="{2FC24126-FDF7-4EDC-AEF8-F139E107F2AB}">
      <dgm:prSet phldrT="[Text]" custT="1"/>
      <dgm:spPr/>
      <dgm:t>
        <a:bodyPr/>
        <a:lstStyle/>
        <a:p>
          <a:r>
            <a:rPr lang="en-US" sz="1800" dirty="0" smtClean="0"/>
            <a:t>In July 2016, memo from Former Chairman </a:t>
          </a:r>
          <a:r>
            <a:rPr lang="en-US" sz="1800" smtClean="0"/>
            <a:t>Nelson asked </a:t>
          </a:r>
          <a:r>
            <a:rPr lang="en-US" sz="1800" dirty="0" smtClean="0"/>
            <a:t>for ERCOT-SPP coordinated study of the impacts of an LP&amp;L transition to ERCOT</a:t>
          </a:r>
          <a:endParaRPr lang="en-US" sz="1800" dirty="0"/>
        </a:p>
      </dgm:t>
    </dgm:pt>
    <dgm:pt modelId="{9E105BB0-1330-41E0-9278-B0357D3ED259}" type="parTrans" cxnId="{D0EE49C2-179C-4A28-87B1-60111C31B205}">
      <dgm:prSet/>
      <dgm:spPr/>
      <dgm:t>
        <a:bodyPr/>
        <a:lstStyle/>
        <a:p>
          <a:endParaRPr lang="en-US"/>
        </a:p>
      </dgm:t>
    </dgm:pt>
    <dgm:pt modelId="{D2A7D00A-CA05-4671-A083-D739E3022529}" type="sibTrans" cxnId="{D0EE49C2-179C-4A28-87B1-60111C31B205}">
      <dgm:prSet/>
      <dgm:spPr/>
      <dgm:t>
        <a:bodyPr/>
        <a:lstStyle/>
        <a:p>
          <a:endParaRPr lang="en-US"/>
        </a:p>
      </dgm:t>
    </dgm:pt>
    <dgm:pt modelId="{0A644DB2-06F7-4B37-AC87-210FAA104523}">
      <dgm:prSet phldrT="[Text]" custT="1"/>
      <dgm:spPr/>
      <dgm:t>
        <a:bodyPr/>
        <a:lstStyle/>
        <a:p>
          <a:r>
            <a:rPr lang="en-US" sz="1800" dirty="0" smtClean="0"/>
            <a:t>In November 2016, ERCOT presented draft study scope and assumptions to RPG (</a:t>
          </a:r>
          <a:r>
            <a:rPr lang="en-US" sz="1400" dirty="0" smtClean="0">
              <a:hlinkClick xmlns:r="http://schemas.openxmlformats.org/officeDocument/2006/relationships" r:id="rId1"/>
            </a:rPr>
            <a:t>http://www.ercot.com/content/wcm/key_documents_lists/77750/SPP_ERCOT_Lubbock_Scope_RPG_11_15_2016.pdf</a:t>
          </a:r>
          <a:r>
            <a:rPr lang="en-US" sz="1800" dirty="0" smtClean="0"/>
            <a:t>) </a:t>
          </a:r>
          <a:endParaRPr lang="en-US" sz="1800" dirty="0"/>
        </a:p>
      </dgm:t>
    </dgm:pt>
    <dgm:pt modelId="{23552C0D-AEE5-40F1-A387-92E86E644125}" type="parTrans" cxnId="{01B05FCB-4B69-491F-95C4-2F75D0D28B5B}">
      <dgm:prSet/>
      <dgm:spPr/>
      <dgm:t>
        <a:bodyPr/>
        <a:lstStyle/>
        <a:p>
          <a:endParaRPr lang="en-US"/>
        </a:p>
      </dgm:t>
    </dgm:pt>
    <dgm:pt modelId="{4655C0EC-304B-4969-8763-04DF6F7DC3E6}" type="sibTrans" cxnId="{01B05FCB-4B69-491F-95C4-2F75D0D28B5B}">
      <dgm:prSet/>
      <dgm:spPr/>
      <dgm:t>
        <a:bodyPr/>
        <a:lstStyle/>
        <a:p>
          <a:endParaRPr lang="en-US"/>
        </a:p>
      </dgm:t>
    </dgm:pt>
    <dgm:pt modelId="{A5AF57FC-BBB3-4F6A-BBE1-B9F97CD2300D}">
      <dgm:prSet phldrT="[Text]" custT="1"/>
      <dgm:spPr/>
      <dgm:t>
        <a:bodyPr/>
        <a:lstStyle/>
        <a:p>
          <a:r>
            <a:rPr lang="en-US" sz="1800" dirty="0" smtClean="0"/>
            <a:t>In February 2017, SPP and ERCOT finalized the study scope (filed in PUCT Project 45633)</a:t>
          </a:r>
          <a:endParaRPr lang="en-US" sz="1800" dirty="0"/>
        </a:p>
      </dgm:t>
    </dgm:pt>
    <dgm:pt modelId="{0A6FA372-753F-42AB-8241-AAFAC1EB1CBE}" type="parTrans" cxnId="{0A5214B4-B3B5-4EE7-8D2D-A3267015A2F9}">
      <dgm:prSet/>
      <dgm:spPr/>
      <dgm:t>
        <a:bodyPr/>
        <a:lstStyle/>
        <a:p>
          <a:endParaRPr lang="en-US"/>
        </a:p>
      </dgm:t>
    </dgm:pt>
    <dgm:pt modelId="{BDFF440B-9483-4AE1-821B-448BDFF1F341}" type="sibTrans" cxnId="{0A5214B4-B3B5-4EE7-8D2D-A3267015A2F9}">
      <dgm:prSet/>
      <dgm:spPr/>
      <dgm:t>
        <a:bodyPr/>
        <a:lstStyle/>
        <a:p>
          <a:endParaRPr lang="en-US"/>
        </a:p>
      </dgm:t>
    </dgm:pt>
    <dgm:pt modelId="{154DF2A9-7CA8-482F-8F6F-B6346FD38DF9}" type="pres">
      <dgm:prSet presAssocID="{22868A95-1F62-49AB-835D-78E4EB11B41B}" presName="outerComposite" presStyleCnt="0">
        <dgm:presLayoutVars>
          <dgm:chMax val="5"/>
          <dgm:dir/>
          <dgm:resizeHandles val="exact"/>
        </dgm:presLayoutVars>
      </dgm:prSet>
      <dgm:spPr/>
      <dgm:t>
        <a:bodyPr/>
        <a:lstStyle/>
        <a:p>
          <a:endParaRPr lang="en-US"/>
        </a:p>
      </dgm:t>
    </dgm:pt>
    <dgm:pt modelId="{5E36F3AB-BD1D-4EA3-991D-9E269438062E}" type="pres">
      <dgm:prSet presAssocID="{22868A95-1F62-49AB-835D-78E4EB11B41B}" presName="dummyMaxCanvas" presStyleCnt="0">
        <dgm:presLayoutVars/>
      </dgm:prSet>
      <dgm:spPr/>
    </dgm:pt>
    <dgm:pt modelId="{413D667E-736E-4FC7-9659-F4C5995FA942}" type="pres">
      <dgm:prSet presAssocID="{22868A95-1F62-49AB-835D-78E4EB11B41B}" presName="FourNodes_1" presStyleLbl="node1" presStyleIdx="0" presStyleCnt="4">
        <dgm:presLayoutVars>
          <dgm:bulletEnabled val="1"/>
        </dgm:presLayoutVars>
      </dgm:prSet>
      <dgm:spPr/>
      <dgm:t>
        <a:bodyPr/>
        <a:lstStyle/>
        <a:p>
          <a:endParaRPr lang="en-US"/>
        </a:p>
      </dgm:t>
    </dgm:pt>
    <dgm:pt modelId="{A9DDE065-CF3E-4050-8A89-4CC5D7C196E5}" type="pres">
      <dgm:prSet presAssocID="{22868A95-1F62-49AB-835D-78E4EB11B41B}" presName="FourNodes_2" presStyleLbl="node1" presStyleIdx="1" presStyleCnt="4">
        <dgm:presLayoutVars>
          <dgm:bulletEnabled val="1"/>
        </dgm:presLayoutVars>
      </dgm:prSet>
      <dgm:spPr/>
      <dgm:t>
        <a:bodyPr/>
        <a:lstStyle/>
        <a:p>
          <a:endParaRPr lang="en-US"/>
        </a:p>
      </dgm:t>
    </dgm:pt>
    <dgm:pt modelId="{5D970F35-0950-4200-B66A-B76A793E40F9}" type="pres">
      <dgm:prSet presAssocID="{22868A95-1F62-49AB-835D-78E4EB11B41B}" presName="FourNodes_3" presStyleLbl="node1" presStyleIdx="2" presStyleCnt="4">
        <dgm:presLayoutVars>
          <dgm:bulletEnabled val="1"/>
        </dgm:presLayoutVars>
      </dgm:prSet>
      <dgm:spPr/>
      <dgm:t>
        <a:bodyPr/>
        <a:lstStyle/>
        <a:p>
          <a:endParaRPr lang="en-US"/>
        </a:p>
      </dgm:t>
    </dgm:pt>
    <dgm:pt modelId="{C65022E3-AE25-4C4C-9013-931C5999EAF8}" type="pres">
      <dgm:prSet presAssocID="{22868A95-1F62-49AB-835D-78E4EB11B41B}" presName="FourNodes_4" presStyleLbl="node1" presStyleIdx="3" presStyleCnt="4">
        <dgm:presLayoutVars>
          <dgm:bulletEnabled val="1"/>
        </dgm:presLayoutVars>
      </dgm:prSet>
      <dgm:spPr/>
      <dgm:t>
        <a:bodyPr/>
        <a:lstStyle/>
        <a:p>
          <a:endParaRPr lang="en-US"/>
        </a:p>
      </dgm:t>
    </dgm:pt>
    <dgm:pt modelId="{5BC21161-A53C-4934-ACCA-A34D76CDADA6}" type="pres">
      <dgm:prSet presAssocID="{22868A95-1F62-49AB-835D-78E4EB11B41B}" presName="FourConn_1-2" presStyleLbl="fgAccFollowNode1" presStyleIdx="0" presStyleCnt="3">
        <dgm:presLayoutVars>
          <dgm:bulletEnabled val="1"/>
        </dgm:presLayoutVars>
      </dgm:prSet>
      <dgm:spPr/>
      <dgm:t>
        <a:bodyPr/>
        <a:lstStyle/>
        <a:p>
          <a:endParaRPr lang="en-US"/>
        </a:p>
      </dgm:t>
    </dgm:pt>
    <dgm:pt modelId="{08DA2166-F6B8-493F-B915-BF9A4F52A622}" type="pres">
      <dgm:prSet presAssocID="{22868A95-1F62-49AB-835D-78E4EB11B41B}" presName="FourConn_2-3" presStyleLbl="fgAccFollowNode1" presStyleIdx="1" presStyleCnt="3">
        <dgm:presLayoutVars>
          <dgm:bulletEnabled val="1"/>
        </dgm:presLayoutVars>
      </dgm:prSet>
      <dgm:spPr/>
      <dgm:t>
        <a:bodyPr/>
        <a:lstStyle/>
        <a:p>
          <a:endParaRPr lang="en-US"/>
        </a:p>
      </dgm:t>
    </dgm:pt>
    <dgm:pt modelId="{2D52077B-0901-4634-AEB3-DC16EFFE3C10}" type="pres">
      <dgm:prSet presAssocID="{22868A95-1F62-49AB-835D-78E4EB11B41B}" presName="FourConn_3-4" presStyleLbl="fgAccFollowNode1" presStyleIdx="2" presStyleCnt="3">
        <dgm:presLayoutVars>
          <dgm:bulletEnabled val="1"/>
        </dgm:presLayoutVars>
      </dgm:prSet>
      <dgm:spPr/>
      <dgm:t>
        <a:bodyPr/>
        <a:lstStyle/>
        <a:p>
          <a:endParaRPr lang="en-US"/>
        </a:p>
      </dgm:t>
    </dgm:pt>
    <dgm:pt modelId="{DE01EF4C-2EA0-4A98-BF21-C2E9A265324C}" type="pres">
      <dgm:prSet presAssocID="{22868A95-1F62-49AB-835D-78E4EB11B41B}" presName="FourNodes_1_text" presStyleLbl="node1" presStyleIdx="3" presStyleCnt="4">
        <dgm:presLayoutVars>
          <dgm:bulletEnabled val="1"/>
        </dgm:presLayoutVars>
      </dgm:prSet>
      <dgm:spPr/>
      <dgm:t>
        <a:bodyPr/>
        <a:lstStyle/>
        <a:p>
          <a:endParaRPr lang="en-US"/>
        </a:p>
      </dgm:t>
    </dgm:pt>
    <dgm:pt modelId="{16EE3D07-6960-49F4-BBB0-0B10B79F705B}" type="pres">
      <dgm:prSet presAssocID="{22868A95-1F62-49AB-835D-78E4EB11B41B}" presName="FourNodes_2_text" presStyleLbl="node1" presStyleIdx="3" presStyleCnt="4">
        <dgm:presLayoutVars>
          <dgm:bulletEnabled val="1"/>
        </dgm:presLayoutVars>
      </dgm:prSet>
      <dgm:spPr/>
      <dgm:t>
        <a:bodyPr/>
        <a:lstStyle/>
        <a:p>
          <a:endParaRPr lang="en-US"/>
        </a:p>
      </dgm:t>
    </dgm:pt>
    <dgm:pt modelId="{3720B46E-8D6B-46E6-84E3-19D30B7DB10B}" type="pres">
      <dgm:prSet presAssocID="{22868A95-1F62-49AB-835D-78E4EB11B41B}" presName="FourNodes_3_text" presStyleLbl="node1" presStyleIdx="3" presStyleCnt="4">
        <dgm:presLayoutVars>
          <dgm:bulletEnabled val="1"/>
        </dgm:presLayoutVars>
      </dgm:prSet>
      <dgm:spPr/>
      <dgm:t>
        <a:bodyPr/>
        <a:lstStyle/>
        <a:p>
          <a:endParaRPr lang="en-US"/>
        </a:p>
      </dgm:t>
    </dgm:pt>
    <dgm:pt modelId="{23148DD9-09BD-4324-BCC4-34369989C8F5}" type="pres">
      <dgm:prSet presAssocID="{22868A95-1F62-49AB-835D-78E4EB11B41B}" presName="FourNodes_4_text" presStyleLbl="node1" presStyleIdx="3" presStyleCnt="4">
        <dgm:presLayoutVars>
          <dgm:bulletEnabled val="1"/>
        </dgm:presLayoutVars>
      </dgm:prSet>
      <dgm:spPr/>
      <dgm:t>
        <a:bodyPr/>
        <a:lstStyle/>
        <a:p>
          <a:endParaRPr lang="en-US"/>
        </a:p>
      </dgm:t>
    </dgm:pt>
  </dgm:ptLst>
  <dgm:cxnLst>
    <dgm:cxn modelId="{F8515DD5-20B2-49AC-A428-A058FABE1E46}" type="presOf" srcId="{7C2DDAFA-2FE3-4D87-ACEA-C4E342A48AE2}" destId="{5BC21161-A53C-4934-ACCA-A34D76CDADA6}" srcOrd="0" destOrd="0" presId="urn:microsoft.com/office/officeart/2005/8/layout/vProcess5"/>
    <dgm:cxn modelId="{0A5214B4-B3B5-4EE7-8D2D-A3267015A2F9}" srcId="{22868A95-1F62-49AB-835D-78E4EB11B41B}" destId="{A5AF57FC-BBB3-4F6A-BBE1-B9F97CD2300D}" srcOrd="3" destOrd="0" parTransId="{0A6FA372-753F-42AB-8241-AAFAC1EB1CBE}" sibTransId="{BDFF440B-9483-4AE1-821B-448BDFF1F341}"/>
    <dgm:cxn modelId="{70C8E9B5-B460-4B70-8119-C81A2AF5FB08}" type="presOf" srcId="{0A644DB2-06F7-4B37-AC87-210FAA104523}" destId="{5D970F35-0950-4200-B66A-B76A793E40F9}" srcOrd="0" destOrd="0" presId="urn:microsoft.com/office/officeart/2005/8/layout/vProcess5"/>
    <dgm:cxn modelId="{BC0EB993-3783-4193-BA6D-CC564F1FBC49}" type="presOf" srcId="{AC3FF839-E590-4732-AB90-5BF4110EC77F}" destId="{DE01EF4C-2EA0-4A98-BF21-C2E9A265324C}" srcOrd="1" destOrd="0" presId="urn:microsoft.com/office/officeart/2005/8/layout/vProcess5"/>
    <dgm:cxn modelId="{89221FD8-CC08-4841-A6E9-65A42703008C}" type="presOf" srcId="{4655C0EC-304B-4969-8763-04DF6F7DC3E6}" destId="{2D52077B-0901-4634-AEB3-DC16EFFE3C10}" srcOrd="0" destOrd="0" presId="urn:microsoft.com/office/officeart/2005/8/layout/vProcess5"/>
    <dgm:cxn modelId="{7EB677E6-4278-40F9-8503-FFC7FDD2A392}" type="presOf" srcId="{0A644DB2-06F7-4B37-AC87-210FAA104523}" destId="{3720B46E-8D6B-46E6-84E3-19D30B7DB10B}" srcOrd="1" destOrd="0" presId="urn:microsoft.com/office/officeart/2005/8/layout/vProcess5"/>
    <dgm:cxn modelId="{281D4106-7193-46C8-A6CB-7802239DB3FC}" srcId="{22868A95-1F62-49AB-835D-78E4EB11B41B}" destId="{AC3FF839-E590-4732-AB90-5BF4110EC77F}" srcOrd="0" destOrd="0" parTransId="{EF171237-6443-4B03-BC18-D5F9CF2AE016}" sibTransId="{7C2DDAFA-2FE3-4D87-ACEA-C4E342A48AE2}"/>
    <dgm:cxn modelId="{01B05FCB-4B69-491F-95C4-2F75D0D28B5B}" srcId="{22868A95-1F62-49AB-835D-78E4EB11B41B}" destId="{0A644DB2-06F7-4B37-AC87-210FAA104523}" srcOrd="2" destOrd="0" parTransId="{23552C0D-AEE5-40F1-A387-92E86E644125}" sibTransId="{4655C0EC-304B-4969-8763-04DF6F7DC3E6}"/>
    <dgm:cxn modelId="{D0EE49C2-179C-4A28-87B1-60111C31B205}" srcId="{22868A95-1F62-49AB-835D-78E4EB11B41B}" destId="{2FC24126-FDF7-4EDC-AEF8-F139E107F2AB}" srcOrd="1" destOrd="0" parTransId="{9E105BB0-1330-41E0-9278-B0357D3ED259}" sibTransId="{D2A7D00A-CA05-4671-A083-D739E3022529}"/>
    <dgm:cxn modelId="{629FE6A0-ED4A-4B89-8A0C-DFDD1203AE74}" type="presOf" srcId="{22868A95-1F62-49AB-835D-78E4EB11B41B}" destId="{154DF2A9-7CA8-482F-8F6F-B6346FD38DF9}" srcOrd="0" destOrd="0" presId="urn:microsoft.com/office/officeart/2005/8/layout/vProcess5"/>
    <dgm:cxn modelId="{42C1D6FD-A227-4DA4-9A4C-98B184B9C547}" type="presOf" srcId="{AC3FF839-E590-4732-AB90-5BF4110EC77F}" destId="{413D667E-736E-4FC7-9659-F4C5995FA942}" srcOrd="0" destOrd="0" presId="urn:microsoft.com/office/officeart/2005/8/layout/vProcess5"/>
    <dgm:cxn modelId="{F9D69E68-1972-475B-A148-616B750C54FA}" type="presOf" srcId="{2FC24126-FDF7-4EDC-AEF8-F139E107F2AB}" destId="{16EE3D07-6960-49F4-BBB0-0B10B79F705B}" srcOrd="1" destOrd="0" presId="urn:microsoft.com/office/officeart/2005/8/layout/vProcess5"/>
    <dgm:cxn modelId="{430E0F42-1600-43FD-A961-D1B956C8737E}" type="presOf" srcId="{2FC24126-FDF7-4EDC-AEF8-F139E107F2AB}" destId="{A9DDE065-CF3E-4050-8A89-4CC5D7C196E5}" srcOrd="0" destOrd="0" presId="urn:microsoft.com/office/officeart/2005/8/layout/vProcess5"/>
    <dgm:cxn modelId="{95E582BA-D955-4CBC-B23D-5E6849A2C281}" type="presOf" srcId="{A5AF57FC-BBB3-4F6A-BBE1-B9F97CD2300D}" destId="{C65022E3-AE25-4C4C-9013-931C5999EAF8}" srcOrd="0" destOrd="0" presId="urn:microsoft.com/office/officeart/2005/8/layout/vProcess5"/>
    <dgm:cxn modelId="{3155C435-0D12-455D-9BEA-062ADCEB10C9}" type="presOf" srcId="{A5AF57FC-BBB3-4F6A-BBE1-B9F97CD2300D}" destId="{23148DD9-09BD-4324-BCC4-34369989C8F5}" srcOrd="1" destOrd="0" presId="urn:microsoft.com/office/officeart/2005/8/layout/vProcess5"/>
    <dgm:cxn modelId="{74821DF9-A0D8-4774-A4AF-50CD7865678F}" type="presOf" srcId="{D2A7D00A-CA05-4671-A083-D739E3022529}" destId="{08DA2166-F6B8-493F-B915-BF9A4F52A622}" srcOrd="0" destOrd="0" presId="urn:microsoft.com/office/officeart/2005/8/layout/vProcess5"/>
    <dgm:cxn modelId="{18C7E786-EC47-42D8-9A8B-D254C1A99130}" type="presParOf" srcId="{154DF2A9-7CA8-482F-8F6F-B6346FD38DF9}" destId="{5E36F3AB-BD1D-4EA3-991D-9E269438062E}" srcOrd="0" destOrd="0" presId="urn:microsoft.com/office/officeart/2005/8/layout/vProcess5"/>
    <dgm:cxn modelId="{1A037896-3679-47B5-BE6E-8048F491F4A6}" type="presParOf" srcId="{154DF2A9-7CA8-482F-8F6F-B6346FD38DF9}" destId="{413D667E-736E-4FC7-9659-F4C5995FA942}" srcOrd="1" destOrd="0" presId="urn:microsoft.com/office/officeart/2005/8/layout/vProcess5"/>
    <dgm:cxn modelId="{8C7E4018-DB3B-4D03-AACB-D4D81E2F74C0}" type="presParOf" srcId="{154DF2A9-7CA8-482F-8F6F-B6346FD38DF9}" destId="{A9DDE065-CF3E-4050-8A89-4CC5D7C196E5}" srcOrd="2" destOrd="0" presId="urn:microsoft.com/office/officeart/2005/8/layout/vProcess5"/>
    <dgm:cxn modelId="{D59047D3-A8B2-4575-A0D9-A4E46A1F1AAC}" type="presParOf" srcId="{154DF2A9-7CA8-482F-8F6F-B6346FD38DF9}" destId="{5D970F35-0950-4200-B66A-B76A793E40F9}" srcOrd="3" destOrd="0" presId="urn:microsoft.com/office/officeart/2005/8/layout/vProcess5"/>
    <dgm:cxn modelId="{DE87F126-871B-4A83-8404-76E4547E5E6B}" type="presParOf" srcId="{154DF2A9-7CA8-482F-8F6F-B6346FD38DF9}" destId="{C65022E3-AE25-4C4C-9013-931C5999EAF8}" srcOrd="4" destOrd="0" presId="urn:microsoft.com/office/officeart/2005/8/layout/vProcess5"/>
    <dgm:cxn modelId="{268CF827-F34E-4B3E-8C50-C94E19DF76CF}" type="presParOf" srcId="{154DF2A9-7CA8-482F-8F6F-B6346FD38DF9}" destId="{5BC21161-A53C-4934-ACCA-A34D76CDADA6}" srcOrd="5" destOrd="0" presId="urn:microsoft.com/office/officeart/2005/8/layout/vProcess5"/>
    <dgm:cxn modelId="{6AFB0653-FEEA-4325-9FAB-C2DA5FDBCE05}" type="presParOf" srcId="{154DF2A9-7CA8-482F-8F6F-B6346FD38DF9}" destId="{08DA2166-F6B8-493F-B915-BF9A4F52A622}" srcOrd="6" destOrd="0" presId="urn:microsoft.com/office/officeart/2005/8/layout/vProcess5"/>
    <dgm:cxn modelId="{403BDA04-1735-4E17-9A61-659C27432E4C}" type="presParOf" srcId="{154DF2A9-7CA8-482F-8F6F-B6346FD38DF9}" destId="{2D52077B-0901-4634-AEB3-DC16EFFE3C10}" srcOrd="7" destOrd="0" presId="urn:microsoft.com/office/officeart/2005/8/layout/vProcess5"/>
    <dgm:cxn modelId="{47A2D9C2-735C-4626-8ABD-E6B72531D7E0}" type="presParOf" srcId="{154DF2A9-7CA8-482F-8F6F-B6346FD38DF9}" destId="{DE01EF4C-2EA0-4A98-BF21-C2E9A265324C}" srcOrd="8" destOrd="0" presId="urn:microsoft.com/office/officeart/2005/8/layout/vProcess5"/>
    <dgm:cxn modelId="{8BC46AFF-34DF-4BA4-B723-EB4F48B6C79C}" type="presParOf" srcId="{154DF2A9-7CA8-482F-8F6F-B6346FD38DF9}" destId="{16EE3D07-6960-49F4-BBB0-0B10B79F705B}" srcOrd="9" destOrd="0" presId="urn:microsoft.com/office/officeart/2005/8/layout/vProcess5"/>
    <dgm:cxn modelId="{C2A53786-BEB8-4BCD-BC81-5DA97C397C65}" type="presParOf" srcId="{154DF2A9-7CA8-482F-8F6F-B6346FD38DF9}" destId="{3720B46E-8D6B-46E6-84E3-19D30B7DB10B}" srcOrd="10" destOrd="0" presId="urn:microsoft.com/office/officeart/2005/8/layout/vProcess5"/>
    <dgm:cxn modelId="{9602D4E6-FF4E-456A-BBCD-65B269074278}" type="presParOf" srcId="{154DF2A9-7CA8-482F-8F6F-B6346FD38DF9}" destId="{23148DD9-09BD-4324-BCC4-34369989C8F5}"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D667E-736E-4FC7-9659-F4C5995FA942}">
      <dsp:nvSpPr>
        <dsp:cNvPr id="0" name=""/>
        <dsp:cNvSpPr/>
      </dsp:nvSpPr>
      <dsp:spPr>
        <a:xfrm>
          <a:off x="0" y="0"/>
          <a:ext cx="6400800" cy="11468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t>In June 2016, ERCOT completed Lubbock Power and Light (LP&amp;L) Integration Study (filed in PUCT Project 45633)</a:t>
          </a:r>
          <a:endParaRPr lang="en-US" sz="1800" kern="1200" dirty="0"/>
        </a:p>
      </dsp:txBody>
      <dsp:txXfrm>
        <a:off x="33591" y="33591"/>
        <a:ext cx="5066312" cy="1079700"/>
      </dsp:txXfrm>
    </dsp:sp>
    <dsp:sp modelId="{A9DDE065-CF3E-4050-8A89-4CC5D7C196E5}">
      <dsp:nvSpPr>
        <dsp:cNvPr id="0" name=""/>
        <dsp:cNvSpPr/>
      </dsp:nvSpPr>
      <dsp:spPr>
        <a:xfrm>
          <a:off x="536066" y="1355407"/>
          <a:ext cx="6400800" cy="11468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t>In July 2016, memo from Former Chairman </a:t>
          </a:r>
          <a:r>
            <a:rPr lang="en-US" sz="1800" kern="1200" smtClean="0"/>
            <a:t>Nelson asked </a:t>
          </a:r>
          <a:r>
            <a:rPr lang="en-US" sz="1800" kern="1200" dirty="0" smtClean="0"/>
            <a:t>for ERCOT-SPP coordinated study of the impacts of an LP&amp;L transition to ERCOT</a:t>
          </a:r>
          <a:endParaRPr lang="en-US" sz="1800" kern="1200" dirty="0"/>
        </a:p>
      </dsp:txBody>
      <dsp:txXfrm>
        <a:off x="569657" y="1388998"/>
        <a:ext cx="5052077" cy="1079700"/>
      </dsp:txXfrm>
    </dsp:sp>
    <dsp:sp modelId="{5D970F35-0950-4200-B66A-B76A793E40F9}">
      <dsp:nvSpPr>
        <dsp:cNvPr id="0" name=""/>
        <dsp:cNvSpPr/>
      </dsp:nvSpPr>
      <dsp:spPr>
        <a:xfrm>
          <a:off x="1064133" y="2710814"/>
          <a:ext cx="6400800" cy="11468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t>In November 2016, ERCOT presented draft study scope and assumptions to RPG (</a:t>
          </a:r>
          <a:r>
            <a:rPr lang="en-US" sz="1400" kern="1200" dirty="0" smtClean="0">
              <a:hlinkClick xmlns:r="http://schemas.openxmlformats.org/officeDocument/2006/relationships" r:id="rId1"/>
            </a:rPr>
            <a:t>http://www.ercot.com/content/wcm/key_documents_lists/77750/SPP_ERCOT_Lubbock_Scope_RPG_11_15_2016.pdf</a:t>
          </a:r>
          <a:r>
            <a:rPr lang="en-US" sz="1800" kern="1200" dirty="0" smtClean="0"/>
            <a:t>) </a:t>
          </a:r>
          <a:endParaRPr lang="en-US" sz="1800" kern="1200" dirty="0"/>
        </a:p>
      </dsp:txBody>
      <dsp:txXfrm>
        <a:off x="1097724" y="2744405"/>
        <a:ext cx="5060078" cy="1079700"/>
      </dsp:txXfrm>
    </dsp:sp>
    <dsp:sp modelId="{C65022E3-AE25-4C4C-9013-931C5999EAF8}">
      <dsp:nvSpPr>
        <dsp:cNvPr id="0" name=""/>
        <dsp:cNvSpPr/>
      </dsp:nvSpPr>
      <dsp:spPr>
        <a:xfrm>
          <a:off x="1600199" y="4066221"/>
          <a:ext cx="6400800" cy="11468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t>In February 2017, SPP and ERCOT finalized the study scope (filed in PUCT Project 45633)</a:t>
          </a:r>
          <a:endParaRPr lang="en-US" sz="1800" kern="1200" dirty="0"/>
        </a:p>
      </dsp:txBody>
      <dsp:txXfrm>
        <a:off x="1633790" y="4099812"/>
        <a:ext cx="5052077" cy="1079700"/>
      </dsp:txXfrm>
    </dsp:sp>
    <dsp:sp modelId="{5BC21161-A53C-4934-ACCA-A34D76CDADA6}">
      <dsp:nvSpPr>
        <dsp:cNvPr id="0" name=""/>
        <dsp:cNvSpPr/>
      </dsp:nvSpPr>
      <dsp:spPr>
        <a:xfrm>
          <a:off x="5655326" y="878408"/>
          <a:ext cx="745473" cy="74547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5823057" y="878408"/>
        <a:ext cx="410011" cy="560968"/>
      </dsp:txXfrm>
    </dsp:sp>
    <dsp:sp modelId="{08DA2166-F6B8-493F-B915-BF9A4F52A622}">
      <dsp:nvSpPr>
        <dsp:cNvPr id="0" name=""/>
        <dsp:cNvSpPr/>
      </dsp:nvSpPr>
      <dsp:spPr>
        <a:xfrm>
          <a:off x="6191393" y="2233815"/>
          <a:ext cx="745473" cy="74547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6359124" y="2233815"/>
        <a:ext cx="410011" cy="560968"/>
      </dsp:txXfrm>
    </dsp:sp>
    <dsp:sp modelId="{2D52077B-0901-4634-AEB3-DC16EFFE3C10}">
      <dsp:nvSpPr>
        <dsp:cNvPr id="0" name=""/>
        <dsp:cNvSpPr/>
      </dsp:nvSpPr>
      <dsp:spPr>
        <a:xfrm>
          <a:off x="6719459" y="3589222"/>
          <a:ext cx="745473" cy="74547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6887190" y="3589222"/>
        <a:ext cx="410011" cy="56096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5/15/2017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ERCOT-SPP Coordinated </a:t>
            </a:r>
          </a:p>
          <a:p>
            <a:r>
              <a:rPr lang="en-US" b="1" dirty="0" smtClean="0"/>
              <a:t>Lubbock Power and Light </a:t>
            </a:r>
          </a:p>
          <a:p>
            <a:r>
              <a:rPr lang="en-US" b="1" dirty="0" smtClean="0"/>
              <a:t>Integration Impact Study Results</a:t>
            </a:r>
            <a:endParaRPr lang="en-US" b="1" dirty="0"/>
          </a:p>
          <a:p>
            <a:endParaRPr lang="en-US" dirty="0"/>
          </a:p>
          <a:p>
            <a:r>
              <a:rPr lang="en-US" dirty="0" smtClean="0"/>
              <a:t>Ben Richardson</a:t>
            </a:r>
            <a:endParaRPr lang="en-US" dirty="0"/>
          </a:p>
          <a:p>
            <a:endParaRPr lang="en-US" dirty="0"/>
          </a:p>
          <a:p>
            <a:r>
              <a:rPr lang="en-US" dirty="0" smtClean="0"/>
              <a:t>May 16,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Subsynchronous</a:t>
            </a:r>
            <a:r>
              <a:rPr lang="en-US" dirty="0" smtClean="0"/>
              <a:t> </a:t>
            </a:r>
            <a:r>
              <a:rPr lang="en-US" dirty="0"/>
              <a:t>resonance </a:t>
            </a:r>
            <a:r>
              <a:rPr lang="en-US" dirty="0" smtClean="0"/>
              <a:t>impact analysis</a:t>
            </a:r>
            <a:endParaRPr lang="en-US" dirty="0"/>
          </a:p>
        </p:txBody>
      </p:sp>
      <p:sp>
        <p:nvSpPr>
          <p:cNvPr id="3" name="Content Placeholder 2"/>
          <p:cNvSpPr>
            <a:spLocks noGrp="1"/>
          </p:cNvSpPr>
          <p:nvPr>
            <p:ph idx="1"/>
          </p:nvPr>
        </p:nvSpPr>
        <p:spPr>
          <a:xfrm>
            <a:off x="304800" y="1524000"/>
            <a:ext cx="8534400" cy="4319832"/>
          </a:xfrm>
        </p:spPr>
        <p:txBody>
          <a:bodyPr/>
          <a:lstStyle/>
          <a:p>
            <a:r>
              <a:rPr lang="en-US" sz="2800" dirty="0" smtClean="0"/>
              <a:t>LP&amp;L integration would have no negative impact </a:t>
            </a:r>
            <a:r>
              <a:rPr lang="en-US" sz="2800" dirty="0"/>
              <a:t>for existing </a:t>
            </a:r>
            <a:r>
              <a:rPr lang="en-US" sz="2800" dirty="0" smtClean="0"/>
              <a:t>generators</a:t>
            </a:r>
            <a:endParaRPr lang="en-US" sz="2800" dirty="0"/>
          </a:p>
          <a:p>
            <a:r>
              <a:rPr lang="en-US" sz="2800" dirty="0"/>
              <a:t>With LP&amp;L </a:t>
            </a:r>
            <a:r>
              <a:rPr lang="en-US" sz="2800" dirty="0" smtClean="0"/>
              <a:t>integration:</a:t>
            </a:r>
            <a:endParaRPr lang="en-US" sz="2800" dirty="0"/>
          </a:p>
          <a:p>
            <a:pPr lvl="1"/>
            <a:r>
              <a:rPr lang="en-US" sz="2400" dirty="0"/>
              <a:t>The number of outages for radial connection to series capacitors increased or remained the same for most generators </a:t>
            </a:r>
          </a:p>
          <a:p>
            <a:pPr lvl="1"/>
            <a:r>
              <a:rPr lang="en-US" sz="2400" dirty="0"/>
              <a:t>Panhandle generation projects can be radially connected to Edison/</a:t>
            </a:r>
            <a:r>
              <a:rPr lang="en-US" sz="2400" dirty="0" err="1"/>
              <a:t>Oersted</a:t>
            </a:r>
            <a:r>
              <a:rPr lang="en-US" sz="2400" dirty="0"/>
              <a:t> series capacitors </a:t>
            </a:r>
            <a:r>
              <a:rPr lang="en-US" sz="2400" dirty="0" smtClean="0"/>
              <a:t>within </a:t>
            </a:r>
            <a:r>
              <a:rPr lang="en-US" sz="2400" dirty="0"/>
              <a:t>14 outages  </a:t>
            </a:r>
          </a:p>
          <a:p>
            <a:pPr lvl="2"/>
            <a:r>
              <a:rPr lang="en-US" sz="1800" dirty="0"/>
              <a:t>Significantly far away from Edison/</a:t>
            </a:r>
            <a:r>
              <a:rPr lang="en-US" sz="1800" dirty="0" err="1"/>
              <a:t>Oersted</a:t>
            </a:r>
            <a:r>
              <a:rPr lang="en-US" sz="1800" dirty="0"/>
              <a:t> series capacitors</a:t>
            </a:r>
          </a:p>
          <a:p>
            <a:pPr lvl="2"/>
            <a:r>
              <a:rPr lang="en-US" sz="1800" dirty="0"/>
              <a:t>Panhandle generation </a:t>
            </a:r>
            <a:r>
              <a:rPr lang="en-US" sz="1800" dirty="0" smtClean="0"/>
              <a:t>projects already </a:t>
            </a:r>
            <a:r>
              <a:rPr lang="en-US" sz="1800" dirty="0"/>
              <a:t>have SSR mitigation and/or protection in place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TextBox 4"/>
          <p:cNvSpPr txBox="1"/>
          <p:nvPr/>
        </p:nvSpPr>
        <p:spPr>
          <a:xfrm>
            <a:off x="3657600" y="6527642"/>
            <a:ext cx="1905000" cy="246221"/>
          </a:xfrm>
          <a:prstGeom prst="rect">
            <a:avLst/>
          </a:prstGeom>
          <a:noFill/>
        </p:spPr>
        <p:txBody>
          <a:bodyPr wrap="square" rtlCol="0">
            <a:spAutoFit/>
          </a:bodyPr>
          <a:lstStyle/>
          <a:p>
            <a:pPr algn="l"/>
            <a:r>
              <a:rPr lang="en-US" sz="1000" b="1" baseline="0" dirty="0" smtClean="0">
                <a:solidFill>
                  <a:schemeClr val="tx2"/>
                </a:solidFill>
              </a:rPr>
              <a:t>PRELIMINARY RESULTS</a:t>
            </a:r>
            <a:endParaRPr lang="en-US" sz="1000" b="1" dirty="0">
              <a:solidFill>
                <a:schemeClr val="tx2"/>
              </a:solidFill>
            </a:endParaRPr>
          </a:p>
        </p:txBody>
      </p:sp>
    </p:spTree>
    <p:extLst>
      <p:ext uri="{BB962C8B-B14F-4D97-AF65-F5344CB8AC3E}">
        <p14:creationId xmlns:p14="http://schemas.microsoft.com/office/powerpoint/2010/main" val="2987445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whether or not to convert retiring LP&amp;L generators to </a:t>
            </a:r>
            <a:r>
              <a:rPr lang="en-US" dirty="0"/>
              <a:t>synchronous </a:t>
            </a:r>
            <a:r>
              <a:rPr lang="en-US" dirty="0" smtClean="0"/>
              <a:t>condensers</a:t>
            </a:r>
            <a:endParaRPr lang="en-US" dirty="0"/>
          </a:p>
        </p:txBody>
      </p:sp>
      <p:sp>
        <p:nvSpPr>
          <p:cNvPr id="3" name="Content Placeholder 2"/>
          <p:cNvSpPr>
            <a:spLocks noGrp="1"/>
          </p:cNvSpPr>
          <p:nvPr>
            <p:ph idx="1"/>
          </p:nvPr>
        </p:nvSpPr>
        <p:spPr/>
        <p:txBody>
          <a:bodyPr/>
          <a:lstStyle/>
          <a:p>
            <a:r>
              <a:rPr lang="en-US" sz="2400" dirty="0" smtClean="0"/>
              <a:t>ERCOT found production cost savings that would justify the cost of converting retiring LP&amp;L Coke Units 1 and 2 to synchronous condensers in 2025 (not found to be economic in 2020)</a:t>
            </a:r>
          </a:p>
          <a:p>
            <a:r>
              <a:rPr lang="en-US" sz="2400" dirty="0" smtClean="0"/>
              <a:t>However, the overall impact on the Panhandle interface limit was less than 100 MW and installing new synchronous condensers at selected locations within the Panhandle would provide better economic benefit</a:t>
            </a:r>
          </a:p>
          <a:p>
            <a:r>
              <a:rPr lang="en-US" sz="2400" dirty="0" smtClean="0"/>
              <a:t>ERCOT will not recommend converting LP&amp;L units to synchronous condensers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5" name="TextBox 4"/>
          <p:cNvSpPr txBox="1"/>
          <p:nvPr/>
        </p:nvSpPr>
        <p:spPr>
          <a:xfrm>
            <a:off x="3657600" y="6527642"/>
            <a:ext cx="1905000" cy="246221"/>
          </a:xfrm>
          <a:prstGeom prst="rect">
            <a:avLst/>
          </a:prstGeom>
          <a:noFill/>
        </p:spPr>
        <p:txBody>
          <a:bodyPr wrap="square" rtlCol="0">
            <a:spAutoFit/>
          </a:bodyPr>
          <a:lstStyle/>
          <a:p>
            <a:pPr algn="l"/>
            <a:r>
              <a:rPr lang="en-US" sz="1000" b="1" baseline="0" dirty="0" smtClean="0">
                <a:solidFill>
                  <a:schemeClr val="tx2"/>
                </a:solidFill>
              </a:rPr>
              <a:t>PRELIMINARY RESULTS</a:t>
            </a:r>
            <a:endParaRPr lang="en-US" sz="1000" b="1" dirty="0">
              <a:solidFill>
                <a:schemeClr val="tx2"/>
              </a:solidFill>
            </a:endParaRPr>
          </a:p>
        </p:txBody>
      </p:sp>
    </p:spTree>
    <p:extLst>
      <p:ext uri="{BB962C8B-B14F-4D97-AF65-F5344CB8AC3E}">
        <p14:creationId xmlns:p14="http://schemas.microsoft.com/office/powerpoint/2010/main" val="4002060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Present results to TAC on May 25 and to the Board on June 13</a:t>
            </a:r>
          </a:p>
          <a:p>
            <a:endParaRPr lang="en-US" dirty="0" smtClean="0"/>
          </a:p>
          <a:p>
            <a:r>
              <a:rPr lang="en-US" dirty="0" smtClean="0"/>
              <a:t>File final report with the PUCT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212979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sz="4400" dirty="0" smtClean="0"/>
          </a:p>
          <a:p>
            <a:pPr marL="0" indent="0">
              <a:buNone/>
            </a:pPr>
            <a:endParaRPr lang="en-US" sz="4400" dirty="0"/>
          </a:p>
          <a:p>
            <a:pPr marL="0" indent="0">
              <a:buNone/>
            </a:pPr>
            <a:endParaRPr lang="en-US" sz="4400" dirty="0" smtClean="0"/>
          </a:p>
          <a:p>
            <a:pPr marL="0" indent="0">
              <a:buNone/>
            </a:pPr>
            <a:r>
              <a:rPr lang="en-US" sz="4400" dirty="0" smtClean="0"/>
              <a:t>Questions?</a:t>
            </a:r>
            <a:endParaRPr lang="en-US" sz="4400" dirty="0"/>
          </a:p>
        </p:txBody>
      </p:sp>
    </p:spTree>
    <p:extLst>
      <p:ext uri="{BB962C8B-B14F-4D97-AF65-F5344CB8AC3E}">
        <p14:creationId xmlns:p14="http://schemas.microsoft.com/office/powerpoint/2010/main" val="3798074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Background</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4" name="Diagram 3"/>
          <p:cNvGraphicFramePr/>
          <p:nvPr>
            <p:extLst>
              <p:ext uri="{D42A27DB-BD31-4B8C-83A1-F6EECF244321}">
                <p14:modId xmlns:p14="http://schemas.microsoft.com/office/powerpoint/2010/main" val="4281924108"/>
              </p:ext>
            </p:extLst>
          </p:nvPr>
        </p:nvGraphicFramePr>
        <p:xfrm>
          <a:off x="609600" y="959096"/>
          <a:ext cx="8001000" cy="5213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LP&amp;L Integration Study (June 2016)</a:t>
            </a:r>
            <a:endParaRPr lang="en-US" dirty="0"/>
          </a:p>
        </p:txBody>
      </p:sp>
      <p:sp>
        <p:nvSpPr>
          <p:cNvPr id="3" name="Content Placeholder 2"/>
          <p:cNvSpPr>
            <a:spLocks noGrp="1"/>
          </p:cNvSpPr>
          <p:nvPr>
            <p:ph idx="1"/>
          </p:nvPr>
        </p:nvSpPr>
        <p:spPr>
          <a:xfrm>
            <a:off x="304800" y="1600201"/>
            <a:ext cx="3810000" cy="4319832"/>
          </a:xfrm>
        </p:spPr>
        <p:txBody>
          <a:bodyPr/>
          <a:lstStyle/>
          <a:p>
            <a:r>
              <a:rPr lang="en-US" dirty="0" smtClean="0"/>
              <a:t>ERCOT preferred Option 4ow for integrating the LP&amp;L system</a:t>
            </a:r>
          </a:p>
          <a:p>
            <a:endParaRPr lang="en-US" dirty="0" smtClean="0"/>
          </a:p>
          <a:p>
            <a:r>
              <a:rPr lang="en-US" dirty="0" smtClean="0"/>
              <a:t>$364 million capital cost estimate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4576412" y="1500433"/>
            <a:ext cx="4114800" cy="4419600"/>
          </a:xfrm>
          <a:prstGeom prst="rect">
            <a:avLst/>
          </a:prstGeom>
          <a:noFill/>
        </p:spPr>
      </p:pic>
    </p:spTree>
    <p:extLst>
      <p:ext uri="{BB962C8B-B14F-4D97-AF65-F5344CB8AC3E}">
        <p14:creationId xmlns:p14="http://schemas.microsoft.com/office/powerpoint/2010/main" val="3752914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Results</a:t>
            </a:r>
            <a:endParaRPr lang="en-US" b="1" dirty="0">
              <a:solidFill>
                <a:schemeClr val="accent1"/>
              </a:solidFill>
            </a:endParaRPr>
          </a:p>
        </p:txBody>
      </p:sp>
      <p:sp>
        <p:nvSpPr>
          <p:cNvPr id="3" name="Content Placeholder 2"/>
          <p:cNvSpPr>
            <a:spLocks noGrp="1"/>
          </p:cNvSpPr>
          <p:nvPr>
            <p:ph idx="1"/>
          </p:nvPr>
        </p:nvSpPr>
        <p:spPr>
          <a:xfrm>
            <a:off x="304800" y="1600201"/>
            <a:ext cx="8534400" cy="4319832"/>
          </a:xfrm>
        </p:spPr>
        <p:txBody>
          <a:bodyPr/>
          <a:lstStyle/>
          <a:p>
            <a:r>
              <a:rPr lang="en-US" dirty="0" smtClean="0"/>
              <a:t>The following slides will summarize the preliminary results of the analysis performed as part of the study scope</a:t>
            </a:r>
          </a:p>
          <a:p>
            <a:r>
              <a:rPr lang="en-US" dirty="0" smtClean="0"/>
              <a:t>Final and detailed information will be available in the study report ERCOT plans to file with the PUCT in June</a:t>
            </a:r>
          </a:p>
          <a:p>
            <a:r>
              <a:rPr lang="en-US" dirty="0" smtClean="0"/>
              <a:t>SPP is expected to file a separate report for their portion of the study scope</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production cost analysis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85514930"/>
              </p:ext>
            </p:extLst>
          </p:nvPr>
        </p:nvGraphicFramePr>
        <p:xfrm>
          <a:off x="304800" y="1219200"/>
          <a:ext cx="8534400" cy="2397760"/>
        </p:xfrm>
        <a:graphic>
          <a:graphicData uri="http://schemas.openxmlformats.org/drawingml/2006/table">
            <a:tbl>
              <a:tblPr firstRow="1" bandRow="1">
                <a:tableStyleId>{5C22544A-7EE6-4342-B048-85BDC9FD1C3A}</a:tableStyleId>
              </a:tblPr>
              <a:tblGrid>
                <a:gridCol w="2400300"/>
                <a:gridCol w="2400300"/>
                <a:gridCol w="3733800"/>
              </a:tblGrid>
              <a:tr h="370840">
                <a:tc>
                  <a:txBody>
                    <a:bodyPr/>
                    <a:lstStyle/>
                    <a:p>
                      <a:pPr algn="ctr"/>
                      <a:r>
                        <a:rPr lang="en-US" dirty="0" smtClean="0"/>
                        <a:t>Year</a:t>
                      </a:r>
                      <a:endParaRPr lang="en-US" dirty="0"/>
                    </a:p>
                  </a:txBody>
                  <a:tcPr anchor="ctr"/>
                </a:tc>
                <a:tc>
                  <a:txBody>
                    <a:bodyPr/>
                    <a:lstStyle/>
                    <a:p>
                      <a:pPr algn="ctr"/>
                      <a:r>
                        <a:rPr lang="en-US" dirty="0" smtClean="0"/>
                        <a:t>Panhandle</a:t>
                      </a:r>
                      <a:r>
                        <a:rPr lang="en-US" baseline="0" dirty="0" smtClean="0"/>
                        <a:t> Interface Limit*</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Production cost increase due</a:t>
                      </a:r>
                      <a:r>
                        <a:rPr lang="en-US" baseline="0" dirty="0" smtClean="0"/>
                        <a:t> to the addition of LP&amp;L System into ERCOT</a:t>
                      </a:r>
                      <a:endParaRPr lang="en-US" dirty="0" smtClean="0"/>
                    </a:p>
                  </a:txBody>
                  <a:tcPr anchor="ctr"/>
                </a:tc>
              </a:tr>
              <a:tr h="370840">
                <a:tc>
                  <a:txBody>
                    <a:bodyPr/>
                    <a:lstStyle/>
                    <a:p>
                      <a:pPr algn="l"/>
                      <a:r>
                        <a:rPr lang="en-US" dirty="0" smtClean="0"/>
                        <a:t>2020 (without LP&amp;L)</a:t>
                      </a:r>
                      <a:endParaRPr lang="en-US" dirty="0"/>
                    </a:p>
                  </a:txBody>
                  <a:tcPr/>
                </a:tc>
                <a:tc>
                  <a:txBody>
                    <a:bodyPr/>
                    <a:lstStyle/>
                    <a:p>
                      <a:pPr algn="ctr"/>
                      <a:r>
                        <a:rPr lang="en-US" dirty="0" smtClean="0"/>
                        <a:t>3629 MW</a:t>
                      </a:r>
                      <a:endParaRPr lang="en-US" dirty="0"/>
                    </a:p>
                  </a:txBody>
                  <a:tcPr/>
                </a:tc>
                <a:tc>
                  <a:txBody>
                    <a:bodyPr/>
                    <a:lstStyle/>
                    <a:p>
                      <a:pPr algn="ctr"/>
                      <a:r>
                        <a:rPr lang="en-US" dirty="0" smtClean="0"/>
                        <a:t>-</a:t>
                      </a:r>
                      <a:endParaRPr lang="en-US" dirty="0"/>
                    </a:p>
                  </a:txBody>
                  <a:tcPr/>
                </a:tc>
              </a:tr>
              <a:tr h="370840">
                <a:tc>
                  <a:txBody>
                    <a:bodyPr/>
                    <a:lstStyle/>
                    <a:p>
                      <a:pPr algn="l"/>
                      <a:r>
                        <a:rPr lang="en-US" dirty="0" smtClean="0"/>
                        <a:t>2020 (with LP&amp;L)</a:t>
                      </a:r>
                      <a:endParaRPr lang="en-US" dirty="0"/>
                    </a:p>
                  </a:txBody>
                  <a:tcPr/>
                </a:tc>
                <a:tc>
                  <a:txBody>
                    <a:bodyPr/>
                    <a:lstStyle/>
                    <a:p>
                      <a:pPr algn="ctr"/>
                      <a:r>
                        <a:rPr lang="en-US" dirty="0" smtClean="0"/>
                        <a:t>4067 MW</a:t>
                      </a:r>
                      <a:endParaRPr lang="en-US" dirty="0"/>
                    </a:p>
                  </a:txBody>
                  <a:tcPr/>
                </a:tc>
                <a:tc>
                  <a:txBody>
                    <a:bodyPr/>
                    <a:lstStyle/>
                    <a:p>
                      <a:pPr algn="ctr"/>
                      <a:r>
                        <a:rPr lang="en-US" dirty="0" smtClean="0"/>
                        <a:t>$63 million</a:t>
                      </a:r>
                      <a:endParaRPr lang="en-US" dirty="0"/>
                    </a:p>
                  </a:txBody>
                  <a:tcPr/>
                </a:tc>
              </a:tr>
              <a:tr h="370840">
                <a:tc>
                  <a:txBody>
                    <a:bodyPr/>
                    <a:lstStyle/>
                    <a:p>
                      <a:pPr algn="l"/>
                      <a:r>
                        <a:rPr lang="en-US" dirty="0" smtClean="0"/>
                        <a:t>2025 (without</a:t>
                      </a:r>
                      <a:r>
                        <a:rPr lang="en-US" baseline="0" dirty="0" smtClean="0"/>
                        <a:t> LP&amp;L)</a:t>
                      </a:r>
                      <a:endParaRPr lang="en-US" dirty="0"/>
                    </a:p>
                  </a:txBody>
                  <a:tcPr/>
                </a:tc>
                <a:tc>
                  <a:txBody>
                    <a:bodyPr/>
                    <a:lstStyle/>
                    <a:p>
                      <a:pPr algn="ctr"/>
                      <a:r>
                        <a:rPr lang="en-US" dirty="0" smtClean="0"/>
                        <a:t>3629 MW</a:t>
                      </a:r>
                      <a:endParaRPr lang="en-US" dirty="0"/>
                    </a:p>
                  </a:txBody>
                  <a:tcPr/>
                </a:tc>
                <a:tc>
                  <a:txBody>
                    <a:bodyPr/>
                    <a:lstStyle/>
                    <a:p>
                      <a:pPr algn="ctr"/>
                      <a:r>
                        <a:rPr lang="en-US" dirty="0" smtClean="0"/>
                        <a:t>-</a:t>
                      </a:r>
                      <a:endParaRPr lang="en-US" dirty="0"/>
                    </a:p>
                  </a:txBody>
                  <a:tcPr/>
                </a:tc>
              </a:tr>
              <a:tr h="370840">
                <a:tc>
                  <a:txBody>
                    <a:bodyPr/>
                    <a:lstStyle/>
                    <a:p>
                      <a:pPr algn="l"/>
                      <a:r>
                        <a:rPr lang="en-US" dirty="0" smtClean="0"/>
                        <a:t>2025 (with LP&amp;L)</a:t>
                      </a:r>
                      <a:endParaRPr lang="en-US" dirty="0"/>
                    </a:p>
                  </a:txBody>
                  <a:tcPr/>
                </a:tc>
                <a:tc>
                  <a:txBody>
                    <a:bodyPr/>
                    <a:lstStyle/>
                    <a:p>
                      <a:pPr algn="ctr"/>
                      <a:r>
                        <a:rPr lang="en-US" dirty="0" smtClean="0"/>
                        <a:t>4067 MW</a:t>
                      </a:r>
                      <a:endParaRPr lang="en-US" dirty="0"/>
                    </a:p>
                  </a:txBody>
                  <a:tcPr/>
                </a:tc>
                <a:tc>
                  <a:txBody>
                    <a:bodyPr/>
                    <a:lstStyle/>
                    <a:p>
                      <a:pPr algn="ctr"/>
                      <a:r>
                        <a:rPr lang="en-US" dirty="0" smtClean="0"/>
                        <a:t>$62 million</a:t>
                      </a:r>
                      <a:endParaRPr lang="en-US" dirty="0"/>
                    </a:p>
                  </a:txBody>
                  <a:tcPr/>
                </a:tc>
              </a:tr>
            </a:tbl>
          </a:graphicData>
        </a:graphic>
      </p:graphicFrame>
      <p:sp>
        <p:nvSpPr>
          <p:cNvPr id="8" name="TextBox 7"/>
          <p:cNvSpPr txBox="1"/>
          <p:nvPr/>
        </p:nvSpPr>
        <p:spPr>
          <a:xfrm>
            <a:off x="304800" y="3733800"/>
            <a:ext cx="7086600" cy="307777"/>
          </a:xfrm>
          <a:prstGeom prst="rect">
            <a:avLst/>
          </a:prstGeom>
          <a:noFill/>
        </p:spPr>
        <p:txBody>
          <a:bodyPr wrap="square" rtlCol="0">
            <a:spAutoFit/>
          </a:bodyPr>
          <a:lstStyle/>
          <a:p>
            <a:r>
              <a:rPr lang="en-US" sz="1400" dirty="0" smtClean="0"/>
              <a:t>* Set at 90% of WSCR Stability Limit; Limit assumed no LP&amp;L units online</a:t>
            </a:r>
            <a:endParaRPr lang="en-US" sz="1400" dirty="0"/>
          </a:p>
        </p:txBody>
      </p:sp>
      <p:sp>
        <p:nvSpPr>
          <p:cNvPr id="10" name="Content Placeholder 2"/>
          <p:cNvSpPr txBox="1">
            <a:spLocks/>
          </p:cNvSpPr>
          <p:nvPr/>
        </p:nvSpPr>
        <p:spPr>
          <a:xfrm>
            <a:off x="304800" y="4158417"/>
            <a:ext cx="8534400" cy="176161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Addition of load to ERCOT system causes increase in production cost</a:t>
            </a:r>
          </a:p>
          <a:p>
            <a:r>
              <a:rPr lang="en-US" sz="2400" dirty="0" smtClean="0"/>
              <a:t>Production cost increase from load partially offset by decrease in Panhandle export congestion due to transmission assumed to connect LP&amp;L</a:t>
            </a:r>
          </a:p>
        </p:txBody>
      </p:sp>
      <p:sp>
        <p:nvSpPr>
          <p:cNvPr id="9" name="TextBox 8"/>
          <p:cNvSpPr txBox="1"/>
          <p:nvPr/>
        </p:nvSpPr>
        <p:spPr>
          <a:xfrm>
            <a:off x="3657600" y="6527642"/>
            <a:ext cx="1905000" cy="246221"/>
          </a:xfrm>
          <a:prstGeom prst="rect">
            <a:avLst/>
          </a:prstGeom>
          <a:noFill/>
        </p:spPr>
        <p:txBody>
          <a:bodyPr wrap="square" rtlCol="0">
            <a:spAutoFit/>
          </a:bodyPr>
          <a:lstStyle/>
          <a:p>
            <a:pPr algn="l"/>
            <a:r>
              <a:rPr lang="en-US" sz="1000" b="1" baseline="0" dirty="0" smtClean="0">
                <a:solidFill>
                  <a:schemeClr val="tx2"/>
                </a:solidFill>
              </a:rPr>
              <a:t>PRELIMINARY RESULTS</a:t>
            </a:r>
            <a:endParaRPr lang="en-US" sz="1000" b="1" dirty="0">
              <a:solidFill>
                <a:schemeClr val="tx2"/>
              </a:solidFill>
            </a:endParaRPr>
          </a:p>
        </p:txBody>
      </p:sp>
    </p:spTree>
    <p:extLst>
      <p:ext uri="{BB962C8B-B14F-4D97-AF65-F5344CB8AC3E}">
        <p14:creationId xmlns:p14="http://schemas.microsoft.com/office/powerpoint/2010/main" val="230398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avoided project analysis</a:t>
            </a:r>
            <a:endParaRPr lang="en-US" dirty="0"/>
          </a:p>
        </p:txBody>
      </p:sp>
      <p:sp>
        <p:nvSpPr>
          <p:cNvPr id="3" name="Content Placeholder 2"/>
          <p:cNvSpPr>
            <a:spLocks noGrp="1"/>
          </p:cNvSpPr>
          <p:nvPr>
            <p:ph idx="1"/>
          </p:nvPr>
        </p:nvSpPr>
        <p:spPr/>
        <p:txBody>
          <a:bodyPr/>
          <a:lstStyle/>
          <a:p>
            <a:r>
              <a:rPr lang="en-US" dirty="0" smtClean="0">
                <a:solidFill>
                  <a:srgbClr val="FF0000"/>
                </a:solidFill>
              </a:rPr>
              <a:t>TBD</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TextBox 4"/>
          <p:cNvSpPr txBox="1"/>
          <p:nvPr/>
        </p:nvSpPr>
        <p:spPr>
          <a:xfrm>
            <a:off x="3657600" y="6527642"/>
            <a:ext cx="1905000" cy="246221"/>
          </a:xfrm>
          <a:prstGeom prst="rect">
            <a:avLst/>
          </a:prstGeom>
          <a:noFill/>
        </p:spPr>
        <p:txBody>
          <a:bodyPr wrap="square" rtlCol="0">
            <a:spAutoFit/>
          </a:bodyPr>
          <a:lstStyle/>
          <a:p>
            <a:pPr algn="l"/>
            <a:r>
              <a:rPr lang="en-US" sz="1000" b="1" baseline="0" dirty="0" smtClean="0">
                <a:solidFill>
                  <a:schemeClr val="tx2"/>
                </a:solidFill>
              </a:rPr>
              <a:t>PRELIMINARY RESULTS</a:t>
            </a:r>
            <a:endParaRPr lang="en-US" sz="1000" b="1" dirty="0">
              <a:solidFill>
                <a:schemeClr val="tx2"/>
              </a:solidFill>
            </a:endParaRPr>
          </a:p>
        </p:txBody>
      </p:sp>
    </p:spTree>
    <p:extLst>
      <p:ext uri="{BB962C8B-B14F-4D97-AF65-F5344CB8AC3E}">
        <p14:creationId xmlns:p14="http://schemas.microsoft.com/office/powerpoint/2010/main" val="2671606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cost and reliability impact assessment</a:t>
            </a:r>
            <a:endParaRPr lang="en-US" dirty="0"/>
          </a:p>
        </p:txBody>
      </p:sp>
      <p:sp>
        <p:nvSpPr>
          <p:cNvPr id="3" name="Content Placeholder 2"/>
          <p:cNvSpPr>
            <a:spLocks noGrp="1"/>
          </p:cNvSpPr>
          <p:nvPr>
            <p:ph idx="1"/>
          </p:nvPr>
        </p:nvSpPr>
        <p:spPr/>
        <p:txBody>
          <a:bodyPr/>
          <a:lstStyle/>
          <a:p>
            <a:r>
              <a:rPr lang="en-US" sz="2800" dirty="0"/>
              <a:t>LP&amp;L integration would introduce a new voltage level (115kV) into the ERCOT system, so modeling, documentation</a:t>
            </a:r>
            <a:r>
              <a:rPr lang="en-US" sz="2800" dirty="0" smtClean="0"/>
              <a:t>, and rules (for example, shadow price cap) will need to be updated</a:t>
            </a:r>
          </a:p>
          <a:p>
            <a:r>
              <a:rPr lang="en-US" sz="2800" dirty="0" smtClean="0"/>
              <a:t>May impact outage coordination of facilities in the Panhandle due to load dependence on circuits</a:t>
            </a:r>
          </a:p>
          <a:p>
            <a:r>
              <a:rPr lang="en-US" sz="2800" dirty="0" smtClean="0"/>
              <a:t>ERCOT’s preferred LP&amp;L integration Option 4ow transmission will strengthen Panhandle system increasing transient and voltage stability</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TextBox 4"/>
          <p:cNvSpPr txBox="1"/>
          <p:nvPr/>
        </p:nvSpPr>
        <p:spPr>
          <a:xfrm>
            <a:off x="3657600" y="6527642"/>
            <a:ext cx="1905000" cy="246221"/>
          </a:xfrm>
          <a:prstGeom prst="rect">
            <a:avLst/>
          </a:prstGeom>
          <a:noFill/>
        </p:spPr>
        <p:txBody>
          <a:bodyPr wrap="square" rtlCol="0">
            <a:spAutoFit/>
          </a:bodyPr>
          <a:lstStyle/>
          <a:p>
            <a:pPr algn="l"/>
            <a:r>
              <a:rPr lang="en-US" sz="1000" b="1" baseline="0" dirty="0" smtClean="0">
                <a:solidFill>
                  <a:schemeClr val="tx2"/>
                </a:solidFill>
              </a:rPr>
              <a:t>PRELIMINARY RESULTS</a:t>
            </a:r>
            <a:endParaRPr lang="en-US" sz="1000" b="1" dirty="0">
              <a:solidFill>
                <a:schemeClr val="tx2"/>
              </a:solidFill>
            </a:endParaRPr>
          </a:p>
        </p:txBody>
      </p:sp>
    </p:spTree>
    <p:extLst>
      <p:ext uri="{BB962C8B-B14F-4D97-AF65-F5344CB8AC3E}">
        <p14:creationId xmlns:p14="http://schemas.microsoft.com/office/powerpoint/2010/main" val="47217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Ancillary services impact assessment</a:t>
            </a:r>
            <a:endParaRPr lang="en-US" dirty="0"/>
          </a:p>
        </p:txBody>
      </p:sp>
      <p:sp>
        <p:nvSpPr>
          <p:cNvPr id="3" name="Content Placeholder 2"/>
          <p:cNvSpPr>
            <a:spLocks noGrp="1"/>
          </p:cNvSpPr>
          <p:nvPr>
            <p:ph idx="1"/>
          </p:nvPr>
        </p:nvSpPr>
        <p:spPr>
          <a:xfrm>
            <a:off x="304800" y="1219200"/>
            <a:ext cx="8534400" cy="4319832"/>
          </a:xfrm>
        </p:spPr>
        <p:txBody>
          <a:bodyPr/>
          <a:lstStyle/>
          <a:p>
            <a:r>
              <a:rPr lang="en-US" sz="2800" dirty="0" smtClean="0"/>
              <a:t>ERCOT evaluated LP&amp;L integration impact on Regulation-Up, Regulation-Down, Responsive Reserve Service, and Non-spin Reserve Service</a:t>
            </a:r>
          </a:p>
          <a:p>
            <a:r>
              <a:rPr lang="en-US" sz="2800" dirty="0" smtClean="0"/>
              <a:t>Impacts are expected to be minimal.  The below charts show the delta on Regulation requirements:</a:t>
            </a:r>
          </a:p>
          <a:p>
            <a:pPr marL="0" indent="0">
              <a:buNone/>
            </a:pP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pic>
        <p:nvPicPr>
          <p:cNvPr id="5" name="Picture 4"/>
          <p:cNvPicPr/>
          <p:nvPr/>
        </p:nvPicPr>
        <p:blipFill>
          <a:blip r:embed="rId2"/>
          <a:stretch>
            <a:fillRect/>
          </a:stretch>
        </p:blipFill>
        <p:spPr>
          <a:xfrm>
            <a:off x="1128562" y="3620048"/>
            <a:ext cx="3367238" cy="2628352"/>
          </a:xfrm>
          <a:prstGeom prst="rect">
            <a:avLst/>
          </a:prstGeom>
        </p:spPr>
      </p:pic>
      <p:pic>
        <p:nvPicPr>
          <p:cNvPr id="6" name="Picture 5"/>
          <p:cNvPicPr/>
          <p:nvPr/>
        </p:nvPicPr>
        <p:blipFill>
          <a:blip r:embed="rId3"/>
          <a:stretch>
            <a:fillRect/>
          </a:stretch>
        </p:blipFill>
        <p:spPr>
          <a:xfrm>
            <a:off x="4800600" y="3620048"/>
            <a:ext cx="3276600" cy="2628352"/>
          </a:xfrm>
          <a:prstGeom prst="rect">
            <a:avLst/>
          </a:prstGeom>
        </p:spPr>
      </p:pic>
      <p:sp>
        <p:nvSpPr>
          <p:cNvPr id="7" name="TextBox 6"/>
          <p:cNvSpPr txBox="1"/>
          <p:nvPr/>
        </p:nvSpPr>
        <p:spPr>
          <a:xfrm>
            <a:off x="3657600" y="6527642"/>
            <a:ext cx="1905000" cy="246221"/>
          </a:xfrm>
          <a:prstGeom prst="rect">
            <a:avLst/>
          </a:prstGeom>
          <a:noFill/>
        </p:spPr>
        <p:txBody>
          <a:bodyPr wrap="square" rtlCol="0">
            <a:spAutoFit/>
          </a:bodyPr>
          <a:lstStyle/>
          <a:p>
            <a:pPr algn="l"/>
            <a:r>
              <a:rPr lang="en-US" sz="1000" b="1" baseline="0" dirty="0" smtClean="0">
                <a:solidFill>
                  <a:schemeClr val="tx2"/>
                </a:solidFill>
              </a:rPr>
              <a:t>PRELIMINARY RESULTS</a:t>
            </a:r>
            <a:endParaRPr lang="en-US" sz="1000" b="1" dirty="0">
              <a:solidFill>
                <a:schemeClr val="tx2"/>
              </a:solidFill>
            </a:endParaRPr>
          </a:p>
        </p:txBody>
      </p:sp>
    </p:spTree>
    <p:extLst>
      <p:ext uri="{BB962C8B-B14F-4D97-AF65-F5344CB8AC3E}">
        <p14:creationId xmlns:p14="http://schemas.microsoft.com/office/powerpoint/2010/main" val="1223603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Congestion rights impact analysis</a:t>
            </a:r>
            <a:endParaRPr lang="en-US" dirty="0"/>
          </a:p>
        </p:txBody>
      </p:sp>
      <p:sp>
        <p:nvSpPr>
          <p:cNvPr id="3" name="Content Placeholder 2"/>
          <p:cNvSpPr>
            <a:spLocks noGrp="1"/>
          </p:cNvSpPr>
          <p:nvPr>
            <p:ph idx="1"/>
          </p:nvPr>
        </p:nvSpPr>
        <p:spPr/>
        <p:txBody>
          <a:bodyPr/>
          <a:lstStyle/>
          <a:p>
            <a:r>
              <a:rPr lang="en-US" sz="2800" dirty="0" smtClean="0"/>
              <a:t>May have an impact on CRR values</a:t>
            </a:r>
          </a:p>
          <a:p>
            <a:r>
              <a:rPr lang="en-US" sz="2800" dirty="0" smtClean="0"/>
              <a:t>If LP&amp;L does not opt into creating a separate Load Zone and is instead absorbed into an existing Load Zone, values for CRRs sourcing and sinking in that existing Load Zone will be affected for those sold for future years</a:t>
            </a:r>
          </a:p>
          <a:p>
            <a:r>
              <a:rPr lang="en-US" sz="2800" dirty="0" smtClean="0"/>
              <a:t>LP&amp;L integration decision may be made prior to affected auctions</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TextBox 4"/>
          <p:cNvSpPr txBox="1"/>
          <p:nvPr/>
        </p:nvSpPr>
        <p:spPr>
          <a:xfrm>
            <a:off x="3657600" y="6527642"/>
            <a:ext cx="1905000" cy="246221"/>
          </a:xfrm>
          <a:prstGeom prst="rect">
            <a:avLst/>
          </a:prstGeom>
          <a:noFill/>
        </p:spPr>
        <p:txBody>
          <a:bodyPr wrap="square" rtlCol="0">
            <a:spAutoFit/>
          </a:bodyPr>
          <a:lstStyle/>
          <a:p>
            <a:pPr algn="l"/>
            <a:r>
              <a:rPr lang="en-US" sz="1000" b="1" baseline="0" dirty="0" smtClean="0">
                <a:solidFill>
                  <a:schemeClr val="tx2"/>
                </a:solidFill>
              </a:rPr>
              <a:t>PRELIMINARY RESULTS</a:t>
            </a:r>
            <a:endParaRPr lang="en-US" sz="1000" b="1" dirty="0">
              <a:solidFill>
                <a:schemeClr val="tx2"/>
              </a:solidFill>
            </a:endParaRPr>
          </a:p>
        </p:txBody>
      </p:sp>
    </p:spTree>
    <p:extLst>
      <p:ext uri="{BB962C8B-B14F-4D97-AF65-F5344CB8AC3E}">
        <p14:creationId xmlns:p14="http://schemas.microsoft.com/office/powerpoint/2010/main" val="424697663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schemas.microsoft.com/office/infopath/2007/PartnerControls"/>
    <ds:schemaRef ds:uri="http://schemas.microsoft.com/office/2006/documentManagement/types"/>
    <ds:schemaRef ds:uri="http://purl.org/dc/terms/"/>
    <ds:schemaRef ds:uri="c34af464-7aa1-4edd-9be4-83dffc1cb926"/>
    <ds:schemaRef ds:uri="http://schemas.microsoft.com/office/2006/metadata/properties"/>
    <ds:schemaRef ds:uri="http://purl.org/dc/elements/1.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1368</TotalTime>
  <Words>664</Words>
  <Application>Microsoft Office PowerPoint</Application>
  <PresentationFormat>On-screen Show (4:3)</PresentationFormat>
  <Paragraphs>91</Paragraphs>
  <Slides>13</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13</vt:i4>
      </vt:variant>
    </vt:vector>
  </HeadingPairs>
  <TitlesOfParts>
    <vt:vector size="18" baseType="lpstr">
      <vt:lpstr>Arial</vt:lpstr>
      <vt:lpstr>Calibri</vt:lpstr>
      <vt:lpstr>1_Custom Design</vt:lpstr>
      <vt:lpstr>Office Theme</vt:lpstr>
      <vt:lpstr>Custom Design</vt:lpstr>
      <vt:lpstr>PowerPoint Presentation</vt:lpstr>
      <vt:lpstr>Background</vt:lpstr>
      <vt:lpstr>ERCOT LP&amp;L Integration Study (June 2016)</vt:lpstr>
      <vt:lpstr>Results</vt:lpstr>
      <vt:lpstr>ERCOT production cost analysis</vt:lpstr>
      <vt:lpstr>ERCOT avoided project analysis</vt:lpstr>
      <vt:lpstr>Operational cost and reliability impact assessment</vt:lpstr>
      <vt:lpstr>Ancillary services impact assessment</vt:lpstr>
      <vt:lpstr>Congestion rights impact analysis</vt:lpstr>
      <vt:lpstr>Subsynchronous resonance impact analysis</vt:lpstr>
      <vt:lpstr>Analysis of whether or not to convert retiring LP&amp;L generators to synchronous condensers</vt:lpstr>
      <vt:lpstr>Next steps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Billo, Jeffrey</cp:lastModifiedBy>
  <cp:revision>39</cp:revision>
  <cp:lastPrinted>2016-01-21T20:53:15Z</cp:lastPrinted>
  <dcterms:created xsi:type="dcterms:W3CDTF">2016-01-21T15:20:31Z</dcterms:created>
  <dcterms:modified xsi:type="dcterms:W3CDTF">2017-05-15T20:28:08Z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