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Lst>
  <p:notesMasterIdLst>
    <p:notesMasterId r:id="rId24"/>
  </p:notesMasterIdLst>
  <p:handoutMasterIdLst>
    <p:handoutMasterId r:id="rId25"/>
  </p:handoutMasterIdLst>
  <p:sldIdLst>
    <p:sldId id="305" r:id="rId5"/>
    <p:sldId id="330" r:id="rId6"/>
    <p:sldId id="327" r:id="rId7"/>
    <p:sldId id="309" r:id="rId8"/>
    <p:sldId id="322" r:id="rId9"/>
    <p:sldId id="323" r:id="rId10"/>
    <p:sldId id="308" r:id="rId11"/>
    <p:sldId id="311" r:id="rId12"/>
    <p:sldId id="306" r:id="rId13"/>
    <p:sldId id="314" r:id="rId14"/>
    <p:sldId id="316" r:id="rId15"/>
    <p:sldId id="315" r:id="rId16"/>
    <p:sldId id="317" r:id="rId17"/>
    <p:sldId id="302" r:id="rId18"/>
    <p:sldId id="328" r:id="rId19"/>
    <p:sldId id="320" r:id="rId20"/>
    <p:sldId id="325" r:id="rId21"/>
    <p:sldId id="326" r:id="rId22"/>
    <p:sldId id="329" r:id="rId23"/>
  </p:sldIdLst>
  <p:sldSz cx="9144000" cy="6858000" type="screen4x3"/>
  <p:notesSz cx="7010400" cy="9296400"/>
  <p:defaultTextStyle>
    <a:defPPr>
      <a:defRPr lang="en-US"/>
    </a:defPPr>
    <a:lvl1pPr algn="ctr" rtl="0" fontAlgn="base">
      <a:spcBef>
        <a:spcPct val="0"/>
      </a:spcBef>
      <a:spcAft>
        <a:spcPct val="0"/>
      </a:spcAft>
      <a:defRPr sz="1600" kern="1200">
        <a:solidFill>
          <a:schemeClr val="tx1"/>
        </a:solidFill>
        <a:latin typeface="Arial" charset="0"/>
        <a:ea typeface="+mn-ea"/>
        <a:cs typeface="+mn-cs"/>
      </a:defRPr>
    </a:lvl1pPr>
    <a:lvl2pPr marL="457200" algn="ctr" rtl="0" fontAlgn="base">
      <a:spcBef>
        <a:spcPct val="0"/>
      </a:spcBef>
      <a:spcAft>
        <a:spcPct val="0"/>
      </a:spcAft>
      <a:defRPr sz="1600" kern="1200">
        <a:solidFill>
          <a:schemeClr val="tx1"/>
        </a:solidFill>
        <a:latin typeface="Arial" charset="0"/>
        <a:ea typeface="+mn-ea"/>
        <a:cs typeface="+mn-cs"/>
      </a:defRPr>
    </a:lvl2pPr>
    <a:lvl3pPr marL="914400" algn="ctr" rtl="0" fontAlgn="base">
      <a:spcBef>
        <a:spcPct val="0"/>
      </a:spcBef>
      <a:spcAft>
        <a:spcPct val="0"/>
      </a:spcAft>
      <a:defRPr sz="1600" kern="1200">
        <a:solidFill>
          <a:schemeClr val="tx1"/>
        </a:solidFill>
        <a:latin typeface="Arial" charset="0"/>
        <a:ea typeface="+mn-ea"/>
        <a:cs typeface="+mn-cs"/>
      </a:defRPr>
    </a:lvl3pPr>
    <a:lvl4pPr marL="1371600" algn="ctr" rtl="0" fontAlgn="base">
      <a:spcBef>
        <a:spcPct val="0"/>
      </a:spcBef>
      <a:spcAft>
        <a:spcPct val="0"/>
      </a:spcAft>
      <a:defRPr sz="1600" kern="1200">
        <a:solidFill>
          <a:schemeClr val="tx1"/>
        </a:solidFill>
        <a:latin typeface="Arial" charset="0"/>
        <a:ea typeface="+mn-ea"/>
        <a:cs typeface="+mn-cs"/>
      </a:defRPr>
    </a:lvl4pPr>
    <a:lvl5pPr marL="1828800" algn="ctr"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1001" autoAdjust="0"/>
  </p:normalViewPr>
  <p:slideViewPr>
    <p:cSldViewPr>
      <p:cViewPr varScale="1">
        <p:scale>
          <a:sx n="119" d="100"/>
          <a:sy n="119" d="100"/>
        </p:scale>
        <p:origin x="-128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B92ABEE-8191-4FDF-A28B-F3216DDCC536}" type="datetimeFigureOut">
              <a:rPr lang="en-US" smtClean="0"/>
              <a:t>5/15/2017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E10D83F-3A64-44CC-BA5C-705498C9E340}" type="slidenum">
              <a:rPr lang="en-US" smtClean="0"/>
              <a:t>‹#›</a:t>
            </a:fld>
            <a:endParaRPr lang="en-US"/>
          </a:p>
        </p:txBody>
      </p:sp>
    </p:spTree>
    <p:extLst>
      <p:ext uri="{BB962C8B-B14F-4D97-AF65-F5344CB8AC3E}">
        <p14:creationId xmlns:p14="http://schemas.microsoft.com/office/powerpoint/2010/main" val="2264518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CDCF030-EFD9-472C-8111-784DECD2B6BB}" type="datetimeFigureOut">
              <a:rPr lang="en-US" smtClean="0"/>
              <a:t>5/15/2017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83CACE5-7164-46B8-9D21-FA004BA14E97}" type="slidenum">
              <a:rPr lang="en-US" smtClean="0"/>
              <a:t>‹#›</a:t>
            </a:fld>
            <a:endParaRPr lang="en-US"/>
          </a:p>
        </p:txBody>
      </p:sp>
    </p:spTree>
    <p:extLst>
      <p:ext uri="{BB962C8B-B14F-4D97-AF65-F5344CB8AC3E}">
        <p14:creationId xmlns:p14="http://schemas.microsoft.com/office/powerpoint/2010/main" val="380086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CACE5-7164-46B8-9D21-FA004BA14E97}" type="slidenum">
              <a:rPr lang="en-US" smtClean="0"/>
              <a:t>1</a:t>
            </a:fld>
            <a:endParaRPr lang="en-US"/>
          </a:p>
        </p:txBody>
      </p:sp>
    </p:spTree>
    <p:extLst>
      <p:ext uri="{BB962C8B-B14F-4D97-AF65-F5344CB8AC3E}">
        <p14:creationId xmlns:p14="http://schemas.microsoft.com/office/powerpoint/2010/main" val="316201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CACE5-7164-46B8-9D21-FA004BA14E97}" type="slidenum">
              <a:rPr lang="en-US" smtClean="0"/>
              <a:t>6</a:t>
            </a:fld>
            <a:endParaRPr lang="en-US"/>
          </a:p>
        </p:txBody>
      </p:sp>
    </p:spTree>
    <p:extLst>
      <p:ext uri="{BB962C8B-B14F-4D97-AF65-F5344CB8AC3E}">
        <p14:creationId xmlns:p14="http://schemas.microsoft.com/office/powerpoint/2010/main" val="2268712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CACE5-7164-46B8-9D21-FA004BA14E97}" type="slidenum">
              <a:rPr lang="en-US" smtClean="0"/>
              <a:t>10</a:t>
            </a:fld>
            <a:endParaRPr lang="en-US"/>
          </a:p>
        </p:txBody>
      </p:sp>
    </p:spTree>
    <p:extLst>
      <p:ext uri="{BB962C8B-B14F-4D97-AF65-F5344CB8AC3E}">
        <p14:creationId xmlns:p14="http://schemas.microsoft.com/office/powerpoint/2010/main" val="1346996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1216025" y="2572356"/>
            <a:ext cx="6858000" cy="400110"/>
          </a:xfrm>
          <a:prstGeom prst="rect">
            <a:avLst/>
          </a:prstGeom>
          <a:noFill/>
          <a:ln w="9525">
            <a:noFill/>
            <a:miter lim="800000"/>
            <a:headEnd/>
            <a:tailEnd/>
          </a:ln>
          <a:effectLst/>
        </p:spPr>
        <p:txBody>
          <a:bodyPr wrap="none">
            <a:noAutofit/>
          </a:bodyPr>
          <a:lstStyle>
            <a:lvl1pPr marL="0" indent="0" algn="l" rtl="0" eaLnBrk="1" fontAlgn="base" hangingPunct="1">
              <a:spcBef>
                <a:spcPct val="0"/>
              </a:spcBef>
              <a:spcAft>
                <a:spcPct val="0"/>
              </a:spcAft>
              <a:buNone/>
              <a:defRPr lang="en-US" sz="1800" b="1" i="1" kern="1200" dirty="0">
                <a:solidFill>
                  <a:schemeClr val="tx1">
                    <a:lumMod val="50000"/>
                    <a:lumOff val="50000"/>
                  </a:schemeClr>
                </a:solidFill>
                <a:latin typeface="Arial" charset="0"/>
                <a:ea typeface="+mn-ea"/>
                <a:cs typeface="+mn-c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0" name="Title 9"/>
          <p:cNvSpPr>
            <a:spLocks noGrp="1"/>
          </p:cNvSpPr>
          <p:nvPr>
            <p:ph type="title"/>
          </p:nvPr>
        </p:nvSpPr>
        <p:spPr>
          <a:xfrm>
            <a:off x="1216025" y="1839088"/>
            <a:ext cx="6858000" cy="639535"/>
          </a:xfrm>
        </p:spPr>
        <p:txBody>
          <a:bodyPr anchor="ctr"/>
          <a:lstStyle>
            <a:lvl1pPr algn="l">
              <a:defRPr sz="2400">
                <a:solidFill>
                  <a:srgbClr val="0070C0"/>
                </a:solidFill>
              </a:defRPr>
            </a:lvl1pPr>
          </a:lstStyle>
          <a:p>
            <a:r>
              <a:rPr lang="en-US" smtClean="0"/>
              <a:t>Click to edit Master title style</a:t>
            </a:r>
            <a:endParaRPr lang="en-US" dirty="0"/>
          </a:p>
        </p:txBody>
      </p:sp>
      <p:sp>
        <p:nvSpPr>
          <p:cNvPr id="6" name="Text Placeholder 7"/>
          <p:cNvSpPr>
            <a:spLocks noGrp="1"/>
          </p:cNvSpPr>
          <p:nvPr>
            <p:ph type="body" sz="quarter" idx="15" hasCustomPrompt="1"/>
          </p:nvPr>
        </p:nvSpPr>
        <p:spPr>
          <a:xfrm>
            <a:off x="1216025" y="3781438"/>
            <a:ext cx="6858000" cy="457200"/>
          </a:xfrm>
          <a:prstGeom prst="rect">
            <a:avLst/>
          </a:prstGeom>
        </p:spPr>
        <p:txBody>
          <a:bodyPr/>
          <a:lstStyle>
            <a:lvl1pPr>
              <a:buNone/>
              <a:defRPr sz="1600" b="0" baseline="0">
                <a:solidFill>
                  <a:schemeClr val="tx1">
                    <a:lumMod val="50000"/>
                    <a:lumOff val="50000"/>
                  </a:schemeClr>
                </a:solidFill>
              </a:defRPr>
            </a:lvl1pPr>
            <a:lvl2pPr>
              <a:buNone/>
              <a:defRPr/>
            </a:lvl2pPr>
          </a:lstStyle>
          <a:p>
            <a:pPr lvl="0"/>
            <a:r>
              <a:rPr lang="en-US" dirty="0" smtClean="0"/>
              <a:t>Date</a:t>
            </a:r>
          </a:p>
        </p:txBody>
      </p:sp>
    </p:spTree>
    <p:extLst>
      <p:ext uri="{BB962C8B-B14F-4D97-AF65-F5344CB8AC3E}">
        <p14:creationId xmlns:p14="http://schemas.microsoft.com/office/powerpoint/2010/main" val="66017733"/>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0C0"/>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61950" y="1452557"/>
            <a:ext cx="8420100" cy="4957768"/>
          </a:xfrm>
          <a:prstGeom prst="rect">
            <a:avLst/>
          </a:prstGeom>
        </p:spPr>
        <p:txBody>
          <a:bodyPr/>
          <a:lstStyle>
            <a:lvl1pPr>
              <a:buClr>
                <a:srgbClr val="0070C0"/>
              </a:buClr>
              <a:defRPr/>
            </a:lvl1pPr>
            <a:lvl2pPr>
              <a:buClr>
                <a:srgbClr val="00B0F0"/>
              </a:buClr>
              <a:defRPr/>
            </a:lvl2pPr>
            <a:lvl3pPr>
              <a:buClr>
                <a:schemeClr val="accent1"/>
              </a:buClr>
              <a:defRPr/>
            </a:lvl3pPr>
            <a:lvl4pPr>
              <a:buClr>
                <a:srgbClr val="0070C0"/>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F01C185E-78B3-4C0F-88D2-34FE885ED696}" type="slidenum">
              <a:rPr lang="en-US" smtClean="0"/>
              <a:pPr/>
              <a:t>‹#›</a:t>
            </a:fld>
            <a:endParaRPr lang="en-US" dirty="0"/>
          </a:p>
        </p:txBody>
      </p:sp>
      <p:sp>
        <p:nvSpPr>
          <p:cNvPr id="7"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Tree>
    <p:extLst>
      <p:ext uri="{BB962C8B-B14F-4D97-AF65-F5344CB8AC3E}">
        <p14:creationId xmlns:p14="http://schemas.microsoft.com/office/powerpoint/2010/main" val="42566337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1950" y="1453896"/>
            <a:ext cx="4210050" cy="49469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453896"/>
            <a:ext cx="4210050" cy="49469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01C185E-78B3-4C0F-88D2-34FE885ED696}" type="slidenum">
              <a:rPr lang="en-US" smtClean="0"/>
              <a:pPr/>
              <a:t>‹#›</a:t>
            </a:fld>
            <a:endParaRPr lang="en-US" dirty="0"/>
          </a:p>
        </p:txBody>
      </p:sp>
      <p:sp>
        <p:nvSpPr>
          <p:cNvPr id="6"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Tree>
    <p:extLst>
      <p:ext uri="{BB962C8B-B14F-4D97-AF65-F5344CB8AC3E}">
        <p14:creationId xmlns:p14="http://schemas.microsoft.com/office/powerpoint/2010/main" val="2767863352"/>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01C185E-78B3-4C0F-88D2-34FE885ED696}" type="slidenum">
              <a:rPr lang="en-US" smtClean="0"/>
              <a:pPr/>
              <a:t>‹#›</a:t>
            </a:fld>
            <a:endParaRPr lang="en-US" dirty="0"/>
          </a:p>
        </p:txBody>
      </p:sp>
      <p:sp>
        <p:nvSpPr>
          <p:cNvPr id="4"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Tree>
    <p:extLst>
      <p:ext uri="{BB962C8B-B14F-4D97-AF65-F5344CB8AC3E}">
        <p14:creationId xmlns:p14="http://schemas.microsoft.com/office/powerpoint/2010/main" val="3274693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1C185E-78B3-4C0F-88D2-34FE885ED696}" type="slidenum">
              <a:rPr lang="en-US" smtClean="0"/>
              <a:pPr/>
              <a:t>‹#›</a:t>
            </a:fld>
            <a:endParaRPr lang="en-US" dirty="0"/>
          </a:p>
        </p:txBody>
      </p:sp>
      <p:sp>
        <p:nvSpPr>
          <p:cNvPr id="3"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Tree>
    <p:extLst>
      <p:ext uri="{BB962C8B-B14F-4D97-AF65-F5344CB8AC3E}">
        <p14:creationId xmlns:p14="http://schemas.microsoft.com/office/powerpoint/2010/main" val="79089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Rectangle 3"/>
          <p:cNvSpPr>
            <a:spLocks noGrp="1" noChangeArrowheads="1"/>
          </p:cNvSpPr>
          <p:nvPr>
            <p:ph type="dt" sz="half" idx="10"/>
          </p:nvPr>
        </p:nvSpPr>
        <p:spPr>
          <a:xfrm>
            <a:off x="228600" y="6579078"/>
            <a:ext cx="838200" cy="228600"/>
          </a:xfrm>
          <a:prstGeom prst="rect">
            <a:avLst/>
          </a:prstGeom>
        </p:spPr>
        <p:txBody>
          <a:bodyPr/>
          <a:lstStyle>
            <a:lvl1pPr>
              <a:spcBef>
                <a:spcPct val="50000"/>
              </a:spcBef>
              <a:defRPr sz="900" b="0" i="0">
                <a:solidFill>
                  <a:srgbClr val="777777"/>
                </a:solidFill>
              </a:defRPr>
            </a:lvl1pPr>
          </a:lstStyle>
          <a:p>
            <a:r>
              <a:rPr lang="en-US" smtClean="0"/>
              <a:t>3/28/2011</a:t>
            </a:r>
            <a:endParaRPr lang="en-US" dirty="0"/>
          </a:p>
        </p:txBody>
      </p:sp>
      <p:sp>
        <p:nvSpPr>
          <p:cNvPr id="7" name="Rectangle 9"/>
          <p:cNvSpPr>
            <a:spLocks noGrp="1" noChangeArrowheads="1"/>
          </p:cNvSpPr>
          <p:nvPr>
            <p:ph type="ftr" sz="quarter" idx="12"/>
          </p:nvPr>
        </p:nvSpPr>
        <p:spPr>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ctr"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
        <p:nvSpPr>
          <p:cNvPr id="8" name="Text Placeholder 7"/>
          <p:cNvSpPr>
            <a:spLocks noGrp="1"/>
          </p:cNvSpPr>
          <p:nvPr>
            <p:ph type="body" sz="quarter" idx="13" hasCustomPrompt="1"/>
          </p:nvPr>
        </p:nvSpPr>
        <p:spPr>
          <a:xfrm>
            <a:off x="381000" y="2895600"/>
            <a:ext cx="8458200" cy="457200"/>
          </a:xfrm>
        </p:spPr>
        <p:txBody>
          <a:bodyPr/>
          <a:lstStyle>
            <a:lvl1pPr>
              <a:buNone/>
              <a:defRPr sz="2400" b="1" baseline="0"/>
            </a:lvl1pPr>
            <a:lvl2pPr>
              <a:buNone/>
              <a:defRPr/>
            </a:lvl2pPr>
          </a:lstStyle>
          <a:p>
            <a:pPr lvl="0"/>
            <a:r>
              <a:rPr lang="en-US" dirty="0" smtClean="0"/>
              <a:t>Project Title</a:t>
            </a:r>
          </a:p>
        </p:txBody>
      </p:sp>
      <p:sp>
        <p:nvSpPr>
          <p:cNvPr id="9" name="Text Placeholder 7"/>
          <p:cNvSpPr>
            <a:spLocks noGrp="1"/>
          </p:cNvSpPr>
          <p:nvPr>
            <p:ph type="body" sz="quarter" idx="14" hasCustomPrompt="1"/>
          </p:nvPr>
        </p:nvSpPr>
        <p:spPr>
          <a:xfrm>
            <a:off x="381000" y="3505200"/>
            <a:ext cx="8458200" cy="457200"/>
          </a:xfrm>
        </p:spPr>
        <p:txBody>
          <a:bodyPr/>
          <a:lstStyle>
            <a:lvl1pPr>
              <a:buNone/>
              <a:defRPr sz="1800" b="0" baseline="0"/>
            </a:lvl1pPr>
            <a:lvl2pPr>
              <a:buNone/>
              <a:defRPr/>
            </a:lvl2pPr>
          </a:lstStyle>
          <a:p>
            <a:pPr lvl="0"/>
            <a:r>
              <a:rPr lang="en-US" dirty="0" smtClean="0"/>
              <a:t>Project Subtitle</a:t>
            </a:r>
          </a:p>
        </p:txBody>
      </p:sp>
      <p:sp>
        <p:nvSpPr>
          <p:cNvPr id="10" name="Text Placeholder 7"/>
          <p:cNvSpPr>
            <a:spLocks noGrp="1"/>
          </p:cNvSpPr>
          <p:nvPr>
            <p:ph type="body" sz="quarter" idx="15" hasCustomPrompt="1"/>
          </p:nvPr>
        </p:nvSpPr>
        <p:spPr>
          <a:xfrm>
            <a:off x="381000" y="5715000"/>
            <a:ext cx="8458200" cy="457200"/>
          </a:xfrm>
        </p:spPr>
        <p:txBody>
          <a:bodyPr/>
          <a:lstStyle>
            <a:lvl1pPr>
              <a:buNone/>
              <a:defRPr sz="1800" b="0" baseline="0"/>
            </a:lvl1pPr>
            <a:lvl2pPr>
              <a:buNone/>
              <a:defRPr/>
            </a:lvl2pPr>
          </a:lstStyle>
          <a:p>
            <a:pPr lvl="0"/>
            <a:r>
              <a:rPr lang="en-US" dirty="0" smtClean="0"/>
              <a:t>Date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5" name="Rectangle 3"/>
          <p:cNvSpPr>
            <a:spLocks noGrp="1" noChangeArrowheads="1"/>
          </p:cNvSpPr>
          <p:nvPr>
            <p:ph type="dt" sz="half" idx="10"/>
          </p:nvPr>
        </p:nvSpPr>
        <p:spPr>
          <a:xfrm>
            <a:off x="228600" y="6579078"/>
            <a:ext cx="838200" cy="228600"/>
          </a:xfrm>
          <a:prstGeom prst="rect">
            <a:avLst/>
          </a:prstGeom>
        </p:spPr>
        <p:txBody>
          <a:bodyPr/>
          <a:lstStyle>
            <a:lvl1pPr>
              <a:spcBef>
                <a:spcPct val="50000"/>
              </a:spcBef>
              <a:defRPr sz="900" b="0" i="0">
                <a:solidFill>
                  <a:srgbClr val="777777"/>
                </a:solidFill>
              </a:defRPr>
            </a:lvl1pPr>
          </a:lstStyle>
          <a:p>
            <a:r>
              <a:rPr lang="en-US" smtClean="0"/>
              <a:t>3/28/2011</a:t>
            </a:r>
            <a:endParaRPr lang="en-US" dirty="0"/>
          </a:p>
        </p:txBody>
      </p:sp>
      <p:sp>
        <p:nvSpPr>
          <p:cNvPr id="7" name="Rectangle 9"/>
          <p:cNvSpPr>
            <a:spLocks noGrp="1" noChangeArrowheads="1"/>
          </p:cNvSpPr>
          <p:nvPr>
            <p:ph type="ftr" sz="quarter" idx="12"/>
          </p:nvPr>
        </p:nvSpPr>
        <p:spPr>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ctr"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
        <p:nvSpPr>
          <p:cNvPr id="8" name="Text Placeholder 7"/>
          <p:cNvSpPr>
            <a:spLocks noGrp="1"/>
          </p:cNvSpPr>
          <p:nvPr>
            <p:ph type="body" sz="quarter" idx="13" hasCustomPrompt="1"/>
          </p:nvPr>
        </p:nvSpPr>
        <p:spPr>
          <a:xfrm>
            <a:off x="381000" y="2895600"/>
            <a:ext cx="8458200" cy="457200"/>
          </a:xfrm>
        </p:spPr>
        <p:txBody>
          <a:bodyPr/>
          <a:lstStyle>
            <a:lvl1pPr>
              <a:buNone/>
              <a:defRPr sz="2400" b="1" baseline="0"/>
            </a:lvl1pPr>
            <a:lvl2pPr>
              <a:buNone/>
              <a:defRPr/>
            </a:lvl2pPr>
          </a:lstStyle>
          <a:p>
            <a:pPr lvl="0"/>
            <a:r>
              <a:rPr lang="en-US" dirty="0" smtClean="0"/>
              <a:t>Project Title</a:t>
            </a:r>
          </a:p>
        </p:txBody>
      </p:sp>
      <p:sp>
        <p:nvSpPr>
          <p:cNvPr id="9" name="Text Placeholder 7"/>
          <p:cNvSpPr>
            <a:spLocks noGrp="1"/>
          </p:cNvSpPr>
          <p:nvPr>
            <p:ph type="body" sz="quarter" idx="14" hasCustomPrompt="1"/>
          </p:nvPr>
        </p:nvSpPr>
        <p:spPr>
          <a:xfrm>
            <a:off x="381000" y="3505200"/>
            <a:ext cx="8458200" cy="457200"/>
          </a:xfrm>
        </p:spPr>
        <p:txBody>
          <a:bodyPr/>
          <a:lstStyle>
            <a:lvl1pPr>
              <a:buNone/>
              <a:defRPr sz="1800" b="0" baseline="0"/>
            </a:lvl1pPr>
            <a:lvl2pPr>
              <a:buNone/>
              <a:defRPr/>
            </a:lvl2pPr>
          </a:lstStyle>
          <a:p>
            <a:pPr lvl="0"/>
            <a:r>
              <a:rPr lang="en-US" dirty="0" smtClean="0"/>
              <a:t>Project Subtitle</a:t>
            </a:r>
          </a:p>
        </p:txBody>
      </p:sp>
      <p:sp>
        <p:nvSpPr>
          <p:cNvPr id="10" name="Text Placeholder 7"/>
          <p:cNvSpPr>
            <a:spLocks noGrp="1"/>
          </p:cNvSpPr>
          <p:nvPr>
            <p:ph type="body" sz="quarter" idx="15" hasCustomPrompt="1"/>
          </p:nvPr>
        </p:nvSpPr>
        <p:spPr>
          <a:xfrm>
            <a:off x="381000" y="5715000"/>
            <a:ext cx="8458200" cy="457200"/>
          </a:xfrm>
        </p:spPr>
        <p:txBody>
          <a:bodyPr/>
          <a:lstStyle>
            <a:lvl1pPr>
              <a:buNone/>
              <a:defRPr sz="1800" b="0" baseline="0"/>
            </a:lvl1pPr>
            <a:lvl2pPr>
              <a:buNone/>
              <a:defRPr/>
            </a:lvl2pPr>
          </a:lstStyle>
          <a:p>
            <a:pPr lvl="0"/>
            <a:r>
              <a:rPr lang="en-US" dirty="0" smtClean="0"/>
              <a:t>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7056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5029200"/>
          </a:xfrm>
        </p:spPr>
        <p:txBody>
          <a:bodyPr/>
          <a:lstStyle>
            <a:lvl1pPr>
              <a:buClr>
                <a:schemeClr val="tx2"/>
              </a:buClr>
              <a:defRPr/>
            </a:lvl1pPr>
          </a:lstStyle>
          <a:p>
            <a:pPr lvl="0"/>
            <a:r>
              <a:rPr lang="en-US" noProof="0" smtClean="0"/>
              <a:t>Click icon to add table</a:t>
            </a:r>
            <a:endParaRPr lang="en-US" noProof="0" dirty="0" smtClean="0"/>
          </a:p>
        </p:txBody>
      </p:sp>
      <p:sp>
        <p:nvSpPr>
          <p:cNvPr id="4" name="Date Placeholder 3"/>
          <p:cNvSpPr>
            <a:spLocks noGrp="1" noChangeArrowheads="1"/>
          </p:cNvSpPr>
          <p:nvPr>
            <p:ph type="dt" sz="half" idx="10"/>
          </p:nvPr>
        </p:nvSpPr>
        <p:spPr>
          <a:xfrm>
            <a:off x="228600" y="6579078"/>
            <a:ext cx="838200" cy="228600"/>
          </a:xfrm>
          <a:prstGeom prst="rect">
            <a:avLst/>
          </a:prstGeom>
          <a:ln/>
        </p:spPr>
        <p:txBody>
          <a:bodyPr/>
          <a:lstStyle>
            <a:lvl1pPr>
              <a:defRPr/>
            </a:lvl1pPr>
          </a:lstStyle>
          <a:p>
            <a:r>
              <a:rPr lang="en-US" smtClean="0"/>
              <a:t>3/28/2011</a:t>
            </a:r>
            <a:endParaRPr lang="en-US" dirty="0"/>
          </a:p>
        </p:txBody>
      </p:sp>
      <p:sp>
        <p:nvSpPr>
          <p:cNvPr id="5" name="Rectangle 4"/>
          <p:cNvSpPr>
            <a:spLocks noGrp="1" noChangeArrowheads="1"/>
          </p:cNvSpPr>
          <p:nvPr>
            <p:ph type="sldNum" sz="quarter" idx="11"/>
          </p:nvPr>
        </p:nvSpPr>
        <p:spPr>
          <a:ln/>
        </p:spPr>
        <p:txBody>
          <a:bodyPr/>
          <a:lstStyle>
            <a:lvl1pPr>
              <a:defRPr/>
            </a:lvl1pPr>
          </a:lstStyle>
          <a:p>
            <a:fld id="{F01C185E-78B3-4C0F-88D2-34FE885ED696}" type="slidenum">
              <a:rPr lang="en-US" smtClean="0"/>
              <a:pPr/>
              <a:t>‹#›</a:t>
            </a:fld>
            <a:endParaRPr lang="en-US" dirty="0"/>
          </a:p>
        </p:txBody>
      </p:sp>
      <p:sp>
        <p:nvSpPr>
          <p:cNvPr id="6" name="Rectangle 9"/>
          <p:cNvSpPr>
            <a:spLocks noGrp="1" noChangeArrowheads="1"/>
          </p:cNvSpPr>
          <p:nvPr>
            <p:ph type="ftr" sz="quarter" idx="12"/>
          </p:nvPr>
        </p:nvSpPr>
        <p:spPr>
          <a:ln/>
        </p:spPr>
        <p:txBody>
          <a:bodyPr/>
          <a:lstStyle>
            <a:lvl1pPr>
              <a:defRPr/>
            </a:lvl1pPr>
          </a:lstStyle>
          <a:p>
            <a:r>
              <a:rPr lang="en-US" smtClean="0"/>
              <a:t>CenterPoint Energy Proprietary and Confidential Information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1270000"/>
          </a:xfrm>
          <a:prstGeom prst="rect">
            <a:avLst/>
          </a:prstGeom>
        </p:spPr>
      </p:pic>
      <p:sp>
        <p:nvSpPr>
          <p:cNvPr id="2" name="Title Placeholder 1"/>
          <p:cNvSpPr>
            <a:spLocks noGrp="1"/>
          </p:cNvSpPr>
          <p:nvPr>
            <p:ph type="title"/>
          </p:nvPr>
        </p:nvSpPr>
        <p:spPr>
          <a:xfrm>
            <a:off x="361951" y="189040"/>
            <a:ext cx="6492240" cy="100584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7867650" y="6513984"/>
            <a:ext cx="914400" cy="230832"/>
          </a:xfrm>
          <a:prstGeom prst="rect">
            <a:avLst/>
          </a:prstGeom>
        </p:spPr>
        <p:txBody>
          <a:bodyPr vert="horz" lIns="91440" tIns="45720" rIns="91440" bIns="45720" rtlCol="0" anchor="ctr">
            <a:spAutoFit/>
          </a:bodyPr>
          <a:lstStyle>
            <a:lvl1pPr algn="r">
              <a:defRPr sz="900">
                <a:solidFill>
                  <a:schemeClr val="tx1">
                    <a:tint val="75000"/>
                  </a:schemeClr>
                </a:solidFill>
              </a:defRPr>
            </a:lvl1pPr>
          </a:lstStyle>
          <a:p>
            <a:fld id="{F01C185E-78B3-4C0F-88D2-34FE885ED696}" type="slidenum">
              <a:rPr lang="en-US" smtClean="0"/>
              <a:pPr/>
              <a:t>‹#›</a:t>
            </a:fld>
            <a:endParaRPr lang="en-US" dirty="0"/>
          </a:p>
        </p:txBody>
      </p:sp>
      <p:sp>
        <p:nvSpPr>
          <p:cNvPr id="7" name="Text Placeholder 2"/>
          <p:cNvSpPr>
            <a:spLocks noGrp="1"/>
          </p:cNvSpPr>
          <p:nvPr>
            <p:ph type="body" idx="1"/>
          </p:nvPr>
        </p:nvSpPr>
        <p:spPr>
          <a:xfrm>
            <a:off x="361950" y="1452557"/>
            <a:ext cx="8420100" cy="49577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9"/>
          <p:cNvSpPr>
            <a:spLocks noGrp="1" noChangeArrowheads="1"/>
          </p:cNvSpPr>
          <p:nvPr>
            <p:ph type="ftr" sz="quarter" idx="3"/>
          </p:nvPr>
        </p:nvSpPr>
        <p:spPr bwMode="auto">
          <a:xfrm>
            <a:off x="361950" y="6513984"/>
            <a:ext cx="3813640" cy="228600"/>
          </a:xfrm>
          <a:prstGeom prst="rect">
            <a:avLst/>
          </a:prstGeom>
          <a:noFill/>
          <a:ln w="12700">
            <a:noFill/>
            <a:miter lim="800000"/>
            <a:headEnd/>
            <a:tailEnd/>
          </a:ln>
          <a:effectLst/>
        </p:spPr>
        <p:txBody>
          <a:bodyPr vert="horz" wrap="square" lIns="91440" tIns="45720" rIns="91440" bIns="45720" numCol="1" anchor="ctr" anchorCtr="0" compatLnSpc="1">
            <a:prstTxWarp prst="textNoShape">
              <a:avLst/>
            </a:prstTxWarp>
          </a:bodyPr>
          <a:lstStyle>
            <a:lvl1pPr marL="0" algn="l" defTabSz="914400" rtl="0" eaLnBrk="1" latinLnBrk="0" hangingPunct="1">
              <a:lnSpc>
                <a:spcPct val="100000"/>
              </a:lnSpc>
              <a:spcBef>
                <a:spcPct val="50000"/>
              </a:spcBef>
              <a:defRPr lang="en-US" sz="900" b="0" i="0" kern="1200" smtClean="0">
                <a:solidFill>
                  <a:srgbClr val="777777"/>
                </a:solidFill>
                <a:latin typeface="+mn-lt"/>
                <a:ea typeface="+mn-ea"/>
                <a:cs typeface="+mn-cs"/>
              </a:defRPr>
            </a:lvl1pPr>
          </a:lstStyle>
          <a:p>
            <a:r>
              <a:rPr lang="en-US" smtClean="0"/>
              <a:t>CenterPoint Energy Proprietary and Confidential Information</a:t>
            </a:r>
            <a:endParaRPr lang="en-US"/>
          </a:p>
        </p:txBody>
      </p:sp>
    </p:spTree>
    <p:extLst>
      <p:ext uri="{BB962C8B-B14F-4D97-AF65-F5344CB8AC3E}">
        <p14:creationId xmlns:p14="http://schemas.microsoft.com/office/powerpoint/2010/main" val="232376946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algn="l" defTabSz="914400" rtl="0" eaLnBrk="1" latinLnBrk="0" hangingPunct="1">
        <a:spcBef>
          <a:spcPct val="0"/>
        </a:spcBef>
        <a:buNone/>
        <a:defRPr sz="2800" b="1" kern="1200">
          <a:solidFill>
            <a:srgbClr val="0070C0"/>
          </a:solidFill>
          <a:effectLst/>
          <a:latin typeface="+mj-lt"/>
          <a:ea typeface="+mj-ea"/>
          <a:cs typeface="+mj-cs"/>
        </a:defRPr>
      </a:lvl1pPr>
    </p:titleStyle>
    <p:body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219200" y="2667000"/>
            <a:ext cx="6858000" cy="400110"/>
          </a:xfrm>
        </p:spPr>
        <p:txBody>
          <a:bodyPr/>
          <a:lstStyle/>
          <a:p>
            <a:r>
              <a:rPr lang="en-US" smtClean="0"/>
              <a:t>Presentation </a:t>
            </a:r>
            <a:r>
              <a:rPr lang="en-US" dirty="0" smtClean="0"/>
              <a:t>to ERCOT Regional Planning Group</a:t>
            </a:r>
          </a:p>
        </p:txBody>
      </p:sp>
      <p:sp>
        <p:nvSpPr>
          <p:cNvPr id="6" name="Title 5"/>
          <p:cNvSpPr>
            <a:spLocks noGrp="1"/>
          </p:cNvSpPr>
          <p:nvPr>
            <p:ph type="title"/>
          </p:nvPr>
        </p:nvSpPr>
        <p:spPr/>
        <p:txBody>
          <a:bodyPr>
            <a:normAutofit/>
          </a:bodyPr>
          <a:lstStyle/>
          <a:p>
            <a:r>
              <a:rPr lang="en-US" sz="2800" dirty="0" smtClean="0"/>
              <a:t>Freeport Area Master Plan Project</a:t>
            </a:r>
            <a:endParaRPr lang="en-US" sz="2800" dirty="0"/>
          </a:p>
        </p:txBody>
      </p:sp>
      <p:sp>
        <p:nvSpPr>
          <p:cNvPr id="4" name="Slide Number Placeholder 3"/>
          <p:cNvSpPr>
            <a:spLocks noGrp="1"/>
          </p:cNvSpPr>
          <p:nvPr>
            <p:ph type="sldNum" sz="quarter" idx="4294967295"/>
          </p:nvPr>
        </p:nvSpPr>
        <p:spPr>
          <a:xfrm>
            <a:off x="8229600" y="6513513"/>
            <a:ext cx="914400" cy="231775"/>
          </a:xfrm>
        </p:spPr>
        <p:txBody>
          <a:bodyPr/>
          <a:lstStyle/>
          <a:p>
            <a:fld id="{F01C185E-78B3-4C0F-88D2-34FE885ED696}" type="slidenum">
              <a:rPr lang="en-US" smtClean="0"/>
              <a:pPr/>
              <a:t>1</a:t>
            </a:fld>
            <a:endParaRPr lang="en-US" dirty="0"/>
          </a:p>
        </p:txBody>
      </p:sp>
    </p:spTree>
    <p:extLst>
      <p:ext uri="{BB962C8B-B14F-4D97-AF65-F5344CB8AC3E}">
        <p14:creationId xmlns:p14="http://schemas.microsoft.com/office/powerpoint/2010/main" val="1948787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005840"/>
          </a:xfrm>
        </p:spPr>
        <p:txBody>
          <a:bodyPr/>
          <a:lstStyle/>
          <a:p>
            <a:r>
              <a:rPr lang="en-US" dirty="0" smtClean="0"/>
              <a:t>Freeport Area Master Plan Project</a:t>
            </a:r>
            <a:br>
              <a:rPr lang="en-US" dirty="0" smtClean="0"/>
            </a:br>
            <a:r>
              <a:rPr lang="en-US" sz="2200" dirty="0" smtClean="0"/>
              <a:t>Background – Challenges and Concerns</a:t>
            </a:r>
            <a:endParaRPr lang="en-US" sz="2200" dirty="0"/>
          </a:p>
        </p:txBody>
      </p:sp>
      <p:sp>
        <p:nvSpPr>
          <p:cNvPr id="3" name="Content Placeholder 2"/>
          <p:cNvSpPr>
            <a:spLocks noGrp="1"/>
          </p:cNvSpPr>
          <p:nvPr>
            <p:ph idx="1"/>
          </p:nvPr>
        </p:nvSpPr>
        <p:spPr>
          <a:xfrm>
            <a:off x="0" y="4495800"/>
            <a:ext cx="9144000" cy="2057400"/>
          </a:xfrm>
        </p:spPr>
        <p:txBody>
          <a:bodyPr>
            <a:normAutofit lnSpcReduction="10000"/>
          </a:bodyPr>
          <a:lstStyle/>
          <a:p>
            <a:pPr>
              <a:lnSpc>
                <a:spcPct val="110000"/>
              </a:lnSpc>
              <a:spcBef>
                <a:spcPts val="600"/>
              </a:spcBef>
            </a:pPr>
            <a:r>
              <a:rPr lang="en-US" sz="1800" dirty="0" smtClean="0"/>
              <a:t>Transmission system challenges if load additions move forward as planned:</a:t>
            </a:r>
          </a:p>
          <a:p>
            <a:pPr lvl="1">
              <a:lnSpc>
                <a:spcPct val="110000"/>
              </a:lnSpc>
              <a:spcBef>
                <a:spcPts val="600"/>
              </a:spcBef>
            </a:pPr>
            <a:r>
              <a:rPr lang="en-US" sz="1700" dirty="0" smtClean="0"/>
              <a:t>Severe low voltage, potential voltage collapse</a:t>
            </a:r>
          </a:p>
          <a:p>
            <a:pPr lvl="1">
              <a:lnSpc>
                <a:spcPct val="110000"/>
              </a:lnSpc>
              <a:spcBef>
                <a:spcPts val="600"/>
              </a:spcBef>
            </a:pPr>
            <a:r>
              <a:rPr lang="en-US" sz="1700" dirty="0" smtClean="0"/>
              <a:t>Overload on existing 345 kV STP – Dow &amp; STP – Jones Creek circuits</a:t>
            </a:r>
          </a:p>
          <a:p>
            <a:pPr lvl="1">
              <a:lnSpc>
                <a:spcPct val="110000"/>
              </a:lnSpc>
              <a:spcBef>
                <a:spcPts val="600"/>
              </a:spcBef>
            </a:pPr>
            <a:r>
              <a:rPr lang="en-US" sz="1700" dirty="0" smtClean="0"/>
              <a:t>Operating flexibility to take outages for maintenance is significantly restricted on 345kV circuit serving the Freeport area due to large portion of load being industrial</a:t>
            </a:r>
          </a:p>
          <a:p>
            <a:pPr lvl="1">
              <a:lnSpc>
                <a:spcPct val="110000"/>
              </a:lnSpc>
              <a:spcBef>
                <a:spcPts val="600"/>
              </a:spcBef>
            </a:pPr>
            <a:r>
              <a:rPr lang="en-US" sz="1700" dirty="0" smtClean="0"/>
              <a:t>Inability to serve future industrial load growth</a:t>
            </a:r>
          </a:p>
        </p:txBody>
      </p:sp>
      <p:sp>
        <p:nvSpPr>
          <p:cNvPr id="4" name="Slide Number Placeholder 3"/>
          <p:cNvSpPr>
            <a:spLocks noGrp="1"/>
          </p:cNvSpPr>
          <p:nvPr>
            <p:ph type="sldNum" sz="quarter" idx="12"/>
          </p:nvPr>
        </p:nvSpPr>
        <p:spPr/>
        <p:txBody>
          <a:bodyPr/>
          <a:lstStyle/>
          <a:p>
            <a:fld id="{F01C185E-78B3-4C0F-88D2-34FE885ED696}" type="slidenum">
              <a:rPr lang="en-US" smtClean="0"/>
              <a:pPr/>
              <a:t>10</a:t>
            </a:fld>
            <a:endParaRPr lang="en-US" dirty="0"/>
          </a:p>
        </p:txBody>
      </p:sp>
      <p:pic>
        <p:nvPicPr>
          <p:cNvPr id="9" name="Picture 8"/>
          <p:cNvPicPr>
            <a:picLocks noChangeAspect="1"/>
          </p:cNvPicPr>
          <p:nvPr/>
        </p:nvPicPr>
        <p:blipFill>
          <a:blip r:embed="rId3"/>
          <a:stretch>
            <a:fillRect/>
          </a:stretch>
        </p:blipFill>
        <p:spPr>
          <a:xfrm>
            <a:off x="0" y="1819275"/>
            <a:ext cx="9153525" cy="2752725"/>
          </a:xfrm>
          <a:prstGeom prst="rect">
            <a:avLst/>
          </a:prstGeom>
        </p:spPr>
      </p:pic>
      <p:sp>
        <p:nvSpPr>
          <p:cNvPr id="10" name="Content Placeholder 2"/>
          <p:cNvSpPr txBox="1">
            <a:spLocks/>
          </p:cNvSpPr>
          <p:nvPr/>
        </p:nvSpPr>
        <p:spPr>
          <a:xfrm>
            <a:off x="9524" y="1219200"/>
            <a:ext cx="9144001" cy="447675"/>
          </a:xfrm>
          <a:prstGeom prst="rect">
            <a:avLst/>
          </a:prstGeom>
        </p:spPr>
        <p:txBody>
          <a:bodyPr vert="horz" lIns="91440" tIns="45720" rIns="91440" bIns="45720" rtlCol="0">
            <a:noAutofit/>
          </a:bodyPr>
          <a:lst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a:t>The existing industrial load in the Freeport Area remains constant throughout the year (see below) and the new industrial loads are expected to as </a:t>
            </a:r>
            <a:r>
              <a:rPr lang="en-US" sz="1600" dirty="0" smtClean="0"/>
              <a:t>well</a:t>
            </a:r>
            <a:endParaRPr lang="en-US" sz="1600" dirty="0"/>
          </a:p>
        </p:txBody>
      </p:sp>
    </p:spTree>
    <p:extLst>
      <p:ext uri="{BB962C8B-B14F-4D97-AF65-F5344CB8AC3E}">
        <p14:creationId xmlns:p14="http://schemas.microsoft.com/office/powerpoint/2010/main" val="1411350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005840"/>
          </a:xfrm>
        </p:spPr>
        <p:txBody>
          <a:bodyPr/>
          <a:lstStyle/>
          <a:p>
            <a:r>
              <a:rPr lang="en-US" dirty="0" smtClean="0"/>
              <a:t>Freeport Area Master Plan Project</a:t>
            </a:r>
            <a:br>
              <a:rPr lang="en-US" dirty="0" smtClean="0"/>
            </a:br>
            <a:r>
              <a:rPr lang="en-US" sz="2200" dirty="0" smtClean="0"/>
              <a:t>Base Case vs. Study Case</a:t>
            </a:r>
            <a:endParaRPr lang="en-US" sz="2200" dirty="0"/>
          </a:p>
        </p:txBody>
      </p:sp>
      <p:sp>
        <p:nvSpPr>
          <p:cNvPr id="3" name="Content Placeholder 2"/>
          <p:cNvSpPr>
            <a:spLocks noGrp="1"/>
          </p:cNvSpPr>
          <p:nvPr>
            <p:ph idx="1"/>
          </p:nvPr>
        </p:nvSpPr>
        <p:spPr>
          <a:xfrm>
            <a:off x="0" y="1295400"/>
            <a:ext cx="9144000" cy="5562600"/>
          </a:xfrm>
        </p:spPr>
        <p:txBody>
          <a:bodyPr>
            <a:normAutofit fontScale="92500" lnSpcReduction="20000"/>
          </a:bodyPr>
          <a:lstStyle/>
          <a:p>
            <a:r>
              <a:rPr lang="en-US" sz="2200" dirty="0" smtClean="0"/>
              <a:t>Modeled all new committed loads and load inquiries under study</a:t>
            </a:r>
          </a:p>
          <a:p>
            <a:r>
              <a:rPr lang="en-US" sz="2200" dirty="0" smtClean="0"/>
              <a:t>Performed analysis testing against applicable NERC, ERCOT and CenterPoint Energy Transmission System Design Criteria, including Maintenance Outage Scenarios</a:t>
            </a:r>
          </a:p>
          <a:p>
            <a:r>
              <a:rPr lang="en-US" sz="2200" dirty="0" smtClean="0"/>
              <a:t>Results show severe loading and voltage concerns</a:t>
            </a:r>
          </a:p>
          <a:p>
            <a:pPr lvl="1"/>
            <a:r>
              <a:rPr lang="en-US" sz="1900" dirty="0" smtClean="0"/>
              <a:t>P0 (No Contingency): </a:t>
            </a:r>
          </a:p>
          <a:p>
            <a:pPr lvl="2"/>
            <a:r>
              <a:rPr lang="en-US" sz="1900" dirty="0" smtClean="0"/>
              <a:t>Low 345 kV voltages (&lt; 0.95 pu) beginning in 2021</a:t>
            </a:r>
          </a:p>
          <a:p>
            <a:pPr lvl="1"/>
            <a:r>
              <a:rPr lang="en-US" sz="1900" dirty="0" smtClean="0"/>
              <a:t>P1 (Single Contingency): </a:t>
            </a:r>
          </a:p>
          <a:p>
            <a:pPr lvl="2"/>
            <a:r>
              <a:rPr lang="en-US" sz="1900" dirty="0" smtClean="0"/>
              <a:t>Low 345 kV voltages (&lt; 0.95 pu) beginning in 2019, (&lt; 0.87 pu) in 2020</a:t>
            </a:r>
          </a:p>
          <a:p>
            <a:pPr lvl="2"/>
            <a:r>
              <a:rPr lang="en-US" sz="1900" dirty="0" smtClean="0"/>
              <a:t>345 kV circuit overloads (115 - 120 %) beginning in 2021</a:t>
            </a:r>
          </a:p>
          <a:p>
            <a:pPr lvl="1"/>
            <a:r>
              <a:rPr lang="en-US" sz="1900" dirty="0" smtClean="0"/>
              <a:t>P2-P7 (Common Mode Contingency): </a:t>
            </a:r>
          </a:p>
          <a:p>
            <a:pPr lvl="2"/>
            <a:r>
              <a:rPr lang="en-US" sz="1900" dirty="0" smtClean="0"/>
              <a:t>Low 345 kV voltages (&lt; 0.70 pu) beginning in 2019</a:t>
            </a:r>
          </a:p>
          <a:p>
            <a:pPr lvl="2"/>
            <a:r>
              <a:rPr lang="en-US" sz="1900" dirty="0" smtClean="0"/>
              <a:t>Overloading on 345 kV circuits (103 - 113 %)</a:t>
            </a:r>
          </a:p>
          <a:p>
            <a:pPr lvl="2"/>
            <a:r>
              <a:rPr lang="en-US" sz="1900" dirty="0" smtClean="0"/>
              <a:t>Non-convergence indicating voltage </a:t>
            </a:r>
            <a:r>
              <a:rPr lang="en-US" sz="1900" dirty="0"/>
              <a:t>c</a:t>
            </a:r>
            <a:r>
              <a:rPr lang="en-US" sz="1900" dirty="0" smtClean="0"/>
              <a:t>ollapse beginning in 2019</a:t>
            </a:r>
          </a:p>
          <a:p>
            <a:pPr lvl="1"/>
            <a:r>
              <a:rPr lang="en-US" sz="1900" dirty="0" smtClean="0"/>
              <a:t>P6 – Maintenance Outage Scenario (Freeport Area 345 kV)</a:t>
            </a:r>
          </a:p>
          <a:p>
            <a:pPr lvl="2"/>
            <a:r>
              <a:rPr lang="en-US" sz="1900" dirty="0" smtClean="0"/>
              <a:t>Severe overloading (150 - 200 %)</a:t>
            </a:r>
          </a:p>
          <a:p>
            <a:pPr lvl="2"/>
            <a:r>
              <a:rPr lang="en-US" sz="1900" dirty="0" smtClean="0"/>
              <a:t>Non-convergence indicating potential voltage collapse beginning in 2019</a:t>
            </a:r>
          </a:p>
        </p:txBody>
      </p:sp>
      <p:sp>
        <p:nvSpPr>
          <p:cNvPr id="4" name="Slide Number Placeholder 3"/>
          <p:cNvSpPr>
            <a:spLocks noGrp="1"/>
          </p:cNvSpPr>
          <p:nvPr>
            <p:ph type="sldNum" sz="quarter" idx="12"/>
          </p:nvPr>
        </p:nvSpPr>
        <p:spPr/>
        <p:txBody>
          <a:bodyPr/>
          <a:lstStyle/>
          <a:p>
            <a:fld id="{F01C185E-78B3-4C0F-88D2-34FE885ED696}" type="slidenum">
              <a:rPr lang="en-US" smtClean="0"/>
              <a:pPr/>
              <a:t>11</a:t>
            </a:fld>
            <a:endParaRPr lang="en-US" dirty="0"/>
          </a:p>
        </p:txBody>
      </p:sp>
    </p:spTree>
    <p:extLst>
      <p:ext uri="{BB962C8B-B14F-4D97-AF65-F5344CB8AC3E}">
        <p14:creationId xmlns:p14="http://schemas.microsoft.com/office/powerpoint/2010/main" val="2453821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9144000" cy="5294784"/>
          </a:xfrm>
        </p:spPr>
        <p:txBody>
          <a:bodyPr>
            <a:normAutofit/>
          </a:bodyPr>
          <a:lstStyle/>
          <a:p>
            <a:r>
              <a:rPr lang="en-US" dirty="0" smtClean="0"/>
              <a:t>Option 1 – Upgrade of existing system</a:t>
            </a:r>
          </a:p>
          <a:p>
            <a:pPr lvl="1"/>
            <a:r>
              <a:rPr lang="en-US" dirty="0" smtClean="0"/>
              <a:t>Upgrade at a minimum 100 miles of 345 kV lines</a:t>
            </a:r>
          </a:p>
          <a:p>
            <a:pPr lvl="1"/>
            <a:r>
              <a:rPr lang="en-US" dirty="0" smtClean="0"/>
              <a:t>Install large amount of dynamic/static reactive support</a:t>
            </a:r>
          </a:p>
          <a:p>
            <a:pPr lvl="1"/>
            <a:r>
              <a:rPr lang="en-US" dirty="0" smtClean="0"/>
              <a:t>Earliest completion 2020</a:t>
            </a:r>
          </a:p>
          <a:p>
            <a:r>
              <a:rPr lang="en-US" dirty="0" smtClean="0"/>
              <a:t>Option 2-8 – New 345 kV Transmission Line</a:t>
            </a:r>
            <a:endParaRPr lang="en-US" sz="2400" dirty="0" smtClean="0"/>
          </a:p>
          <a:p>
            <a:pPr lvl="1"/>
            <a:r>
              <a:rPr lang="en-US" dirty="0"/>
              <a:t>Long-Term Solution: </a:t>
            </a:r>
          </a:p>
          <a:p>
            <a:pPr lvl="2"/>
            <a:r>
              <a:rPr lang="en-US" dirty="0"/>
              <a:t>Build a new 345 kV double-circuit transmission line terminating at the Jones Creek Substation in Freeport Area </a:t>
            </a:r>
          </a:p>
          <a:p>
            <a:pPr lvl="2"/>
            <a:r>
              <a:rPr lang="en-US" dirty="0"/>
              <a:t>To be completed before peak 2021</a:t>
            </a:r>
          </a:p>
          <a:p>
            <a:pPr lvl="1"/>
            <a:r>
              <a:rPr lang="en-US" dirty="0" smtClean="0"/>
              <a:t>Short-Term Solution: </a:t>
            </a:r>
          </a:p>
          <a:p>
            <a:pPr lvl="2"/>
            <a:r>
              <a:rPr lang="en-US" dirty="0" smtClean="0"/>
              <a:t>“Bridge </a:t>
            </a:r>
            <a:r>
              <a:rPr lang="en-US" dirty="0"/>
              <a:t>the </a:t>
            </a:r>
            <a:r>
              <a:rPr lang="en-US" dirty="0" smtClean="0"/>
              <a:t>Gap” Upgrades</a:t>
            </a:r>
          </a:p>
          <a:p>
            <a:pPr lvl="2"/>
            <a:r>
              <a:rPr lang="en-US" dirty="0" smtClean="0"/>
              <a:t>To be completed before peak 2019</a:t>
            </a:r>
            <a:endParaRPr lang="en-US"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12</a:t>
            </a:fld>
            <a:endParaRPr lang="en-US" dirty="0"/>
          </a:p>
        </p:txBody>
      </p:sp>
      <p:sp>
        <p:nvSpPr>
          <p:cNvPr id="7" name="Title 1"/>
          <p:cNvSpPr>
            <a:spLocks noGrp="1"/>
          </p:cNvSpPr>
          <p:nvPr>
            <p:ph type="title"/>
          </p:nvPr>
        </p:nvSpPr>
        <p:spPr>
          <a:xfrm>
            <a:off x="0" y="0"/>
            <a:ext cx="7391400" cy="1005840"/>
          </a:xfrm>
        </p:spPr>
        <p:txBody>
          <a:bodyPr>
            <a:normAutofit/>
          </a:bodyPr>
          <a:lstStyle/>
          <a:p>
            <a:r>
              <a:rPr lang="en-US" dirty="0" smtClean="0"/>
              <a:t>Freeport Area Master Plan Project</a:t>
            </a:r>
            <a:br>
              <a:rPr lang="en-US" dirty="0" smtClean="0"/>
            </a:br>
            <a:r>
              <a:rPr lang="en-US" sz="2200" dirty="0" smtClean="0"/>
              <a:t>Study Approach</a:t>
            </a:r>
            <a:endParaRPr lang="en-US" sz="2200" dirty="0"/>
          </a:p>
        </p:txBody>
      </p:sp>
    </p:spTree>
    <p:extLst>
      <p:ext uri="{BB962C8B-B14F-4D97-AF65-F5344CB8AC3E}">
        <p14:creationId xmlns:p14="http://schemas.microsoft.com/office/powerpoint/2010/main" val="869191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396593" y="1295400"/>
            <a:ext cx="3747407" cy="5202443"/>
          </a:xfrm>
          <a:prstGeom prst="rect">
            <a:avLst/>
          </a:prstGeom>
        </p:spPr>
      </p:pic>
      <p:sp>
        <p:nvSpPr>
          <p:cNvPr id="2" name="Title 1"/>
          <p:cNvSpPr>
            <a:spLocks noGrp="1"/>
          </p:cNvSpPr>
          <p:nvPr>
            <p:ph type="title"/>
          </p:nvPr>
        </p:nvSpPr>
        <p:spPr>
          <a:xfrm>
            <a:off x="0" y="0"/>
            <a:ext cx="7391400" cy="1005840"/>
          </a:xfrm>
        </p:spPr>
        <p:txBody>
          <a:bodyPr/>
          <a:lstStyle/>
          <a:p>
            <a:r>
              <a:rPr lang="en-US" dirty="0" smtClean="0"/>
              <a:t>Freeport Area Master Plan Project</a:t>
            </a:r>
            <a:br>
              <a:rPr lang="en-US" dirty="0" smtClean="0"/>
            </a:br>
            <a:r>
              <a:rPr lang="en-US" sz="2200" dirty="0" smtClean="0"/>
              <a:t>Option 1 – Existing System Upgrade</a:t>
            </a:r>
            <a:endParaRPr lang="en-US" sz="2200" dirty="0"/>
          </a:p>
        </p:txBody>
      </p:sp>
      <p:sp>
        <p:nvSpPr>
          <p:cNvPr id="3" name="Content Placeholder 2"/>
          <p:cNvSpPr>
            <a:spLocks noGrp="1"/>
          </p:cNvSpPr>
          <p:nvPr>
            <p:ph idx="1"/>
          </p:nvPr>
        </p:nvSpPr>
        <p:spPr>
          <a:xfrm>
            <a:off x="0" y="1295400"/>
            <a:ext cx="5638800" cy="5114925"/>
          </a:xfrm>
        </p:spPr>
        <p:txBody>
          <a:bodyPr>
            <a:normAutofit/>
          </a:bodyPr>
          <a:lstStyle/>
          <a:p>
            <a:r>
              <a:rPr lang="en-US" sz="1800" dirty="0" smtClean="0"/>
              <a:t>Option 1: Upgrade existing lines and transformers</a:t>
            </a:r>
          </a:p>
          <a:p>
            <a:pPr lvl="1"/>
            <a:r>
              <a:rPr lang="en-US" sz="1600" dirty="0" smtClean="0"/>
              <a:t>Rebuild (3) 345 kV double-circuit lines</a:t>
            </a:r>
          </a:p>
          <a:p>
            <a:pPr lvl="1">
              <a:spcBef>
                <a:spcPts val="600"/>
              </a:spcBef>
            </a:pPr>
            <a:r>
              <a:rPr lang="en-US" sz="1600" dirty="0"/>
              <a:t>(1) 120 MVAr capacitor bank at Jones Creek</a:t>
            </a:r>
          </a:p>
          <a:p>
            <a:pPr lvl="1">
              <a:spcBef>
                <a:spcPts val="600"/>
              </a:spcBef>
            </a:pPr>
            <a:r>
              <a:rPr lang="en-US" sz="1600" dirty="0"/>
              <a:t>3</a:t>
            </a:r>
            <a:r>
              <a:rPr lang="en-US" sz="1600" baseline="30000" dirty="0"/>
              <a:t>rd</a:t>
            </a:r>
            <a:r>
              <a:rPr lang="en-US" sz="1600" dirty="0"/>
              <a:t> 345/138 kV autotransformer at Jones Creek</a:t>
            </a:r>
          </a:p>
          <a:p>
            <a:pPr lvl="1">
              <a:spcBef>
                <a:spcPts val="600"/>
              </a:spcBef>
            </a:pPr>
            <a:r>
              <a:rPr lang="en-US" sz="1600" dirty="0"/>
              <a:t>(2) </a:t>
            </a:r>
            <a:r>
              <a:rPr lang="en-US" sz="1600" dirty="0" smtClean="0"/>
              <a:t>400 </a:t>
            </a:r>
            <a:r>
              <a:rPr lang="en-US" sz="1600" dirty="0"/>
              <a:t>MVAr </a:t>
            </a:r>
            <a:r>
              <a:rPr lang="en-US" sz="1600" dirty="0" smtClean="0"/>
              <a:t>SVC at </a:t>
            </a:r>
            <a:r>
              <a:rPr lang="en-US" sz="1600" dirty="0"/>
              <a:t>Jones Creek</a:t>
            </a:r>
          </a:p>
          <a:p>
            <a:pPr lvl="1"/>
            <a:r>
              <a:rPr lang="en-US" sz="1600" dirty="0" smtClean="0"/>
              <a:t>(1) 200 MVAr SVC at Freeport</a:t>
            </a:r>
          </a:p>
          <a:p>
            <a:pPr lvl="1"/>
            <a:r>
              <a:rPr lang="en-US" sz="1600" dirty="0" smtClean="0"/>
              <a:t>Convert Freeport Substation to breaker and half</a:t>
            </a:r>
          </a:p>
          <a:p>
            <a:pPr lvl="1"/>
            <a:r>
              <a:rPr lang="en-US" sz="1600" dirty="0" smtClean="0"/>
              <a:t>Total Cost $ 453.17 Million</a:t>
            </a:r>
          </a:p>
          <a:p>
            <a:r>
              <a:rPr lang="en-US" sz="1800" dirty="0" smtClean="0"/>
              <a:t>Option 1 Concerns</a:t>
            </a:r>
            <a:endParaRPr lang="en-US" sz="1800" dirty="0"/>
          </a:p>
          <a:p>
            <a:pPr lvl="1"/>
            <a:r>
              <a:rPr lang="en-US" sz="1600" dirty="0"/>
              <a:t>Not cost </a:t>
            </a:r>
            <a:r>
              <a:rPr lang="en-US" sz="1600"/>
              <a:t>competitive </a:t>
            </a:r>
            <a:r>
              <a:rPr lang="en-US" sz="1600" smtClean="0"/>
              <a:t>$ 450</a:t>
            </a:r>
            <a:r>
              <a:rPr lang="en-US" sz="1600" dirty="0" smtClean="0"/>
              <a:t>+ Million</a:t>
            </a:r>
            <a:endParaRPr lang="en-US" sz="1600" dirty="0"/>
          </a:p>
          <a:p>
            <a:pPr lvl="1"/>
            <a:r>
              <a:rPr lang="en-US" sz="1600" dirty="0"/>
              <a:t>Earliest completion Summer Peak 2020</a:t>
            </a:r>
          </a:p>
          <a:p>
            <a:pPr lvl="1"/>
            <a:r>
              <a:rPr lang="en-US" sz="1600" dirty="0"/>
              <a:t>Need for temporary </a:t>
            </a:r>
            <a:r>
              <a:rPr lang="en-US" sz="1600" dirty="0" smtClean="0"/>
              <a:t>construction</a:t>
            </a:r>
          </a:p>
          <a:p>
            <a:pPr lvl="1"/>
            <a:r>
              <a:rPr lang="en-US" sz="1600" dirty="0"/>
              <a:t>C</a:t>
            </a:r>
            <a:r>
              <a:rPr lang="en-US" sz="1600" dirty="0" smtClean="0"/>
              <a:t>onstruction </a:t>
            </a:r>
            <a:r>
              <a:rPr lang="en-US" sz="1600" dirty="0"/>
              <a:t>while minimizing </a:t>
            </a:r>
            <a:r>
              <a:rPr lang="en-US" sz="1600" dirty="0" smtClean="0"/>
              <a:t>outages</a:t>
            </a:r>
            <a:endParaRPr lang="en-US" sz="16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13</a:t>
            </a:fld>
            <a:endParaRPr lang="en-US" dirty="0"/>
          </a:p>
        </p:txBody>
      </p:sp>
    </p:spTree>
    <p:extLst>
      <p:ext uri="{BB962C8B-B14F-4D97-AF65-F5344CB8AC3E}">
        <p14:creationId xmlns:p14="http://schemas.microsoft.com/office/powerpoint/2010/main" val="223251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43400" y="1293845"/>
            <a:ext cx="4724400" cy="5562600"/>
          </a:xfrm>
          <a:prstGeom prst="rect">
            <a:avLst/>
          </a:prstGeom>
        </p:spPr>
      </p:pic>
      <p:sp>
        <p:nvSpPr>
          <p:cNvPr id="14" name="Title 1"/>
          <p:cNvSpPr>
            <a:spLocks noGrp="1"/>
          </p:cNvSpPr>
          <p:nvPr>
            <p:ph type="title"/>
          </p:nvPr>
        </p:nvSpPr>
        <p:spPr>
          <a:xfrm>
            <a:off x="0" y="0"/>
            <a:ext cx="7391400" cy="1194880"/>
          </a:xfrm>
        </p:spPr>
        <p:txBody>
          <a:bodyPr>
            <a:normAutofit fontScale="90000"/>
          </a:bodyPr>
          <a:lstStyle/>
          <a:p>
            <a:r>
              <a:rPr lang="en-US" sz="3100" dirty="0" smtClean="0"/>
              <a:t>Freeport Area Master Plan Project</a:t>
            </a:r>
            <a:br>
              <a:rPr lang="en-US" sz="3100" dirty="0" smtClean="0"/>
            </a:br>
            <a:r>
              <a:rPr lang="en-US" sz="2400" dirty="0" smtClean="0"/>
              <a:t>Option 2 – 8: Short-Term Solution</a:t>
            </a:r>
            <a:br>
              <a:rPr lang="en-US" sz="2400" dirty="0" smtClean="0"/>
            </a:br>
            <a:r>
              <a:rPr lang="en-US" sz="2400" dirty="0" smtClean="0"/>
              <a:t>“Bridge the Gap” Upgrades</a:t>
            </a:r>
            <a:endParaRPr lang="en-US" sz="2400" dirty="0"/>
          </a:p>
        </p:txBody>
      </p:sp>
      <p:sp>
        <p:nvSpPr>
          <p:cNvPr id="21" name="Content Placeholder 2"/>
          <p:cNvSpPr>
            <a:spLocks noGrp="1"/>
          </p:cNvSpPr>
          <p:nvPr>
            <p:ph idx="1"/>
          </p:nvPr>
        </p:nvSpPr>
        <p:spPr>
          <a:xfrm>
            <a:off x="76200" y="1219200"/>
            <a:ext cx="4648200" cy="5294784"/>
          </a:xfrm>
        </p:spPr>
        <p:txBody>
          <a:bodyPr>
            <a:noAutofit/>
          </a:bodyPr>
          <a:lstStyle/>
          <a:p>
            <a:pPr>
              <a:spcBef>
                <a:spcPts val="600"/>
              </a:spcBef>
            </a:pPr>
            <a:r>
              <a:rPr lang="en-US" sz="1800" dirty="0"/>
              <a:t>Upgrades solve all thermal loading and low voltage concerns for 2019 and 2020</a:t>
            </a:r>
          </a:p>
          <a:p>
            <a:pPr lvl="1">
              <a:spcBef>
                <a:spcPts val="600"/>
              </a:spcBef>
              <a:buFont typeface="Arial" panose="020B0604020202020204" pitchFamily="34" charset="0"/>
              <a:buChar char="•"/>
            </a:pPr>
            <a:r>
              <a:rPr lang="en-US" sz="1600" dirty="0"/>
              <a:t>Loop in 345 kV STP – DOW circuit 27 into Jones Creek</a:t>
            </a:r>
          </a:p>
          <a:p>
            <a:pPr lvl="1">
              <a:spcBef>
                <a:spcPts val="600"/>
              </a:spcBef>
              <a:buFont typeface="Arial" panose="020B0604020202020204" pitchFamily="34" charset="0"/>
              <a:buChar char="•"/>
            </a:pPr>
            <a:r>
              <a:rPr lang="en-US" sz="1600" dirty="0"/>
              <a:t>7-ohm in series reactor on both STP circuits</a:t>
            </a:r>
          </a:p>
          <a:p>
            <a:pPr lvl="1">
              <a:spcBef>
                <a:spcPts val="600"/>
              </a:spcBef>
              <a:buFont typeface="Arial" panose="020B0604020202020204" pitchFamily="34" charset="0"/>
              <a:buChar char="•"/>
            </a:pPr>
            <a:r>
              <a:rPr lang="en-US" sz="1600" dirty="0"/>
              <a:t>(1) 120 MVAr capacitor bank at Jones Creek</a:t>
            </a:r>
          </a:p>
          <a:p>
            <a:pPr lvl="1">
              <a:spcBef>
                <a:spcPts val="600"/>
              </a:spcBef>
              <a:buFont typeface="Arial" panose="020B0604020202020204" pitchFamily="34" charset="0"/>
              <a:buChar char="•"/>
            </a:pPr>
            <a:r>
              <a:rPr lang="en-US" sz="1600" dirty="0"/>
              <a:t>3</a:t>
            </a:r>
            <a:r>
              <a:rPr lang="en-US" sz="1600" baseline="30000" dirty="0"/>
              <a:t>rd</a:t>
            </a:r>
            <a:r>
              <a:rPr lang="en-US" sz="1600" dirty="0"/>
              <a:t> 345/138 kV autotransformer at Jones Creek</a:t>
            </a:r>
          </a:p>
          <a:p>
            <a:pPr lvl="1">
              <a:spcBef>
                <a:spcPts val="600"/>
              </a:spcBef>
              <a:buFont typeface="Arial" panose="020B0604020202020204" pitchFamily="34" charset="0"/>
              <a:buChar char="•"/>
            </a:pPr>
            <a:r>
              <a:rPr lang="en-US" sz="1600" dirty="0"/>
              <a:t>(2) 140 MVAr automatic switched capacitor banks at Jones Creek</a:t>
            </a:r>
          </a:p>
          <a:p>
            <a:pPr lvl="1">
              <a:buFont typeface="Arial" panose="020B0604020202020204" pitchFamily="34" charset="0"/>
              <a:buChar char="•"/>
            </a:pPr>
            <a:r>
              <a:rPr lang="en-US" sz="1600" dirty="0"/>
              <a:t>Upgrades Total Cost: $32.34 Million</a:t>
            </a:r>
          </a:p>
          <a:p>
            <a:pPr fontAlgn="auto">
              <a:spcAft>
                <a:spcPts val="0"/>
              </a:spcAft>
            </a:pPr>
            <a:r>
              <a:rPr lang="en-US" sz="1800" dirty="0"/>
              <a:t>However…does not address all needs</a:t>
            </a:r>
          </a:p>
          <a:p>
            <a:pPr lvl="1"/>
            <a:r>
              <a:rPr lang="en-US" sz="1600" dirty="0"/>
              <a:t>Does not address maintenance outages</a:t>
            </a:r>
          </a:p>
          <a:p>
            <a:pPr lvl="1"/>
            <a:r>
              <a:rPr lang="en-US" sz="1600" dirty="0"/>
              <a:t>Provides little margin for additional load growth beyond 2020</a:t>
            </a:r>
          </a:p>
          <a:p>
            <a:pPr marL="0" indent="0">
              <a:spcBef>
                <a:spcPts val="600"/>
              </a:spcBef>
              <a:buNone/>
            </a:pPr>
            <a:endParaRPr lang="en-US" sz="1700" dirty="0" smtClean="0"/>
          </a:p>
        </p:txBody>
      </p:sp>
      <p:sp>
        <p:nvSpPr>
          <p:cNvPr id="6" name="Slide Number Placeholder 3"/>
          <p:cNvSpPr>
            <a:spLocks noGrp="1"/>
          </p:cNvSpPr>
          <p:nvPr>
            <p:ph type="sldNum" sz="quarter" idx="12"/>
          </p:nvPr>
        </p:nvSpPr>
        <p:spPr>
          <a:xfrm>
            <a:off x="7867650" y="6513984"/>
            <a:ext cx="914400" cy="230832"/>
          </a:xfrm>
        </p:spPr>
        <p:txBody>
          <a:bodyPr/>
          <a:lstStyle/>
          <a:p>
            <a:r>
              <a:rPr lang="en-US" dirty="0"/>
              <a:t>2</a:t>
            </a:r>
          </a:p>
        </p:txBody>
      </p:sp>
    </p:spTree>
    <p:extLst>
      <p:ext uri="{BB962C8B-B14F-4D97-AF65-F5344CB8AC3E}">
        <p14:creationId xmlns:p14="http://schemas.microsoft.com/office/powerpoint/2010/main" val="548588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00157"/>
            <a:ext cx="8705850" cy="1138243"/>
          </a:xfrm>
        </p:spPr>
        <p:txBody>
          <a:bodyPr>
            <a:normAutofit/>
          </a:bodyPr>
          <a:lstStyle/>
          <a:p>
            <a:r>
              <a:rPr lang="en-US" sz="2000" dirty="0" smtClean="0"/>
              <a:t>Transient stability analysis indicate fast automatically switched capacitor banks were sufficient to achieve desired voltage recovery rather than dynamic reactive devices such as SVC</a:t>
            </a:r>
            <a:endParaRPr lang="en-US" sz="20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15</a:t>
            </a:fld>
            <a:endParaRPr lang="en-US" dirty="0"/>
          </a:p>
        </p:txBody>
      </p:sp>
      <p:sp>
        <p:nvSpPr>
          <p:cNvPr id="6" name="Title 1"/>
          <p:cNvSpPr txBox="1">
            <a:spLocks/>
          </p:cNvSpPr>
          <p:nvPr/>
        </p:nvSpPr>
        <p:spPr>
          <a:xfrm>
            <a:off x="0" y="0"/>
            <a:ext cx="8991600" cy="1194880"/>
          </a:xfrm>
          <a:prstGeom prst="rect">
            <a:avLst/>
          </a:prstGeom>
        </p:spPr>
        <p:txBody>
          <a:bodyPr vert="horz" lIns="91440" tIns="45720" rIns="91440" bIns="45720" rtlCol="0" anchor="t">
            <a:normAutofit fontScale="97500"/>
          </a:bodyPr>
          <a:lstStyle>
            <a:lvl1pPr algn="l" defTabSz="914400" rtl="0" eaLnBrk="1" latinLnBrk="0" hangingPunct="1">
              <a:spcBef>
                <a:spcPct val="0"/>
              </a:spcBef>
              <a:buNone/>
              <a:defRPr sz="2800" b="1" kern="1200" baseline="0">
                <a:solidFill>
                  <a:srgbClr val="0070C0"/>
                </a:solidFill>
                <a:effectLst/>
                <a:latin typeface="+mj-lt"/>
                <a:ea typeface="+mj-ea"/>
                <a:cs typeface="+mj-cs"/>
              </a:defRPr>
            </a:lvl1pPr>
          </a:lstStyle>
          <a:p>
            <a:pPr fontAlgn="auto">
              <a:spcAft>
                <a:spcPts val="0"/>
              </a:spcAft>
            </a:pPr>
            <a:r>
              <a:rPr lang="en-US" sz="2900" dirty="0" smtClean="0"/>
              <a:t>Freeport Area Master Plan Project</a:t>
            </a:r>
            <a:br>
              <a:rPr lang="en-US" sz="2900" dirty="0" smtClean="0"/>
            </a:br>
            <a:r>
              <a:rPr lang="en-US" sz="2300" dirty="0" smtClean="0"/>
              <a:t>Option 2 – 8: Short-Term Solution</a:t>
            </a:r>
            <a:br>
              <a:rPr lang="en-US" sz="2300" dirty="0" smtClean="0"/>
            </a:br>
            <a:r>
              <a:rPr lang="en-US" sz="2300" dirty="0" smtClean="0"/>
              <a:t>“Bridge the Gap Upgrades” –  Transient Stability Analysis</a:t>
            </a:r>
            <a:endParaRPr lang="en-US" sz="23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812539" y="2286000"/>
            <a:ext cx="5080771" cy="4075584"/>
          </a:xfrm>
          <a:prstGeom prst="rect">
            <a:avLst/>
          </a:prstGeom>
          <a:noFill/>
          <a:ln>
            <a:noFill/>
          </a:ln>
        </p:spPr>
      </p:pic>
    </p:spTree>
    <p:extLst>
      <p:ext uri="{BB962C8B-B14F-4D97-AF65-F5344CB8AC3E}">
        <p14:creationId xmlns:p14="http://schemas.microsoft.com/office/powerpoint/2010/main" val="353404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26840" y="1447800"/>
            <a:ext cx="5378010" cy="4648200"/>
          </a:xfrm>
          <a:prstGeom prst="rect">
            <a:avLst/>
          </a:prstGeom>
        </p:spPr>
      </p:pic>
      <p:sp>
        <p:nvSpPr>
          <p:cNvPr id="2" name="Title 1"/>
          <p:cNvSpPr>
            <a:spLocks noGrp="1"/>
          </p:cNvSpPr>
          <p:nvPr>
            <p:ph type="title"/>
          </p:nvPr>
        </p:nvSpPr>
        <p:spPr>
          <a:xfrm>
            <a:off x="0" y="0"/>
            <a:ext cx="7391400" cy="1194880"/>
          </a:xfrm>
        </p:spPr>
        <p:txBody>
          <a:bodyPr>
            <a:normAutofit/>
          </a:bodyPr>
          <a:lstStyle/>
          <a:p>
            <a:r>
              <a:rPr lang="en-US" dirty="0" smtClean="0"/>
              <a:t>Freeport Area Master Plan Project</a:t>
            </a:r>
            <a:r>
              <a:rPr lang="en-US" sz="2200" dirty="0" smtClean="0"/>
              <a:t/>
            </a:r>
            <a:br>
              <a:rPr lang="en-US" sz="2200" dirty="0" smtClean="0"/>
            </a:br>
            <a:r>
              <a:rPr lang="en-US" sz="2200" dirty="0" smtClean="0"/>
              <a:t>Option 2 – 8: Long-Term Solution</a:t>
            </a:r>
            <a:br>
              <a:rPr lang="en-US" sz="2200" dirty="0" smtClean="0"/>
            </a:br>
            <a:r>
              <a:rPr lang="en-US" sz="2200" dirty="0" smtClean="0"/>
              <a:t>New Transmission </a:t>
            </a:r>
            <a:r>
              <a:rPr lang="en-US" sz="2200" dirty="0"/>
              <a:t>L</a:t>
            </a:r>
            <a:r>
              <a:rPr lang="en-US" sz="2200" dirty="0" smtClean="0"/>
              <a:t>ine </a:t>
            </a:r>
            <a:r>
              <a:rPr lang="en-US" sz="2200" dirty="0"/>
              <a:t>O</a:t>
            </a:r>
            <a:r>
              <a:rPr lang="en-US" sz="2200" dirty="0" smtClean="0"/>
              <a:t>ptions</a:t>
            </a:r>
            <a:endParaRPr lang="en-US" sz="22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16</a:t>
            </a:fld>
            <a:endParaRPr lang="en-US" dirty="0"/>
          </a:p>
        </p:txBody>
      </p:sp>
      <p:sp>
        <p:nvSpPr>
          <p:cNvPr id="7" name="TextBox 6"/>
          <p:cNvSpPr txBox="1"/>
          <p:nvPr/>
        </p:nvSpPr>
        <p:spPr>
          <a:xfrm>
            <a:off x="10887" y="1313176"/>
            <a:ext cx="3715953" cy="4867999"/>
          </a:xfrm>
          <a:prstGeom prst="rect">
            <a:avLst/>
          </a:prstGeom>
          <a:noFill/>
        </p:spPr>
        <p:txBody>
          <a:bodyPr wrap="square" rtlCol="0">
            <a:spAutoFit/>
          </a:bodyPr>
          <a:lstStyle/>
          <a:p>
            <a:r>
              <a:rPr lang="en-US" sz="2400" dirty="0" smtClean="0"/>
              <a:t>New 345 kV Transmission Line Options:</a:t>
            </a:r>
          </a:p>
          <a:p>
            <a:pPr marL="457200" indent="-457200" algn="l">
              <a:spcBef>
                <a:spcPts val="600"/>
              </a:spcBef>
              <a:spcAft>
                <a:spcPts val="400"/>
              </a:spcAft>
              <a:buClr>
                <a:srgbClr val="0070C0"/>
              </a:buClr>
              <a:buFont typeface="Arial" panose="020B0604020202020204" pitchFamily="34" charset="0"/>
              <a:buChar char="•"/>
            </a:pPr>
            <a:r>
              <a:rPr lang="en-US" sz="2000" dirty="0" smtClean="0"/>
              <a:t>Option 2 – STP </a:t>
            </a:r>
          </a:p>
          <a:p>
            <a:pPr marL="457200" indent="-457200" algn="l">
              <a:spcBef>
                <a:spcPts val="600"/>
              </a:spcBef>
              <a:spcAft>
                <a:spcPts val="400"/>
              </a:spcAft>
              <a:buClr>
                <a:srgbClr val="0070C0"/>
              </a:buClr>
              <a:buFont typeface="Arial" panose="020B0604020202020204" pitchFamily="34" charset="0"/>
              <a:buChar char="•"/>
            </a:pPr>
            <a:r>
              <a:rPr lang="en-US" sz="2000" dirty="0"/>
              <a:t>Option </a:t>
            </a:r>
            <a:r>
              <a:rPr lang="en-US" sz="2000" dirty="0" smtClean="0"/>
              <a:t>3 – “Hwy-35” New CNP Switching Station</a:t>
            </a:r>
            <a:endParaRPr lang="en-US" sz="2000" dirty="0"/>
          </a:p>
          <a:p>
            <a:pPr marL="457200" indent="-457200" algn="l">
              <a:spcBef>
                <a:spcPts val="600"/>
              </a:spcBef>
              <a:spcAft>
                <a:spcPts val="400"/>
              </a:spcAft>
              <a:buClr>
                <a:srgbClr val="0070C0"/>
              </a:buClr>
              <a:buFont typeface="Arial" panose="020B0604020202020204" pitchFamily="34" charset="0"/>
              <a:buChar char="•"/>
            </a:pPr>
            <a:r>
              <a:rPr lang="en-US" sz="2000" dirty="0" smtClean="0"/>
              <a:t>Option 4 – Hillje</a:t>
            </a:r>
          </a:p>
          <a:p>
            <a:pPr marL="457200" indent="-457200" algn="l">
              <a:spcBef>
                <a:spcPts val="600"/>
              </a:spcBef>
              <a:spcAft>
                <a:spcPts val="400"/>
              </a:spcAft>
              <a:buClr>
                <a:srgbClr val="0070C0"/>
              </a:buClr>
              <a:buFont typeface="Arial" panose="020B0604020202020204" pitchFamily="34" charset="0"/>
              <a:buChar char="•"/>
            </a:pPr>
            <a:r>
              <a:rPr lang="en-US" sz="2000" dirty="0" smtClean="0"/>
              <a:t>Option 5 – Bailey</a:t>
            </a:r>
          </a:p>
          <a:p>
            <a:pPr marL="457200" indent="-457200" algn="l">
              <a:spcBef>
                <a:spcPts val="600"/>
              </a:spcBef>
              <a:spcAft>
                <a:spcPts val="400"/>
              </a:spcAft>
              <a:buClr>
                <a:srgbClr val="0070C0"/>
              </a:buClr>
              <a:buFont typeface="Arial" panose="020B0604020202020204" pitchFamily="34" charset="0"/>
              <a:buChar char="•"/>
            </a:pPr>
            <a:r>
              <a:rPr lang="en-US" sz="2000" dirty="0" smtClean="0"/>
              <a:t>Option 6 – “Guy” New CNP Switching Station</a:t>
            </a:r>
            <a:endParaRPr lang="en-US" sz="2000" dirty="0"/>
          </a:p>
          <a:p>
            <a:pPr marL="457200" indent="-457200" algn="l">
              <a:spcBef>
                <a:spcPts val="600"/>
              </a:spcBef>
              <a:spcAft>
                <a:spcPts val="400"/>
              </a:spcAft>
              <a:buClr>
                <a:srgbClr val="0070C0"/>
              </a:buClr>
              <a:buFont typeface="Arial" panose="020B0604020202020204" pitchFamily="34" charset="0"/>
              <a:buChar char="•"/>
            </a:pPr>
            <a:r>
              <a:rPr lang="en-US" sz="2000" dirty="0"/>
              <a:t>Option </a:t>
            </a:r>
            <a:r>
              <a:rPr lang="en-US" sz="2000" dirty="0" smtClean="0"/>
              <a:t>7 – WAP</a:t>
            </a:r>
          </a:p>
          <a:p>
            <a:pPr marL="457200" indent="-457200" algn="l">
              <a:spcBef>
                <a:spcPts val="600"/>
              </a:spcBef>
              <a:spcAft>
                <a:spcPts val="400"/>
              </a:spcAft>
              <a:buClr>
                <a:srgbClr val="0070C0"/>
              </a:buClr>
              <a:buFont typeface="Arial" panose="020B0604020202020204" pitchFamily="34" charset="0"/>
              <a:buChar char="•"/>
            </a:pPr>
            <a:r>
              <a:rPr lang="en-US" sz="2000" dirty="0" smtClean="0"/>
              <a:t>Option 8 </a:t>
            </a:r>
            <a:r>
              <a:rPr lang="en-US" sz="2000" dirty="0"/>
              <a:t>– </a:t>
            </a:r>
            <a:r>
              <a:rPr lang="en-US" sz="2000" dirty="0" smtClean="0"/>
              <a:t>Oasis</a:t>
            </a:r>
          </a:p>
          <a:p>
            <a:pPr algn="l"/>
            <a:endParaRPr lang="en-US" sz="2400" b="1" dirty="0"/>
          </a:p>
        </p:txBody>
      </p:sp>
    </p:spTree>
    <p:extLst>
      <p:ext uri="{BB962C8B-B14F-4D97-AF65-F5344CB8AC3E}">
        <p14:creationId xmlns:p14="http://schemas.microsoft.com/office/powerpoint/2010/main" val="4195600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1"/>
            <a:ext cx="8915400" cy="3048000"/>
          </a:xfrm>
        </p:spPr>
        <p:txBody>
          <a:bodyPr>
            <a:normAutofit/>
          </a:bodyPr>
          <a:lstStyle/>
          <a:p>
            <a:r>
              <a:rPr lang="en-US" sz="2000" dirty="0"/>
              <a:t>Option 8 </a:t>
            </a:r>
            <a:r>
              <a:rPr lang="en-US" sz="2000" dirty="0" smtClean="0"/>
              <a:t>was eliminated: does not provide sufficient reactive </a:t>
            </a:r>
            <a:r>
              <a:rPr lang="en-US" sz="2000" dirty="0"/>
              <a:t>support to the Freeport Area </a:t>
            </a:r>
          </a:p>
          <a:p>
            <a:r>
              <a:rPr lang="en-US" sz="2000" dirty="0" smtClean="0"/>
              <a:t>Options 6 and 7 eliminated: due to inability to resolve all of the potential</a:t>
            </a:r>
            <a:r>
              <a:rPr lang="en-US" sz="2000" dirty="0" smtClean="0">
                <a:solidFill>
                  <a:srgbClr val="FF0000"/>
                </a:solidFill>
              </a:rPr>
              <a:t> </a:t>
            </a:r>
            <a:r>
              <a:rPr lang="en-US" sz="2000" dirty="0" smtClean="0"/>
              <a:t>345 kV circuit overloads</a:t>
            </a:r>
          </a:p>
          <a:p>
            <a:r>
              <a:rPr lang="en-US" sz="2000" dirty="0"/>
              <a:t>Options 2 </a:t>
            </a:r>
            <a:r>
              <a:rPr lang="en-US" sz="2000" dirty="0" smtClean="0"/>
              <a:t>– 5:</a:t>
            </a:r>
          </a:p>
          <a:p>
            <a:pPr lvl="1"/>
            <a:r>
              <a:rPr lang="en-US" sz="1800" dirty="0" smtClean="0"/>
              <a:t>show </a:t>
            </a:r>
            <a:r>
              <a:rPr lang="en-US" sz="1800" dirty="0"/>
              <a:t>similar steady-state, short circuit, and transient stability performance</a:t>
            </a:r>
          </a:p>
          <a:p>
            <a:pPr lvl="1"/>
            <a:r>
              <a:rPr lang="en-US" sz="1800" dirty="0" smtClean="0"/>
              <a:t>provide twice as much AC transfer capacity as Options 6 - 8</a:t>
            </a:r>
          </a:p>
          <a:p>
            <a:pPr lvl="1"/>
            <a:r>
              <a:rPr lang="en-US" sz="1800" dirty="0" smtClean="0"/>
              <a:t>provide operating flexibility to take maintenance outages in the Freeport Area</a:t>
            </a:r>
            <a:endParaRPr lang="en-US" sz="18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17</a:t>
            </a:fld>
            <a:endParaRPr lang="en-US" dirty="0"/>
          </a:p>
        </p:txBody>
      </p:sp>
      <p:sp>
        <p:nvSpPr>
          <p:cNvPr id="6" name="Title 1"/>
          <p:cNvSpPr>
            <a:spLocks noGrp="1"/>
          </p:cNvSpPr>
          <p:nvPr>
            <p:ph type="title"/>
          </p:nvPr>
        </p:nvSpPr>
        <p:spPr>
          <a:xfrm>
            <a:off x="0" y="0"/>
            <a:ext cx="8763000" cy="1194880"/>
          </a:xfrm>
        </p:spPr>
        <p:txBody>
          <a:bodyPr>
            <a:normAutofit fontScale="90000"/>
          </a:bodyPr>
          <a:lstStyle/>
          <a:p>
            <a:r>
              <a:rPr lang="en-US" sz="3100" dirty="0" smtClean="0"/>
              <a:t>Freeport Area Master Plan Project</a:t>
            </a:r>
            <a:r>
              <a:rPr lang="en-US" dirty="0" smtClean="0"/>
              <a:t/>
            </a:r>
            <a:br>
              <a:rPr lang="en-US" dirty="0" smtClean="0"/>
            </a:br>
            <a:r>
              <a:rPr lang="en-US" sz="2400" dirty="0" smtClean="0"/>
              <a:t>Option 2 – 8: Long-Term Solution</a:t>
            </a:r>
            <a:br>
              <a:rPr lang="en-US" sz="2400" dirty="0" smtClean="0"/>
            </a:br>
            <a:r>
              <a:rPr lang="en-US" sz="2400" dirty="0" smtClean="0"/>
              <a:t>New Transmission </a:t>
            </a:r>
            <a:r>
              <a:rPr lang="en-US" sz="2400" dirty="0"/>
              <a:t>L</a:t>
            </a:r>
            <a:r>
              <a:rPr lang="en-US" sz="2400" dirty="0" smtClean="0"/>
              <a:t>ine Options – Summary and Costs</a:t>
            </a:r>
            <a:endParaRPr lang="en-US" sz="24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443922"/>
            <a:ext cx="5257800" cy="1590674"/>
          </a:xfrm>
          <a:prstGeom prst="rect">
            <a:avLst/>
          </a:prstGeom>
          <a:noFill/>
          <a:ln>
            <a:noFill/>
          </a:ln>
        </p:spPr>
      </p:pic>
    </p:spTree>
    <p:extLst>
      <p:ext uri="{BB962C8B-B14F-4D97-AF65-F5344CB8AC3E}">
        <p14:creationId xmlns:p14="http://schemas.microsoft.com/office/powerpoint/2010/main" val="1982204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95400"/>
            <a:ext cx="9144000" cy="5562600"/>
          </a:xfrm>
        </p:spPr>
        <p:txBody>
          <a:bodyPr>
            <a:normAutofit fontScale="92500" lnSpcReduction="20000"/>
          </a:bodyPr>
          <a:lstStyle/>
          <a:p>
            <a:pPr marL="393192" indent="-283464">
              <a:lnSpc>
                <a:spcPct val="110000"/>
              </a:lnSpc>
              <a:spcBef>
                <a:spcPts val="600"/>
              </a:spcBef>
            </a:pPr>
            <a:r>
              <a:rPr lang="en-US" sz="2400" dirty="0" smtClean="0"/>
              <a:t>CNP studied eight options in all, recommending Option 5 and rejecting the other seven.</a:t>
            </a:r>
          </a:p>
          <a:p>
            <a:pPr marL="393192" indent="-283464">
              <a:lnSpc>
                <a:spcPct val="110000"/>
              </a:lnSpc>
              <a:spcBef>
                <a:spcPts val="600"/>
              </a:spcBef>
            </a:pPr>
            <a:r>
              <a:rPr lang="en-US" sz="2400" dirty="0" smtClean="0"/>
              <a:t>Option 5:</a:t>
            </a:r>
          </a:p>
          <a:p>
            <a:pPr marL="739267" lvl="1" indent="-283464">
              <a:lnSpc>
                <a:spcPct val="110000"/>
              </a:lnSpc>
              <a:spcBef>
                <a:spcPts val="600"/>
              </a:spcBef>
            </a:pPr>
            <a:r>
              <a:rPr lang="en-US" sz="2000" dirty="0" smtClean="0"/>
              <a:t>Consists </a:t>
            </a:r>
            <a:r>
              <a:rPr lang="en-US" sz="2000" dirty="0"/>
              <a:t>of </a:t>
            </a:r>
            <a:r>
              <a:rPr lang="en-US" sz="2000" dirty="0" smtClean="0"/>
              <a:t>a </a:t>
            </a:r>
            <a:r>
              <a:rPr lang="en-US" sz="2000" dirty="0"/>
              <a:t>new 345 kV double-circuit line from Bailey to Jones Creek </a:t>
            </a:r>
            <a:r>
              <a:rPr lang="en-US" sz="2000" dirty="0" smtClean="0"/>
              <a:t>and the Bridge </a:t>
            </a:r>
            <a:r>
              <a:rPr lang="en-US" sz="2000" dirty="0"/>
              <a:t>the Gap upgrades at a total cost of $246.74 </a:t>
            </a:r>
            <a:r>
              <a:rPr lang="en-US" sz="2000" dirty="0" smtClean="0"/>
              <a:t>Million </a:t>
            </a:r>
            <a:endParaRPr lang="en-US" sz="2200" dirty="0" smtClean="0"/>
          </a:p>
          <a:p>
            <a:pPr marL="739267" lvl="1" indent="-283464">
              <a:lnSpc>
                <a:spcPct val="110000"/>
              </a:lnSpc>
              <a:spcBef>
                <a:spcPts val="600"/>
              </a:spcBef>
            </a:pPr>
            <a:r>
              <a:rPr lang="en-US" sz="2200" dirty="0" smtClean="0"/>
              <a:t>Successfully meets the design criteria requirements for steady-state, short circuit, and transient stability analysis</a:t>
            </a:r>
          </a:p>
          <a:p>
            <a:pPr marL="739267" lvl="1" indent="-283464">
              <a:lnSpc>
                <a:spcPct val="110000"/>
              </a:lnSpc>
              <a:spcBef>
                <a:spcPts val="600"/>
              </a:spcBef>
            </a:pPr>
            <a:r>
              <a:rPr lang="en-US" sz="2200" dirty="0" smtClean="0"/>
              <a:t>Provides for future load growth</a:t>
            </a:r>
          </a:p>
          <a:p>
            <a:pPr marL="739267" lvl="1" indent="-283464">
              <a:lnSpc>
                <a:spcPct val="110000"/>
              </a:lnSpc>
              <a:spcBef>
                <a:spcPts val="600"/>
              </a:spcBef>
            </a:pPr>
            <a:r>
              <a:rPr lang="en-US" sz="2200" dirty="0" smtClean="0"/>
              <a:t>Increases transfer capability to the Freeport Area</a:t>
            </a:r>
          </a:p>
          <a:p>
            <a:pPr marL="739267" lvl="1" indent="-283464">
              <a:lnSpc>
                <a:spcPct val="110000"/>
              </a:lnSpc>
              <a:spcBef>
                <a:spcPts val="600"/>
              </a:spcBef>
            </a:pPr>
            <a:r>
              <a:rPr lang="en-US" sz="2200" dirty="0" smtClean="0"/>
              <a:t>Improves </a:t>
            </a:r>
            <a:r>
              <a:rPr lang="en-US" sz="2000" dirty="0"/>
              <a:t>operating flexibility</a:t>
            </a:r>
            <a:r>
              <a:rPr lang="en-US" sz="2000" dirty="0">
                <a:solidFill>
                  <a:srgbClr val="FF0000"/>
                </a:solidFill>
              </a:rPr>
              <a:t> </a:t>
            </a:r>
            <a:r>
              <a:rPr lang="en-US" sz="2200" dirty="0" smtClean="0"/>
              <a:t>to take maintenance outages in the Freeport Area</a:t>
            </a:r>
            <a:endParaRPr lang="en-US" sz="2200" dirty="0"/>
          </a:p>
          <a:p>
            <a:pPr marL="396875" indent="-285750">
              <a:buFont typeface="Arial" panose="020B0604020202020204" pitchFamily="34" charset="0"/>
              <a:buChar char="•"/>
            </a:pPr>
            <a:r>
              <a:rPr lang="en-US" sz="2400" dirty="0"/>
              <a:t>CNP has requested that the project be designated as Critical to </a:t>
            </a:r>
            <a:r>
              <a:rPr lang="en-US" sz="2400" dirty="0" smtClean="0"/>
              <a:t>Reliability due to:</a:t>
            </a:r>
          </a:p>
          <a:p>
            <a:pPr marL="742950" lvl="1" indent="-285750">
              <a:buFont typeface="Arial" panose="020B0604020202020204" pitchFamily="34" charset="0"/>
              <a:buChar char="•"/>
            </a:pPr>
            <a:r>
              <a:rPr lang="en-US" sz="2000" dirty="0"/>
              <a:t>S</a:t>
            </a:r>
            <a:r>
              <a:rPr lang="en-US" sz="2000" dirty="0" smtClean="0"/>
              <a:t>everity of the reliability concerns </a:t>
            </a:r>
          </a:p>
          <a:p>
            <a:pPr marL="742950" lvl="1" indent="-285750">
              <a:buFont typeface="Arial" panose="020B0604020202020204" pitchFamily="34" charset="0"/>
              <a:buChar char="•"/>
            </a:pPr>
            <a:r>
              <a:rPr lang="en-US" sz="2000" dirty="0" smtClean="0"/>
              <a:t>Magnitude of load growth in a small area within the near-term horizon</a:t>
            </a:r>
          </a:p>
          <a:p>
            <a:pPr marL="742950" lvl="1" indent="-285750">
              <a:buFont typeface="Arial" panose="020B0604020202020204" pitchFamily="34" charset="0"/>
              <a:buChar char="•"/>
            </a:pPr>
            <a:r>
              <a:rPr lang="en-US" sz="2000" dirty="0" smtClean="0"/>
              <a:t>Potential harm any delay in this project could have on the Texas economy</a:t>
            </a:r>
            <a:endParaRPr lang="en-US" sz="20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18</a:t>
            </a:fld>
            <a:endParaRPr lang="en-US" dirty="0"/>
          </a:p>
        </p:txBody>
      </p:sp>
      <p:sp>
        <p:nvSpPr>
          <p:cNvPr id="6" name="Title 1"/>
          <p:cNvSpPr>
            <a:spLocks noGrp="1"/>
          </p:cNvSpPr>
          <p:nvPr>
            <p:ph type="title"/>
          </p:nvPr>
        </p:nvSpPr>
        <p:spPr>
          <a:xfrm>
            <a:off x="14177" y="7088"/>
            <a:ext cx="7391400" cy="1194880"/>
          </a:xfrm>
        </p:spPr>
        <p:txBody>
          <a:bodyPr>
            <a:normAutofit/>
          </a:bodyPr>
          <a:lstStyle/>
          <a:p>
            <a:r>
              <a:rPr lang="en-US" dirty="0" smtClean="0"/>
              <a:t>Freeport Area Master Plan Project</a:t>
            </a:r>
            <a:br>
              <a:rPr lang="en-US" dirty="0" smtClean="0"/>
            </a:br>
            <a:r>
              <a:rPr lang="en-US" sz="2200" dirty="0" smtClean="0"/>
              <a:t>Recommendation</a:t>
            </a:r>
            <a:endParaRPr lang="en-US" sz="2200" dirty="0"/>
          </a:p>
        </p:txBody>
      </p:sp>
    </p:spTree>
    <p:extLst>
      <p:ext uri="{BB962C8B-B14F-4D97-AF65-F5344CB8AC3E}">
        <p14:creationId xmlns:p14="http://schemas.microsoft.com/office/powerpoint/2010/main" val="16112971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1C185E-78B3-4C0F-88D2-34FE885ED696}" type="slidenum">
              <a:rPr lang="en-US" smtClean="0"/>
              <a:pPr/>
              <a:t>19</a:t>
            </a:fld>
            <a:endParaRPr lang="en-US" dirty="0"/>
          </a:p>
        </p:txBody>
      </p:sp>
      <p:sp>
        <p:nvSpPr>
          <p:cNvPr id="6" name="Title 1"/>
          <p:cNvSpPr>
            <a:spLocks noGrp="1"/>
          </p:cNvSpPr>
          <p:nvPr>
            <p:ph type="title"/>
          </p:nvPr>
        </p:nvSpPr>
        <p:spPr>
          <a:xfrm>
            <a:off x="0" y="0"/>
            <a:ext cx="7391400" cy="1194880"/>
          </a:xfrm>
        </p:spPr>
        <p:txBody>
          <a:bodyPr>
            <a:normAutofit/>
          </a:bodyPr>
          <a:lstStyle/>
          <a:p>
            <a:r>
              <a:rPr lang="en-US" dirty="0" smtClean="0"/>
              <a:t>Freeport Area Master Plan Project</a:t>
            </a:r>
            <a:br>
              <a:rPr lang="en-US" dirty="0" smtClean="0"/>
            </a:br>
            <a:endParaRPr lang="en-US" sz="4000" dirty="0"/>
          </a:p>
        </p:txBody>
      </p:sp>
      <p:sp>
        <p:nvSpPr>
          <p:cNvPr id="2" name="Rectangle 1"/>
          <p:cNvSpPr/>
          <p:nvPr/>
        </p:nvSpPr>
        <p:spPr>
          <a:xfrm>
            <a:off x="2979257" y="3259723"/>
            <a:ext cx="3185488" cy="646331"/>
          </a:xfrm>
          <a:prstGeom prst="rect">
            <a:avLst/>
          </a:prstGeom>
        </p:spPr>
        <p:txBody>
          <a:bodyPr wrap="none">
            <a:spAutoFit/>
          </a:bodyPr>
          <a:lstStyle/>
          <a:p>
            <a:r>
              <a:rPr lang="en-US" sz="3600" b="1" dirty="0">
                <a:solidFill>
                  <a:srgbClr val="0070C0"/>
                </a:solidFill>
                <a:latin typeface="+mj-lt"/>
                <a:ea typeface="+mj-ea"/>
                <a:cs typeface="+mj-cs"/>
              </a:rPr>
              <a:t>QUESTIONS?</a:t>
            </a:r>
          </a:p>
        </p:txBody>
      </p:sp>
    </p:spTree>
    <p:extLst>
      <p:ext uri="{BB962C8B-B14F-4D97-AF65-F5344CB8AC3E}">
        <p14:creationId xmlns:p14="http://schemas.microsoft.com/office/powerpoint/2010/main" val="3638955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a:bodyPr>
          <a:lstStyle/>
          <a:p>
            <a:r>
              <a:rPr lang="en-US" sz="1100" dirty="0"/>
              <a:t>This presentation is being provided for informational purposes only and does not purport to be comprehensive.  Neither CenterPoint Energy, Inc., together with its subsidiaries and affiliates (the “Company”), nor its employees or representatives, make any representation or warranty (express or implied) relating to this information. By reviewing this presentation, you agree that the Company will not have any liability related to this information or any omissions or misstatements contained herein.  You are encouraged to </a:t>
            </a:r>
            <a:r>
              <a:rPr lang="en-US" sz="1100" dirty="0" smtClean="0"/>
              <a:t>perform </a:t>
            </a:r>
            <a:r>
              <a:rPr lang="en-US" sz="1100" dirty="0"/>
              <a:t>your own independent evaluation and analysis</a:t>
            </a:r>
            <a:r>
              <a:rPr lang="en-US" sz="1100" dirty="0" smtClean="0"/>
              <a:t>.</a:t>
            </a:r>
          </a:p>
          <a:p>
            <a:r>
              <a:rPr lang="en-US" sz="1100" dirty="0"/>
              <a:t>This presentation and the oral statements made in connection herewith may contain statements concerning our expectations, beliefs, plans, objectives, goals, strategies, future operations, events, financial position, earnings, growth, revenues costs, prospects, objectives, capital investments or performance and underlying assumptions and other statements that are not historical facts. These statements are “forward-looking statements” within the meaning of the Private Securities Litigation Reform Act of 1995. You should not place undue reliance on forward-looking statements. Actual results may differ materially from those expressed or implied by these statements. You can generally identify our forward-looking statements by the words “anticipate,” “believe,” “continue,” “could,” “estimate,” “expect,” “forecast,” “goal,” “project,” “intend,” “may,” “objective,” “plan,” “potential,” “predict,” “projection,” “should,” “will,” or other similar words. The absence of these words, however, does not mean that the statements are not forward-looking. </a:t>
            </a:r>
          </a:p>
          <a:p>
            <a:r>
              <a:rPr lang="en-US" sz="1100" dirty="0" smtClean="0"/>
              <a:t>Forward-looking </a:t>
            </a:r>
            <a:r>
              <a:rPr lang="en-US" sz="1100" dirty="0"/>
              <a:t>statements in this presentation include statements about </a:t>
            </a:r>
            <a:r>
              <a:rPr lang="en-US" sz="1100" dirty="0" smtClean="0"/>
              <a:t>electric load growth and estimated costs. </a:t>
            </a:r>
            <a:r>
              <a:rPr lang="en-US" sz="1100" dirty="0"/>
              <a:t>We have based our forward-looking statements on our management's beliefs and assumptions based on information currently available to our management at the time the statements are made. We caution you that assumptions, beliefs, expectations, intentions, and projections about future events may and often do vary materially from actual results. Therefore, we cannot assure you that actual results will not differ materially from those expressed or implied by our forward-looking statements. </a:t>
            </a:r>
          </a:p>
          <a:p>
            <a:r>
              <a:rPr lang="en-US" sz="1100" dirty="0" smtClean="0"/>
              <a:t>Some </a:t>
            </a:r>
            <a:r>
              <a:rPr lang="en-US" sz="1100" dirty="0"/>
              <a:t>of the factors that could cause actual results to differ from those expressed or implied by our forward-looking statements include but are not limited to the timing and impact of future regulatory, legislative and IRS decisions, financial market conditions, future market conditions, economic and employment conditions, customer growth and other factors described in CenterPoint Energy, Inc.’s Form 10-K for the period ended December 31, 2015 under “Risk Factors” and “Management’s Discussion and Analysis of Financial Condition and Results of Operations - Certain Factors Affecting Future Earnings” and in other filings with the SEC by CenterPoint Energy, which can be found at www.centerpointenergy.com on the Investor Relations page or on the SEC’s website at www.sec.gov.</a:t>
            </a:r>
          </a:p>
          <a:p>
            <a:endParaRPr lang="en-US" sz="11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2</a:t>
            </a:fld>
            <a:endParaRPr lang="en-US" dirty="0"/>
          </a:p>
        </p:txBody>
      </p:sp>
      <p:sp>
        <p:nvSpPr>
          <p:cNvPr id="5" name="Footer Placeholder 4"/>
          <p:cNvSpPr>
            <a:spLocks noGrp="1"/>
          </p:cNvSpPr>
          <p:nvPr>
            <p:ph type="ftr" sz="quarter" idx="3"/>
          </p:nvPr>
        </p:nvSpPr>
        <p:spPr/>
        <p:txBody>
          <a:bodyPr/>
          <a:lstStyle/>
          <a:p>
            <a:r>
              <a:rPr lang="en-US" smtClean="0"/>
              <a:t>CenterPoint Energy Proprietary and Confidential Information</a:t>
            </a:r>
            <a:endParaRPr lang="en-US"/>
          </a:p>
        </p:txBody>
      </p:sp>
    </p:spTree>
    <p:extLst>
      <p:ext uri="{BB962C8B-B14F-4D97-AF65-F5344CB8AC3E}">
        <p14:creationId xmlns:p14="http://schemas.microsoft.com/office/powerpoint/2010/main" val="419540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108888" y="1295400"/>
            <a:ext cx="5035112" cy="5562600"/>
          </a:xfrm>
          <a:prstGeom prst="rect">
            <a:avLst/>
          </a:prstGeom>
        </p:spPr>
      </p:pic>
      <p:sp>
        <p:nvSpPr>
          <p:cNvPr id="2" name="Title 1"/>
          <p:cNvSpPr>
            <a:spLocks noGrp="1"/>
          </p:cNvSpPr>
          <p:nvPr>
            <p:ph type="title"/>
          </p:nvPr>
        </p:nvSpPr>
        <p:spPr>
          <a:xfrm>
            <a:off x="0" y="0"/>
            <a:ext cx="6701791" cy="1194880"/>
          </a:xfrm>
        </p:spPr>
        <p:txBody>
          <a:bodyPr/>
          <a:lstStyle/>
          <a:p>
            <a:r>
              <a:rPr lang="en-US" dirty="0" smtClean="0"/>
              <a:t>Freeport Area Master Plan Project</a:t>
            </a:r>
            <a:br>
              <a:rPr lang="en-US" dirty="0" smtClean="0"/>
            </a:br>
            <a:r>
              <a:rPr lang="en-US" sz="2200" dirty="0" smtClean="0"/>
              <a:t>The Freeport Area</a:t>
            </a:r>
            <a:endParaRPr lang="en-US" sz="22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3</a:t>
            </a:fld>
            <a:endParaRPr lang="en-US" dirty="0"/>
          </a:p>
        </p:txBody>
      </p:sp>
      <p:sp>
        <p:nvSpPr>
          <p:cNvPr id="10" name="TextBox 9"/>
          <p:cNvSpPr txBox="1"/>
          <p:nvPr/>
        </p:nvSpPr>
        <p:spPr>
          <a:xfrm>
            <a:off x="5773074" y="4543679"/>
            <a:ext cx="947696" cy="338554"/>
          </a:xfrm>
          <a:prstGeom prst="rect">
            <a:avLst/>
          </a:prstGeom>
          <a:noFill/>
        </p:spPr>
        <p:txBody>
          <a:bodyPr wrap="none" rtlCol="0">
            <a:spAutoFit/>
          </a:bodyPr>
          <a:lstStyle/>
          <a:p>
            <a:r>
              <a:rPr lang="en-US" dirty="0" smtClean="0"/>
              <a:t>60 Miles</a:t>
            </a:r>
            <a:endParaRPr lang="en-US" dirty="0"/>
          </a:p>
        </p:txBody>
      </p:sp>
      <p:cxnSp>
        <p:nvCxnSpPr>
          <p:cNvPr id="12" name="Straight Arrow Connector 11"/>
          <p:cNvCxnSpPr>
            <a:stCxn id="10" idx="0"/>
          </p:cNvCxnSpPr>
          <p:nvPr/>
        </p:nvCxnSpPr>
        <p:spPr>
          <a:xfrm flipV="1">
            <a:off x="6246922" y="2861085"/>
            <a:ext cx="0" cy="168259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a:off x="6246922" y="4882233"/>
            <a:ext cx="0" cy="149024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a:spLocks noGrp="1"/>
          </p:cNvSpPr>
          <p:nvPr>
            <p:ph idx="1"/>
          </p:nvPr>
        </p:nvSpPr>
        <p:spPr>
          <a:xfrm>
            <a:off x="76200" y="1295400"/>
            <a:ext cx="4032688" cy="5114925"/>
          </a:xfrm>
        </p:spPr>
        <p:txBody>
          <a:bodyPr>
            <a:normAutofit/>
          </a:bodyPr>
          <a:lstStyle/>
          <a:p>
            <a:r>
              <a:rPr lang="en-US" sz="2400" dirty="0" smtClean="0"/>
              <a:t>Highly industrialized area with several large chemical facilities as well as a major seaport on the Gulf of Mexico</a:t>
            </a:r>
          </a:p>
          <a:p>
            <a:r>
              <a:rPr lang="en-US" sz="2400" dirty="0" smtClean="0"/>
              <a:t>Load pocket located approximately 60 miles south of the Houston metropolitan area</a:t>
            </a:r>
          </a:p>
          <a:p>
            <a:pPr marL="342900" lvl="1" indent="0">
              <a:buNone/>
            </a:pPr>
            <a:endParaRPr lang="en-US" sz="2000" dirty="0"/>
          </a:p>
        </p:txBody>
      </p:sp>
      <p:sp>
        <p:nvSpPr>
          <p:cNvPr id="16" name="TextBox 15"/>
          <p:cNvSpPr txBox="1"/>
          <p:nvPr/>
        </p:nvSpPr>
        <p:spPr>
          <a:xfrm>
            <a:off x="7576089" y="6096000"/>
            <a:ext cx="1497526" cy="338554"/>
          </a:xfrm>
          <a:prstGeom prst="rect">
            <a:avLst/>
          </a:prstGeom>
          <a:noFill/>
        </p:spPr>
        <p:txBody>
          <a:bodyPr wrap="none" rtlCol="0">
            <a:spAutoFit/>
          </a:bodyPr>
          <a:lstStyle/>
          <a:p>
            <a:r>
              <a:rPr lang="en-US" dirty="0" smtClean="0"/>
              <a:t>Gulf of Mexico</a:t>
            </a:r>
            <a:endParaRPr lang="en-US" dirty="0"/>
          </a:p>
        </p:txBody>
      </p:sp>
      <p:sp>
        <p:nvSpPr>
          <p:cNvPr id="3" name="Oval 2"/>
          <p:cNvSpPr/>
          <p:nvPr/>
        </p:nvSpPr>
        <p:spPr>
          <a:xfrm>
            <a:off x="6025168" y="6379161"/>
            <a:ext cx="443508" cy="447675"/>
          </a:xfrm>
          <a:prstGeom prst="ellipse">
            <a:avLst/>
          </a:prstGeom>
          <a:noFill/>
          <a:ln>
            <a:headEnd/>
            <a:tailEn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5922231" y="2263182"/>
            <a:ext cx="601276" cy="597903"/>
          </a:xfrm>
          <a:prstGeom prst="ellipse">
            <a:avLst/>
          </a:prstGeom>
          <a:noFill/>
          <a:ln>
            <a:headEnd/>
            <a:tailEn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1099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22" presetClass="entr" presetSubtype="1" fill="hold" nodeType="after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par>
                                <p:cTn id="15" presetID="22" presetClass="entr" presetSubtype="4" fill="hold"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14" presetClass="entr" presetSubtype="10" fill="hold" grpId="0" nodeType="with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005840"/>
          </a:xfrm>
        </p:spPr>
        <p:txBody>
          <a:bodyPr/>
          <a:lstStyle/>
          <a:p>
            <a:r>
              <a:rPr lang="en-US" dirty="0" smtClean="0"/>
              <a:t>Freeport Area Master Plan Project</a:t>
            </a:r>
            <a:br>
              <a:rPr lang="en-US" dirty="0" smtClean="0"/>
            </a:br>
            <a:r>
              <a:rPr lang="en-US" sz="2200" dirty="0" smtClean="0"/>
              <a:t>Need</a:t>
            </a:r>
            <a:endParaRPr lang="en-US" sz="2200" dirty="0"/>
          </a:p>
        </p:txBody>
      </p:sp>
      <p:sp>
        <p:nvSpPr>
          <p:cNvPr id="3" name="Content Placeholder 2"/>
          <p:cNvSpPr>
            <a:spLocks noGrp="1"/>
          </p:cNvSpPr>
          <p:nvPr>
            <p:ph idx="1"/>
          </p:nvPr>
        </p:nvSpPr>
        <p:spPr>
          <a:xfrm>
            <a:off x="0" y="1219200"/>
            <a:ext cx="9144000" cy="5218584"/>
          </a:xfrm>
        </p:spPr>
        <p:txBody>
          <a:bodyPr>
            <a:normAutofit/>
          </a:bodyPr>
          <a:lstStyle/>
          <a:p>
            <a:r>
              <a:rPr lang="en-US" sz="2000" dirty="0" smtClean="0"/>
              <a:t>Freeport Master Plan Project essential to:</a:t>
            </a:r>
          </a:p>
          <a:p>
            <a:pPr lvl="1"/>
            <a:r>
              <a:rPr lang="en-US" sz="1800" dirty="0"/>
              <a:t>S</a:t>
            </a:r>
            <a:r>
              <a:rPr lang="en-US" sz="1800" dirty="0" smtClean="0"/>
              <a:t>erve new committed loads in the Freeport Area</a:t>
            </a:r>
          </a:p>
          <a:p>
            <a:pPr lvl="1"/>
            <a:r>
              <a:rPr lang="en-US" sz="1800" dirty="0" smtClean="0"/>
              <a:t>Maintain transmission grid reliability</a:t>
            </a:r>
          </a:p>
          <a:p>
            <a:pPr lvl="1"/>
            <a:r>
              <a:rPr lang="en-US" sz="1800" dirty="0" smtClean="0"/>
              <a:t>Provide for future load growth</a:t>
            </a:r>
          </a:p>
          <a:p>
            <a:pPr lvl="1"/>
            <a:r>
              <a:rPr lang="en-US" sz="1800" dirty="0" smtClean="0"/>
              <a:t>Increase transfer capability to the Freeport Area</a:t>
            </a:r>
          </a:p>
          <a:p>
            <a:pPr lvl="1"/>
            <a:r>
              <a:rPr lang="en-US" sz="1800" dirty="0" smtClean="0"/>
              <a:t>Allow operating flexibility to take 345 kV scheduled maintenance outages</a:t>
            </a:r>
          </a:p>
          <a:p>
            <a:r>
              <a:rPr lang="en-US" sz="2000" dirty="0" smtClean="0"/>
              <a:t>Estimated Cost - $246.74 Million</a:t>
            </a:r>
          </a:p>
          <a:p>
            <a:pPr lvl="1"/>
            <a:r>
              <a:rPr lang="en-US" sz="1800" dirty="0" smtClean="0"/>
              <a:t>Bridge the Gap Upgrades - $ 32.34 Million (to be completed BP 2019)</a:t>
            </a:r>
          </a:p>
          <a:p>
            <a:pPr lvl="2"/>
            <a:r>
              <a:rPr lang="en-US" sz="1800" dirty="0" smtClean="0"/>
              <a:t>Includes looping 345 kV line into CenterPoint Energy Jones Creek Substation and installing: one 345/138 kV 800/1000 MVA Autotransformer, </a:t>
            </a:r>
            <a:r>
              <a:rPr lang="en-US" sz="1800" dirty="0"/>
              <a:t>two in-line </a:t>
            </a:r>
            <a:r>
              <a:rPr lang="en-US" sz="1800" dirty="0" smtClean="0"/>
              <a:t>reactors</a:t>
            </a:r>
            <a:r>
              <a:rPr lang="en-US" sz="1800" dirty="0"/>
              <a:t>, and </a:t>
            </a:r>
            <a:r>
              <a:rPr lang="en-US" sz="1800" dirty="0" smtClean="0"/>
              <a:t> three 138 kV capacitor banks at </a:t>
            </a:r>
            <a:r>
              <a:rPr lang="en-US" sz="1800" dirty="0"/>
              <a:t>Jones Creek Substation</a:t>
            </a:r>
          </a:p>
          <a:p>
            <a:pPr lvl="1"/>
            <a:r>
              <a:rPr lang="en-US" sz="1800" dirty="0" smtClean="0"/>
              <a:t>New 345 kV Transmission Line - $ 214.4 Million (to be completed BP 2021)</a:t>
            </a:r>
          </a:p>
          <a:p>
            <a:pPr lvl="2"/>
            <a:r>
              <a:rPr lang="en-US" sz="1800" dirty="0" smtClean="0"/>
              <a:t>Includes building new 345 kV double circuit transmission line from CenterPoint Energy Bailey Substation and upgrading two 345 kV circuits in the area</a:t>
            </a:r>
            <a:endParaRPr lang="en-US" sz="18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4</a:t>
            </a:fld>
            <a:endParaRPr lang="en-US" dirty="0"/>
          </a:p>
        </p:txBody>
      </p:sp>
    </p:spTree>
    <p:extLst>
      <p:ext uri="{BB962C8B-B14F-4D97-AF65-F5344CB8AC3E}">
        <p14:creationId xmlns:p14="http://schemas.microsoft.com/office/powerpoint/2010/main" val="3144675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4495800" y="1338966"/>
            <a:ext cx="4598243" cy="5487284"/>
          </a:xfrm>
          <a:prstGeom prst="rect">
            <a:avLst/>
          </a:prstGeom>
        </p:spPr>
      </p:pic>
      <p:sp>
        <p:nvSpPr>
          <p:cNvPr id="2" name="Title 1"/>
          <p:cNvSpPr>
            <a:spLocks noGrp="1"/>
          </p:cNvSpPr>
          <p:nvPr>
            <p:ph type="title"/>
          </p:nvPr>
        </p:nvSpPr>
        <p:spPr>
          <a:xfrm>
            <a:off x="0" y="0"/>
            <a:ext cx="8001000" cy="1194880"/>
          </a:xfrm>
        </p:spPr>
        <p:txBody>
          <a:bodyPr>
            <a:normAutofit fontScale="90000"/>
          </a:bodyPr>
          <a:lstStyle/>
          <a:p>
            <a:r>
              <a:rPr lang="en-US" sz="3100" dirty="0" smtClean="0"/>
              <a:t>Freeport Area Master Plan Project</a:t>
            </a:r>
            <a:r>
              <a:rPr lang="en-US" dirty="0" smtClean="0"/>
              <a:t/>
            </a:r>
            <a:br>
              <a:rPr lang="en-US" dirty="0" smtClean="0"/>
            </a:br>
            <a:r>
              <a:rPr lang="en-US" sz="2400" dirty="0" smtClean="0"/>
              <a:t>Background – Transmission Projects in Freeport Area since 2012</a:t>
            </a:r>
            <a:endParaRPr lang="en-US" sz="2400" dirty="0"/>
          </a:p>
        </p:txBody>
      </p:sp>
      <p:sp>
        <p:nvSpPr>
          <p:cNvPr id="3" name="Content Placeholder 2"/>
          <p:cNvSpPr>
            <a:spLocks noGrp="1"/>
          </p:cNvSpPr>
          <p:nvPr>
            <p:ph idx="1"/>
          </p:nvPr>
        </p:nvSpPr>
        <p:spPr>
          <a:xfrm>
            <a:off x="0" y="1219200"/>
            <a:ext cx="4953000" cy="5607050"/>
          </a:xfrm>
        </p:spPr>
        <p:txBody>
          <a:bodyPr>
            <a:normAutofit fontScale="92500" lnSpcReduction="10000"/>
          </a:bodyPr>
          <a:lstStyle/>
          <a:p>
            <a:r>
              <a:rPr lang="en-US" sz="1900" dirty="0" smtClean="0"/>
              <a:t>Freeport Area Upgrades Project</a:t>
            </a:r>
          </a:p>
          <a:p>
            <a:pPr lvl="1"/>
            <a:r>
              <a:rPr lang="en-US" sz="1700" dirty="0" smtClean="0"/>
              <a:t>Tier 3 Project (In-Service)</a:t>
            </a:r>
          </a:p>
          <a:p>
            <a:pPr lvl="1"/>
            <a:r>
              <a:rPr lang="en-US" sz="1700" dirty="0" smtClean="0"/>
              <a:t>Convert 69 kV infrastructure to 138 kV</a:t>
            </a:r>
          </a:p>
          <a:p>
            <a:r>
              <a:rPr lang="en-US" sz="1900" dirty="0"/>
              <a:t>Dow-Velasco 345/138 kV Autotransformer Addition </a:t>
            </a:r>
            <a:r>
              <a:rPr lang="en-US" sz="1900" dirty="0" smtClean="0"/>
              <a:t>Project</a:t>
            </a:r>
          </a:p>
          <a:p>
            <a:pPr lvl="1"/>
            <a:r>
              <a:rPr lang="en-US" sz="1700" dirty="0" smtClean="0"/>
              <a:t>Tier </a:t>
            </a:r>
            <a:r>
              <a:rPr lang="en-US" sz="1700" dirty="0"/>
              <a:t>3 Project (In-Service</a:t>
            </a:r>
            <a:r>
              <a:rPr lang="en-US" sz="1700" dirty="0" smtClean="0"/>
              <a:t>)</a:t>
            </a:r>
          </a:p>
          <a:p>
            <a:pPr lvl="1"/>
            <a:r>
              <a:rPr lang="en-US" sz="1700" dirty="0" smtClean="0"/>
              <a:t>Add 2</a:t>
            </a:r>
            <a:r>
              <a:rPr lang="en-US" sz="1700" baseline="30000" dirty="0" smtClean="0"/>
              <a:t>nd</a:t>
            </a:r>
            <a:r>
              <a:rPr lang="en-US" sz="1700" dirty="0" smtClean="0"/>
              <a:t> 800/1000 MVA Auto</a:t>
            </a:r>
            <a:endParaRPr lang="en-US" sz="1700" dirty="0"/>
          </a:p>
          <a:p>
            <a:r>
              <a:rPr lang="en-US" sz="1900" dirty="0"/>
              <a:t>Jones Creek </a:t>
            </a:r>
            <a:r>
              <a:rPr lang="en-US" sz="1900" dirty="0" smtClean="0"/>
              <a:t>Project</a:t>
            </a:r>
          </a:p>
          <a:p>
            <a:pPr lvl="1"/>
            <a:r>
              <a:rPr lang="en-US" sz="1700" dirty="0" smtClean="0"/>
              <a:t>Tier </a:t>
            </a:r>
            <a:r>
              <a:rPr lang="en-US" sz="1700" dirty="0"/>
              <a:t>1 Project (In-Service</a:t>
            </a:r>
            <a:r>
              <a:rPr lang="en-US" sz="1700" dirty="0" smtClean="0"/>
              <a:t>)</a:t>
            </a:r>
          </a:p>
          <a:p>
            <a:pPr lvl="1"/>
            <a:r>
              <a:rPr lang="en-US" sz="1700" dirty="0" smtClean="0"/>
              <a:t>New 345/138 kV Substation with 2 autos</a:t>
            </a:r>
            <a:endParaRPr lang="en-US" sz="1700" dirty="0"/>
          </a:p>
          <a:p>
            <a:r>
              <a:rPr lang="en-US" sz="1900" dirty="0" smtClean="0"/>
              <a:t>Oyster Creek Project (under construction)</a:t>
            </a:r>
          </a:p>
          <a:p>
            <a:pPr lvl="1"/>
            <a:r>
              <a:rPr lang="en-US" sz="1700" dirty="0" smtClean="0"/>
              <a:t>Required PUCT line certification (2Q2017)</a:t>
            </a:r>
          </a:p>
          <a:p>
            <a:pPr lvl="1"/>
            <a:r>
              <a:rPr lang="en-US" sz="1700" dirty="0" smtClean="0"/>
              <a:t>To serve generator and load customer</a:t>
            </a:r>
          </a:p>
          <a:p>
            <a:r>
              <a:rPr lang="en-US" sz="1900" dirty="0" smtClean="0"/>
              <a:t>Projects identified by ERCOT 2016 RTP and 2016 LTSA in conjunction with CNP</a:t>
            </a:r>
          </a:p>
          <a:p>
            <a:pPr lvl="1"/>
            <a:r>
              <a:rPr lang="en-US" sz="1700" dirty="0" smtClean="0"/>
              <a:t>Four 138 kV capacitor banks at Jones Creek or Velasco</a:t>
            </a:r>
          </a:p>
        </p:txBody>
      </p:sp>
      <p:sp>
        <p:nvSpPr>
          <p:cNvPr id="4" name="Slide Number Placeholder 3"/>
          <p:cNvSpPr>
            <a:spLocks noGrp="1"/>
          </p:cNvSpPr>
          <p:nvPr>
            <p:ph type="sldNum" sz="quarter" idx="12"/>
          </p:nvPr>
        </p:nvSpPr>
        <p:spPr/>
        <p:txBody>
          <a:bodyPr/>
          <a:lstStyle/>
          <a:p>
            <a:fld id="{F01C185E-78B3-4C0F-88D2-34FE885ED696}" type="slidenum">
              <a:rPr lang="en-US" smtClean="0"/>
              <a:pPr/>
              <a:t>5</a:t>
            </a:fld>
            <a:endParaRPr lang="en-US" dirty="0"/>
          </a:p>
        </p:txBody>
      </p:sp>
      <p:cxnSp>
        <p:nvCxnSpPr>
          <p:cNvPr id="14" name="Straight Connector 13"/>
          <p:cNvCxnSpPr/>
          <p:nvPr/>
        </p:nvCxnSpPr>
        <p:spPr>
          <a:xfrm>
            <a:off x="5531644" y="1804987"/>
            <a:ext cx="0" cy="2590800"/>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95925" y="4395787"/>
            <a:ext cx="1133475" cy="1"/>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6477001" y="5840414"/>
            <a:ext cx="750093" cy="3174"/>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496050" y="4718050"/>
            <a:ext cx="0" cy="1143000"/>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477000" y="4718050"/>
            <a:ext cx="990600" cy="6350"/>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484268" y="4693444"/>
            <a:ext cx="1" cy="383381"/>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805738" y="5069681"/>
            <a:ext cx="4490" cy="813830"/>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455694" y="5114925"/>
            <a:ext cx="361950" cy="2382"/>
          </a:xfrm>
          <a:prstGeom prst="line">
            <a:avLst/>
          </a:prstGeom>
          <a:ln w="1016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696200" y="6705601"/>
            <a:ext cx="762001" cy="0"/>
          </a:xfrm>
          <a:prstGeom prst="line">
            <a:avLst/>
          </a:prstGeom>
          <a:ln w="1016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7207250" y="5819774"/>
            <a:ext cx="3175" cy="581819"/>
          </a:xfrm>
          <a:prstGeom prst="line">
            <a:avLst/>
          </a:prstGeom>
          <a:ln w="1016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7153276" y="5993606"/>
            <a:ext cx="614362" cy="42"/>
          </a:xfrm>
          <a:prstGeom prst="line">
            <a:avLst/>
          </a:prstGeom>
          <a:ln w="635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753350" y="5851525"/>
            <a:ext cx="273" cy="886297"/>
          </a:xfrm>
          <a:prstGeom prst="line">
            <a:avLst/>
          </a:prstGeom>
          <a:ln w="152400">
            <a:solidFill>
              <a:srgbClr val="FFFF00">
                <a:alpha val="50000"/>
              </a:srgbClr>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5715000" y="5181600"/>
            <a:ext cx="781050" cy="38100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Rectangle 85"/>
          <p:cNvSpPr/>
          <p:nvPr/>
        </p:nvSpPr>
        <p:spPr>
          <a:xfrm>
            <a:off x="7153276" y="4083050"/>
            <a:ext cx="263524" cy="12065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Rectangle 86"/>
          <p:cNvSpPr/>
          <p:nvPr/>
        </p:nvSpPr>
        <p:spPr>
          <a:xfrm>
            <a:off x="8534401" y="3031330"/>
            <a:ext cx="573930" cy="504825"/>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Rectangle 87"/>
          <p:cNvSpPr/>
          <p:nvPr/>
        </p:nvSpPr>
        <p:spPr>
          <a:xfrm>
            <a:off x="6917079" y="4526755"/>
            <a:ext cx="212884" cy="12065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ectangle 88"/>
          <p:cNvSpPr/>
          <p:nvPr/>
        </p:nvSpPr>
        <p:spPr>
          <a:xfrm>
            <a:off x="6759416" y="4244974"/>
            <a:ext cx="212884" cy="12065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0" name="Rectangle 89"/>
          <p:cNvSpPr/>
          <p:nvPr/>
        </p:nvSpPr>
        <p:spPr>
          <a:xfrm>
            <a:off x="6421279" y="5257800"/>
            <a:ext cx="212884" cy="12065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Rectangle 90"/>
          <p:cNvSpPr/>
          <p:nvPr/>
        </p:nvSpPr>
        <p:spPr>
          <a:xfrm rot="5400000">
            <a:off x="6244987" y="5357893"/>
            <a:ext cx="212884" cy="120650"/>
          </a:xfrm>
          <a:prstGeom prst="rect">
            <a:avLst/>
          </a:prstGeom>
          <a:noFill/>
          <a:ln>
            <a:solidFill>
              <a:srgbClr val="FF0000"/>
            </a:solidFill>
            <a:headEnd/>
            <a:tailEnd/>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3184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fade">
                                      <p:cBhvr>
                                        <p:cTn id="41" dur="500"/>
                                        <p:tgtEl>
                                          <p:spTgt spid="69"/>
                                        </p:tgtEl>
                                      </p:cBhvr>
                                    </p:animEffect>
                                  </p:childTnLst>
                                </p:cTn>
                              </p:par>
                              <p:par>
                                <p:cTn id="42" presetID="10" presetClass="entr" presetSubtype="0" fill="hold"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par>
                                <p:cTn id="48" presetID="10" presetClass="entr" presetSubtype="0" fill="hold" nodeType="with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33"/>
                                        </p:tgtEl>
                                      </p:cBhvr>
                                    </p:animEffect>
                                    <p:set>
                                      <p:cBhvr>
                                        <p:cTn id="67" dur="1" fill="hold">
                                          <p:stCondLst>
                                            <p:cond delay="499"/>
                                          </p:stCondLst>
                                        </p:cTn>
                                        <p:tgtEl>
                                          <p:spTgt spid="3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43"/>
                                        </p:tgtEl>
                                      </p:cBhvr>
                                    </p:animEffect>
                                    <p:set>
                                      <p:cBhvr>
                                        <p:cTn id="70" dur="1" fill="hold">
                                          <p:stCondLst>
                                            <p:cond delay="499"/>
                                          </p:stCondLst>
                                        </p:cTn>
                                        <p:tgtEl>
                                          <p:spTgt spid="4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36"/>
                                        </p:tgtEl>
                                      </p:cBhvr>
                                    </p:animEffect>
                                    <p:set>
                                      <p:cBhvr>
                                        <p:cTn id="73" dur="1" fill="hold">
                                          <p:stCondLst>
                                            <p:cond delay="499"/>
                                          </p:stCondLst>
                                        </p:cTn>
                                        <p:tgtEl>
                                          <p:spTgt spid="3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0"/>
                                        </p:tgtEl>
                                      </p:cBhvr>
                                    </p:animEffect>
                                    <p:set>
                                      <p:cBhvr>
                                        <p:cTn id="76" dur="1" fill="hold">
                                          <p:stCondLst>
                                            <p:cond delay="499"/>
                                          </p:stCondLst>
                                        </p:cTn>
                                        <p:tgtEl>
                                          <p:spTgt spid="20"/>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69"/>
                                        </p:tgtEl>
                                      </p:cBhvr>
                                    </p:animEffect>
                                    <p:set>
                                      <p:cBhvr>
                                        <p:cTn id="79" dur="1" fill="hold">
                                          <p:stCondLst>
                                            <p:cond delay="499"/>
                                          </p:stCondLst>
                                        </p:cTn>
                                        <p:tgtEl>
                                          <p:spTgt spid="69"/>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62"/>
                                        </p:tgtEl>
                                      </p:cBhvr>
                                    </p:animEffect>
                                    <p:set>
                                      <p:cBhvr>
                                        <p:cTn id="82" dur="1" fill="hold">
                                          <p:stCondLst>
                                            <p:cond delay="499"/>
                                          </p:stCondLst>
                                        </p:cTn>
                                        <p:tgtEl>
                                          <p:spTgt spid="62"/>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59"/>
                                        </p:tgtEl>
                                      </p:cBhvr>
                                    </p:animEffect>
                                    <p:set>
                                      <p:cBhvr>
                                        <p:cTn id="85" dur="1" fill="hold">
                                          <p:stCondLst>
                                            <p:cond delay="499"/>
                                          </p:stCondLst>
                                        </p:cTn>
                                        <p:tgtEl>
                                          <p:spTgt spid="59"/>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54"/>
                                        </p:tgtEl>
                                      </p:cBhvr>
                                    </p:animEffect>
                                    <p:set>
                                      <p:cBhvr>
                                        <p:cTn id="88" dur="1" fill="hold">
                                          <p:stCondLst>
                                            <p:cond delay="499"/>
                                          </p:stCondLst>
                                        </p:cTn>
                                        <p:tgtEl>
                                          <p:spTgt spid="54"/>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3">
                                            <p:txEl>
                                              <p:pRg st="3" end="3"/>
                                            </p:txEl>
                                          </p:spTgt>
                                        </p:tgtEl>
                                        <p:attrNameLst>
                                          <p:attrName>style.visibility</p:attrName>
                                        </p:attrNameLst>
                                      </p:cBhvr>
                                      <p:to>
                                        <p:strVal val="visible"/>
                                      </p:to>
                                    </p:set>
                                    <p:animEffect transition="in" filter="fade">
                                      <p:cBhvr>
                                        <p:cTn id="92" dur="500"/>
                                        <p:tgtEl>
                                          <p:spTgt spid="3">
                                            <p:txEl>
                                              <p:pRg st="3" end="3"/>
                                            </p:txEl>
                                          </p:spTgt>
                                        </p:tgtEl>
                                      </p:cBhvr>
                                    </p:animEffect>
                                  </p:childTnLst>
                                </p:cTn>
                              </p:par>
                            </p:childTnLst>
                          </p:cTn>
                        </p:par>
                        <p:par>
                          <p:cTn id="93" fill="hold">
                            <p:stCondLst>
                              <p:cond delay="1000"/>
                            </p:stCondLst>
                            <p:childTnLst>
                              <p:par>
                                <p:cTn id="94" presetID="10" presetClass="entr" presetSubtype="0" fill="hold" nodeType="afterEffect">
                                  <p:stCondLst>
                                    <p:cond delay="0"/>
                                  </p:stCondLst>
                                  <p:childTnLst>
                                    <p:set>
                                      <p:cBhvr>
                                        <p:cTn id="95" dur="1" fill="hold">
                                          <p:stCondLst>
                                            <p:cond delay="0"/>
                                          </p:stCondLst>
                                        </p:cTn>
                                        <p:tgtEl>
                                          <p:spTgt spid="3">
                                            <p:txEl>
                                              <p:pRg st="4" end="4"/>
                                            </p:txEl>
                                          </p:spTgt>
                                        </p:tgtEl>
                                        <p:attrNameLst>
                                          <p:attrName>style.visibility</p:attrName>
                                        </p:attrNameLst>
                                      </p:cBhvr>
                                      <p:to>
                                        <p:strVal val="visible"/>
                                      </p:to>
                                    </p:set>
                                    <p:animEffect transition="in" filter="fade">
                                      <p:cBhvr>
                                        <p:cTn id="96" dur="500"/>
                                        <p:tgtEl>
                                          <p:spTgt spid="3">
                                            <p:txEl>
                                              <p:pRg st="4" end="4"/>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3">
                                            <p:txEl>
                                              <p:pRg st="5" end="5"/>
                                            </p:txEl>
                                          </p:spTgt>
                                        </p:tgtEl>
                                        <p:attrNameLst>
                                          <p:attrName>style.visibility</p:attrName>
                                        </p:attrNameLst>
                                      </p:cBhvr>
                                      <p:to>
                                        <p:strVal val="visible"/>
                                      </p:to>
                                    </p:set>
                                    <p:animEffect transition="in" filter="fade">
                                      <p:cBhvr>
                                        <p:cTn id="99" dur="500"/>
                                        <p:tgtEl>
                                          <p:spTgt spid="3">
                                            <p:txEl>
                                              <p:pRg st="5" end="5"/>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86"/>
                                        </p:tgtEl>
                                        <p:attrNameLst>
                                          <p:attrName>style.visibility</p:attrName>
                                        </p:attrNameLst>
                                      </p:cBhvr>
                                      <p:to>
                                        <p:strVal val="visible"/>
                                      </p:to>
                                    </p:set>
                                    <p:animEffect transition="in" filter="fade">
                                      <p:cBhvr>
                                        <p:cTn id="102" dur="500"/>
                                        <p:tgtEl>
                                          <p:spTgt spid="8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86"/>
                                        </p:tgtEl>
                                      </p:cBhvr>
                                    </p:animEffect>
                                    <p:set>
                                      <p:cBhvr>
                                        <p:cTn id="107" dur="1" fill="hold">
                                          <p:stCondLst>
                                            <p:cond delay="499"/>
                                          </p:stCondLst>
                                        </p:cTn>
                                        <p:tgtEl>
                                          <p:spTgt spid="86"/>
                                        </p:tgtEl>
                                        <p:attrNameLst>
                                          <p:attrName>style.visibility</p:attrName>
                                        </p:attrNameLst>
                                      </p:cBhvr>
                                      <p:to>
                                        <p:strVal val="hidden"/>
                                      </p:to>
                                    </p:set>
                                  </p:childTnLst>
                                </p:cTn>
                              </p:par>
                            </p:childTnLst>
                          </p:cTn>
                        </p:par>
                        <p:par>
                          <p:cTn id="108" fill="hold">
                            <p:stCondLst>
                              <p:cond delay="500"/>
                            </p:stCondLst>
                            <p:childTnLst>
                              <p:par>
                                <p:cTn id="109" presetID="10" presetClass="entr" presetSubtype="0" fill="hold" nodeType="afterEffect">
                                  <p:stCondLst>
                                    <p:cond delay="0"/>
                                  </p:stCondLst>
                                  <p:childTnLst>
                                    <p:set>
                                      <p:cBhvr>
                                        <p:cTn id="110" dur="1" fill="hold">
                                          <p:stCondLst>
                                            <p:cond delay="0"/>
                                          </p:stCondLst>
                                        </p:cTn>
                                        <p:tgtEl>
                                          <p:spTgt spid="3">
                                            <p:txEl>
                                              <p:pRg st="6" end="6"/>
                                            </p:txEl>
                                          </p:spTgt>
                                        </p:tgtEl>
                                        <p:attrNameLst>
                                          <p:attrName>style.visibility</p:attrName>
                                        </p:attrNameLst>
                                      </p:cBhvr>
                                      <p:to>
                                        <p:strVal val="visible"/>
                                      </p:to>
                                    </p:set>
                                    <p:animEffect transition="in" filter="fade">
                                      <p:cBhvr>
                                        <p:cTn id="111" dur="500"/>
                                        <p:tgtEl>
                                          <p:spTgt spid="3">
                                            <p:txEl>
                                              <p:pRg st="6" end="6"/>
                                            </p:txEl>
                                          </p:spTgt>
                                        </p:tgtEl>
                                      </p:cBhvr>
                                    </p:animEffect>
                                  </p:childTnLst>
                                </p:cTn>
                              </p:par>
                            </p:childTnLst>
                          </p:cTn>
                        </p:par>
                        <p:par>
                          <p:cTn id="112" fill="hold">
                            <p:stCondLst>
                              <p:cond delay="1000"/>
                            </p:stCondLst>
                            <p:childTnLst>
                              <p:par>
                                <p:cTn id="113" presetID="10" presetClass="entr" presetSubtype="0" fill="hold" nodeType="afterEffect">
                                  <p:stCondLst>
                                    <p:cond delay="0"/>
                                  </p:stCondLst>
                                  <p:childTnLst>
                                    <p:set>
                                      <p:cBhvr>
                                        <p:cTn id="114" dur="1" fill="hold">
                                          <p:stCondLst>
                                            <p:cond delay="0"/>
                                          </p:stCondLst>
                                        </p:cTn>
                                        <p:tgtEl>
                                          <p:spTgt spid="3">
                                            <p:txEl>
                                              <p:pRg st="7" end="7"/>
                                            </p:txEl>
                                          </p:spTgt>
                                        </p:tgtEl>
                                        <p:attrNameLst>
                                          <p:attrName>style.visibility</p:attrName>
                                        </p:attrNameLst>
                                      </p:cBhvr>
                                      <p:to>
                                        <p:strVal val="visible"/>
                                      </p:to>
                                    </p:set>
                                    <p:animEffect transition="in" filter="fade">
                                      <p:cBhvr>
                                        <p:cTn id="115" dur="500"/>
                                        <p:tgtEl>
                                          <p:spTgt spid="3">
                                            <p:txEl>
                                              <p:pRg st="7" end="7"/>
                                            </p:txEl>
                                          </p:spTgt>
                                        </p:tgtEl>
                                      </p:cBhvr>
                                    </p:animEffect>
                                  </p:childTnLst>
                                </p:cTn>
                              </p:par>
                              <p:par>
                                <p:cTn id="116" presetID="10" presetClass="entr" presetSubtype="0" fill="hold" nodeType="withEffect">
                                  <p:stCondLst>
                                    <p:cond delay="0"/>
                                  </p:stCondLst>
                                  <p:childTnLst>
                                    <p:set>
                                      <p:cBhvr>
                                        <p:cTn id="117" dur="1" fill="hold">
                                          <p:stCondLst>
                                            <p:cond delay="0"/>
                                          </p:stCondLst>
                                        </p:cTn>
                                        <p:tgtEl>
                                          <p:spTgt spid="3">
                                            <p:txEl>
                                              <p:pRg st="8" end="8"/>
                                            </p:txEl>
                                          </p:spTgt>
                                        </p:tgtEl>
                                        <p:attrNameLst>
                                          <p:attrName>style.visibility</p:attrName>
                                        </p:attrNameLst>
                                      </p:cBhvr>
                                      <p:to>
                                        <p:strVal val="visible"/>
                                      </p:to>
                                    </p:set>
                                    <p:animEffect transition="in" filter="fade">
                                      <p:cBhvr>
                                        <p:cTn id="118" dur="500"/>
                                        <p:tgtEl>
                                          <p:spTgt spid="3">
                                            <p:txEl>
                                              <p:pRg st="8" end="8"/>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500"/>
                                        <p:tgtEl>
                                          <p:spTgt spid="8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85"/>
                                        </p:tgtEl>
                                      </p:cBhvr>
                                    </p:animEffect>
                                    <p:set>
                                      <p:cBhvr>
                                        <p:cTn id="126" dur="1" fill="hold">
                                          <p:stCondLst>
                                            <p:cond delay="499"/>
                                          </p:stCondLst>
                                        </p:cTn>
                                        <p:tgtEl>
                                          <p:spTgt spid="85"/>
                                        </p:tgtEl>
                                        <p:attrNameLst>
                                          <p:attrName>style.visibility</p:attrName>
                                        </p:attrNameLst>
                                      </p:cBhvr>
                                      <p:to>
                                        <p:strVal val="hidden"/>
                                      </p:to>
                                    </p:set>
                                  </p:childTnLst>
                                </p:cTn>
                              </p:par>
                            </p:childTnLst>
                          </p:cTn>
                        </p:par>
                        <p:par>
                          <p:cTn id="127" fill="hold">
                            <p:stCondLst>
                              <p:cond delay="500"/>
                            </p:stCondLst>
                            <p:childTnLst>
                              <p:par>
                                <p:cTn id="128" presetID="10" presetClass="entr" presetSubtype="0" fill="hold" nodeType="afterEffect">
                                  <p:stCondLst>
                                    <p:cond delay="0"/>
                                  </p:stCondLst>
                                  <p:childTnLst>
                                    <p:set>
                                      <p:cBhvr>
                                        <p:cTn id="129" dur="1" fill="hold">
                                          <p:stCondLst>
                                            <p:cond delay="0"/>
                                          </p:stCondLst>
                                        </p:cTn>
                                        <p:tgtEl>
                                          <p:spTgt spid="3">
                                            <p:txEl>
                                              <p:pRg st="9" end="9"/>
                                            </p:txEl>
                                          </p:spTgt>
                                        </p:tgtEl>
                                        <p:attrNameLst>
                                          <p:attrName>style.visibility</p:attrName>
                                        </p:attrNameLst>
                                      </p:cBhvr>
                                      <p:to>
                                        <p:strVal val="visible"/>
                                      </p:to>
                                    </p:set>
                                    <p:animEffect transition="in" filter="fade">
                                      <p:cBhvr>
                                        <p:cTn id="130" dur="500"/>
                                        <p:tgtEl>
                                          <p:spTgt spid="3">
                                            <p:txEl>
                                              <p:pRg st="9" end="9"/>
                                            </p:txEl>
                                          </p:spTgt>
                                        </p:tgtEl>
                                      </p:cBhvr>
                                    </p:animEffect>
                                  </p:childTnLst>
                                </p:cTn>
                              </p:par>
                            </p:childTnLst>
                          </p:cTn>
                        </p:par>
                        <p:par>
                          <p:cTn id="131" fill="hold">
                            <p:stCondLst>
                              <p:cond delay="1000"/>
                            </p:stCondLst>
                            <p:childTnLst>
                              <p:par>
                                <p:cTn id="132" presetID="10" presetClass="entr" presetSubtype="0" fill="hold" nodeType="afterEffect">
                                  <p:stCondLst>
                                    <p:cond delay="0"/>
                                  </p:stCondLst>
                                  <p:childTnLst>
                                    <p:set>
                                      <p:cBhvr>
                                        <p:cTn id="133" dur="1" fill="hold">
                                          <p:stCondLst>
                                            <p:cond delay="0"/>
                                          </p:stCondLst>
                                        </p:cTn>
                                        <p:tgtEl>
                                          <p:spTgt spid="3">
                                            <p:txEl>
                                              <p:pRg st="10" end="10"/>
                                            </p:txEl>
                                          </p:spTgt>
                                        </p:tgtEl>
                                        <p:attrNameLst>
                                          <p:attrName>style.visibility</p:attrName>
                                        </p:attrNameLst>
                                      </p:cBhvr>
                                      <p:to>
                                        <p:strVal val="visible"/>
                                      </p:to>
                                    </p:set>
                                    <p:animEffect transition="in" filter="fade">
                                      <p:cBhvr>
                                        <p:cTn id="134" dur="500"/>
                                        <p:tgtEl>
                                          <p:spTgt spid="3">
                                            <p:txEl>
                                              <p:pRg st="10" end="10"/>
                                            </p:txEl>
                                          </p:spTgt>
                                        </p:tgtEl>
                                      </p:cBhvr>
                                    </p:animEffect>
                                  </p:childTnLst>
                                </p:cTn>
                              </p:par>
                            </p:childTnLst>
                          </p:cTn>
                        </p:par>
                        <p:par>
                          <p:cTn id="135" fill="hold">
                            <p:stCondLst>
                              <p:cond delay="1500"/>
                            </p:stCondLst>
                            <p:childTnLst>
                              <p:par>
                                <p:cTn id="136" presetID="10" presetClass="entr" presetSubtype="0" fill="hold" nodeType="afterEffect">
                                  <p:stCondLst>
                                    <p:cond delay="0"/>
                                  </p:stCondLst>
                                  <p:childTnLst>
                                    <p:set>
                                      <p:cBhvr>
                                        <p:cTn id="137" dur="1" fill="hold">
                                          <p:stCondLst>
                                            <p:cond delay="0"/>
                                          </p:stCondLst>
                                        </p:cTn>
                                        <p:tgtEl>
                                          <p:spTgt spid="3">
                                            <p:txEl>
                                              <p:pRg st="11" end="11"/>
                                            </p:txEl>
                                          </p:spTgt>
                                        </p:tgtEl>
                                        <p:attrNameLst>
                                          <p:attrName>style.visibility</p:attrName>
                                        </p:attrNameLst>
                                      </p:cBhvr>
                                      <p:to>
                                        <p:strVal val="visible"/>
                                      </p:to>
                                    </p:set>
                                    <p:animEffect transition="in" filter="fade">
                                      <p:cBhvr>
                                        <p:cTn id="138" dur="500"/>
                                        <p:tgtEl>
                                          <p:spTgt spid="3">
                                            <p:txEl>
                                              <p:pRg st="11" end="11"/>
                                            </p:txEl>
                                          </p:spTgt>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fade">
                                      <p:cBhvr>
                                        <p:cTn id="141" dur="500"/>
                                        <p:tgtEl>
                                          <p:spTgt spid="8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xit" presetSubtype="0" fill="hold" grpId="1" nodeType="clickEffect">
                                  <p:stCondLst>
                                    <p:cond delay="0"/>
                                  </p:stCondLst>
                                  <p:childTnLst>
                                    <p:animEffect transition="out" filter="fade">
                                      <p:cBhvr>
                                        <p:cTn id="145" dur="500"/>
                                        <p:tgtEl>
                                          <p:spTgt spid="87"/>
                                        </p:tgtEl>
                                      </p:cBhvr>
                                    </p:animEffect>
                                    <p:set>
                                      <p:cBhvr>
                                        <p:cTn id="146" dur="1" fill="hold">
                                          <p:stCondLst>
                                            <p:cond delay="499"/>
                                          </p:stCondLst>
                                        </p:cTn>
                                        <p:tgtEl>
                                          <p:spTgt spid="87"/>
                                        </p:tgtEl>
                                        <p:attrNameLst>
                                          <p:attrName>style.visibility</p:attrName>
                                        </p:attrNameLst>
                                      </p:cBhvr>
                                      <p:to>
                                        <p:strVal val="hidden"/>
                                      </p:to>
                                    </p:set>
                                  </p:childTnLst>
                                </p:cTn>
                              </p:par>
                            </p:childTnLst>
                          </p:cTn>
                        </p:par>
                        <p:par>
                          <p:cTn id="147" fill="hold">
                            <p:stCondLst>
                              <p:cond delay="500"/>
                            </p:stCondLst>
                            <p:childTnLst>
                              <p:par>
                                <p:cTn id="148" presetID="10" presetClass="entr" presetSubtype="0" fill="hold" nodeType="afterEffect">
                                  <p:stCondLst>
                                    <p:cond delay="0"/>
                                  </p:stCondLst>
                                  <p:childTnLst>
                                    <p:set>
                                      <p:cBhvr>
                                        <p:cTn id="149" dur="1" fill="hold">
                                          <p:stCondLst>
                                            <p:cond delay="0"/>
                                          </p:stCondLst>
                                        </p:cTn>
                                        <p:tgtEl>
                                          <p:spTgt spid="3">
                                            <p:txEl>
                                              <p:pRg st="12" end="12"/>
                                            </p:txEl>
                                          </p:spTgt>
                                        </p:tgtEl>
                                        <p:attrNameLst>
                                          <p:attrName>style.visibility</p:attrName>
                                        </p:attrNameLst>
                                      </p:cBhvr>
                                      <p:to>
                                        <p:strVal val="visible"/>
                                      </p:to>
                                    </p:set>
                                    <p:animEffect transition="in" filter="fade">
                                      <p:cBhvr>
                                        <p:cTn id="150" dur="500"/>
                                        <p:tgtEl>
                                          <p:spTgt spid="3">
                                            <p:txEl>
                                              <p:pRg st="12" end="12"/>
                                            </p:txEl>
                                          </p:spTgt>
                                        </p:tgtEl>
                                      </p:cBhvr>
                                    </p:animEffect>
                                  </p:childTnLst>
                                </p:cTn>
                              </p:par>
                            </p:childTnLst>
                          </p:cTn>
                        </p:par>
                        <p:par>
                          <p:cTn id="151" fill="hold">
                            <p:stCondLst>
                              <p:cond delay="1000"/>
                            </p:stCondLst>
                            <p:childTnLst>
                              <p:par>
                                <p:cTn id="152" presetID="10" presetClass="entr" presetSubtype="0" fill="hold" nodeType="afterEffect">
                                  <p:stCondLst>
                                    <p:cond delay="0"/>
                                  </p:stCondLst>
                                  <p:childTnLst>
                                    <p:set>
                                      <p:cBhvr>
                                        <p:cTn id="153" dur="1" fill="hold">
                                          <p:stCondLst>
                                            <p:cond delay="0"/>
                                          </p:stCondLst>
                                        </p:cTn>
                                        <p:tgtEl>
                                          <p:spTgt spid="3">
                                            <p:txEl>
                                              <p:pRg st="13" end="13"/>
                                            </p:txEl>
                                          </p:spTgt>
                                        </p:tgtEl>
                                        <p:attrNameLst>
                                          <p:attrName>style.visibility</p:attrName>
                                        </p:attrNameLst>
                                      </p:cBhvr>
                                      <p:to>
                                        <p:strVal val="visible"/>
                                      </p:to>
                                    </p:set>
                                    <p:animEffect transition="in" filter="fade">
                                      <p:cBhvr>
                                        <p:cTn id="154" dur="500"/>
                                        <p:tgtEl>
                                          <p:spTgt spid="3">
                                            <p:txEl>
                                              <p:pRg st="13" end="13"/>
                                            </p:txEl>
                                          </p:spTgt>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fade">
                                      <p:cBhvr>
                                        <p:cTn id="157" dur="500"/>
                                        <p:tgtEl>
                                          <p:spTgt spid="8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89"/>
                                        </p:tgtEl>
                                        <p:attrNameLst>
                                          <p:attrName>style.visibility</p:attrName>
                                        </p:attrNameLst>
                                      </p:cBhvr>
                                      <p:to>
                                        <p:strVal val="visible"/>
                                      </p:to>
                                    </p:set>
                                    <p:animEffect transition="in" filter="fade">
                                      <p:cBhvr>
                                        <p:cTn id="160" dur="500"/>
                                        <p:tgtEl>
                                          <p:spTgt spid="89"/>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90"/>
                                        </p:tgtEl>
                                        <p:attrNameLst>
                                          <p:attrName>style.visibility</p:attrName>
                                        </p:attrNameLst>
                                      </p:cBhvr>
                                      <p:to>
                                        <p:strVal val="visible"/>
                                      </p:to>
                                    </p:set>
                                    <p:animEffect transition="in" filter="fade">
                                      <p:cBhvr>
                                        <p:cTn id="163" dur="500"/>
                                        <p:tgtEl>
                                          <p:spTgt spid="90"/>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1"/>
                                        </p:tgtEl>
                                        <p:attrNameLst>
                                          <p:attrName>style.visibility</p:attrName>
                                        </p:attrNameLst>
                                      </p:cBhvr>
                                      <p:to>
                                        <p:strVal val="visible"/>
                                      </p:to>
                                    </p:set>
                                    <p:animEffect transition="in" filter="fade">
                                      <p:cBhvr>
                                        <p:cTn id="166" dur="500"/>
                                        <p:tgtEl>
                                          <p:spTgt spid="91"/>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xit" presetSubtype="0" fill="hold" grpId="1" nodeType="clickEffect">
                                  <p:stCondLst>
                                    <p:cond delay="0"/>
                                  </p:stCondLst>
                                  <p:childTnLst>
                                    <p:animEffect transition="out" filter="fade">
                                      <p:cBhvr>
                                        <p:cTn id="170" dur="500"/>
                                        <p:tgtEl>
                                          <p:spTgt spid="88"/>
                                        </p:tgtEl>
                                      </p:cBhvr>
                                    </p:animEffect>
                                    <p:set>
                                      <p:cBhvr>
                                        <p:cTn id="171" dur="1" fill="hold">
                                          <p:stCondLst>
                                            <p:cond delay="499"/>
                                          </p:stCondLst>
                                        </p:cTn>
                                        <p:tgtEl>
                                          <p:spTgt spid="88"/>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89"/>
                                        </p:tgtEl>
                                      </p:cBhvr>
                                    </p:animEffect>
                                    <p:set>
                                      <p:cBhvr>
                                        <p:cTn id="174" dur="1" fill="hold">
                                          <p:stCondLst>
                                            <p:cond delay="499"/>
                                          </p:stCondLst>
                                        </p:cTn>
                                        <p:tgtEl>
                                          <p:spTgt spid="89"/>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90"/>
                                        </p:tgtEl>
                                      </p:cBhvr>
                                    </p:animEffect>
                                    <p:set>
                                      <p:cBhvr>
                                        <p:cTn id="177" dur="1" fill="hold">
                                          <p:stCondLst>
                                            <p:cond delay="499"/>
                                          </p:stCondLst>
                                        </p:cTn>
                                        <p:tgtEl>
                                          <p:spTgt spid="90"/>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91"/>
                                        </p:tgtEl>
                                      </p:cBhvr>
                                    </p:animEffect>
                                    <p:set>
                                      <p:cBhvr>
                                        <p:cTn id="180"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6019800" y="1295400"/>
            <a:ext cx="3124201" cy="5454594"/>
          </a:xfrm>
          <a:prstGeom prst="rect">
            <a:avLst/>
          </a:prstGeom>
        </p:spPr>
      </p:pic>
      <p:sp>
        <p:nvSpPr>
          <p:cNvPr id="2" name="Title 1"/>
          <p:cNvSpPr>
            <a:spLocks noGrp="1"/>
          </p:cNvSpPr>
          <p:nvPr>
            <p:ph type="title"/>
          </p:nvPr>
        </p:nvSpPr>
        <p:spPr>
          <a:xfrm>
            <a:off x="0" y="0"/>
            <a:ext cx="7391400" cy="1194880"/>
          </a:xfrm>
        </p:spPr>
        <p:txBody>
          <a:bodyPr>
            <a:normAutofit fontScale="90000"/>
          </a:bodyPr>
          <a:lstStyle/>
          <a:p>
            <a:r>
              <a:rPr lang="en-US" sz="3100" dirty="0" smtClean="0"/>
              <a:t>Freeport Area Master Plan Project</a:t>
            </a:r>
            <a:r>
              <a:rPr lang="en-US" dirty="0" smtClean="0"/>
              <a:t/>
            </a:r>
            <a:br>
              <a:rPr lang="en-US" dirty="0" smtClean="0"/>
            </a:br>
            <a:r>
              <a:rPr lang="en-US" sz="2400" dirty="0" smtClean="0"/>
              <a:t>Background – Current and Expected 2018 Freeport Area Configuration</a:t>
            </a:r>
            <a:endParaRPr lang="en-US" sz="2400" dirty="0"/>
          </a:p>
        </p:txBody>
      </p:sp>
      <p:sp>
        <p:nvSpPr>
          <p:cNvPr id="3" name="Content Placeholder 2"/>
          <p:cNvSpPr>
            <a:spLocks noGrp="1"/>
          </p:cNvSpPr>
          <p:nvPr>
            <p:ph idx="1"/>
          </p:nvPr>
        </p:nvSpPr>
        <p:spPr>
          <a:xfrm>
            <a:off x="-1" y="1371600"/>
            <a:ext cx="6248400" cy="2895600"/>
          </a:xfrm>
        </p:spPr>
        <p:txBody>
          <a:bodyPr>
            <a:normAutofit fontScale="92500" lnSpcReduction="10000"/>
          </a:bodyPr>
          <a:lstStyle/>
          <a:p>
            <a:r>
              <a:rPr lang="en-US" sz="2000" dirty="0" smtClean="0"/>
              <a:t>Current Freeport Area Configuration</a:t>
            </a:r>
          </a:p>
          <a:p>
            <a:pPr lvl="1"/>
            <a:r>
              <a:rPr lang="en-US" sz="1800" dirty="0" smtClean="0"/>
              <a:t>Freeport Area served primarily by:</a:t>
            </a:r>
          </a:p>
          <a:p>
            <a:pPr lvl="2">
              <a:spcBef>
                <a:spcPts val="1200"/>
              </a:spcBef>
            </a:pPr>
            <a:r>
              <a:rPr lang="en-US" sz="1700" dirty="0" smtClean="0"/>
              <a:t>Four 345 kV double-circuit lines from STP and Oasis</a:t>
            </a:r>
          </a:p>
          <a:p>
            <a:pPr lvl="2">
              <a:spcBef>
                <a:spcPts val="1200"/>
              </a:spcBef>
            </a:pPr>
            <a:r>
              <a:rPr lang="en-US" sz="1700" dirty="0" smtClean="0"/>
              <a:t>Four 345/138 kV 800/1000 MVA autotransformers</a:t>
            </a:r>
          </a:p>
          <a:p>
            <a:pPr lvl="2">
              <a:spcBef>
                <a:spcPts val="1200"/>
              </a:spcBef>
            </a:pPr>
            <a:r>
              <a:rPr lang="en-US" sz="1700" dirty="0" smtClean="0"/>
              <a:t>Three 20 mile long 138 kV transmission lines</a:t>
            </a:r>
          </a:p>
          <a:p>
            <a:pPr lvl="1"/>
            <a:r>
              <a:rPr lang="en-US" sz="1800" dirty="0" smtClean="0"/>
              <a:t>Voltage support provided by</a:t>
            </a:r>
          </a:p>
          <a:p>
            <a:pPr lvl="2">
              <a:spcBef>
                <a:spcPts val="1200"/>
              </a:spcBef>
            </a:pPr>
            <a:r>
              <a:rPr lang="en-US" sz="1700" dirty="0" smtClean="0"/>
              <a:t>345 kV lines and 345/138 kV autotransformers</a:t>
            </a:r>
          </a:p>
          <a:p>
            <a:pPr lvl="2">
              <a:spcBef>
                <a:spcPts val="1200"/>
              </a:spcBef>
            </a:pPr>
            <a:r>
              <a:rPr lang="en-US" sz="1700" dirty="0" smtClean="0"/>
              <a:t>Small distribution capacitor banks</a:t>
            </a:r>
          </a:p>
        </p:txBody>
      </p:sp>
      <p:sp>
        <p:nvSpPr>
          <p:cNvPr id="4" name="Slide Number Placeholder 3"/>
          <p:cNvSpPr>
            <a:spLocks noGrp="1"/>
          </p:cNvSpPr>
          <p:nvPr>
            <p:ph type="sldNum" sz="quarter" idx="12"/>
          </p:nvPr>
        </p:nvSpPr>
        <p:spPr/>
        <p:txBody>
          <a:bodyPr/>
          <a:lstStyle/>
          <a:p>
            <a:fld id="{F01C185E-78B3-4C0F-88D2-34FE885ED696}" type="slidenum">
              <a:rPr lang="en-US" smtClean="0"/>
              <a:pPr/>
              <a:t>6</a:t>
            </a:fld>
            <a:endParaRPr lang="en-US" dirty="0"/>
          </a:p>
        </p:txBody>
      </p:sp>
      <p:sp>
        <p:nvSpPr>
          <p:cNvPr id="9" name="Content Placeholder 2"/>
          <p:cNvSpPr txBox="1">
            <a:spLocks/>
          </p:cNvSpPr>
          <p:nvPr/>
        </p:nvSpPr>
        <p:spPr>
          <a:xfrm>
            <a:off x="-2" y="4343400"/>
            <a:ext cx="7239001" cy="194198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000" dirty="0" smtClean="0"/>
              <a:t>Expected 2018 Freeport Area Configuration</a:t>
            </a:r>
          </a:p>
          <a:p>
            <a:pPr lvl="1" fontAlgn="auto">
              <a:spcBef>
                <a:spcPts val="1200"/>
              </a:spcBef>
              <a:spcAft>
                <a:spcPts val="0"/>
              </a:spcAft>
            </a:pPr>
            <a:r>
              <a:rPr lang="en-US" sz="1700" dirty="0" smtClean="0"/>
              <a:t>1</a:t>
            </a:r>
            <a:r>
              <a:rPr lang="en-US" sz="1700" baseline="30000" dirty="0" smtClean="0"/>
              <a:t>st</a:t>
            </a:r>
            <a:r>
              <a:rPr lang="en-US" sz="1700" dirty="0" smtClean="0"/>
              <a:t> 138 kV capacitor bank at Velasco – before peak 2017</a:t>
            </a:r>
          </a:p>
          <a:p>
            <a:pPr lvl="1" fontAlgn="auto">
              <a:spcBef>
                <a:spcPts val="1200"/>
              </a:spcBef>
              <a:spcAft>
                <a:spcPts val="0"/>
              </a:spcAft>
            </a:pPr>
            <a:r>
              <a:rPr lang="en-US" sz="1700" dirty="0" smtClean="0"/>
              <a:t>1</a:t>
            </a:r>
            <a:r>
              <a:rPr lang="en-US" sz="1700" baseline="30000" dirty="0" smtClean="0"/>
              <a:t>st</a:t>
            </a:r>
            <a:r>
              <a:rPr lang="en-US" sz="1700" dirty="0" smtClean="0"/>
              <a:t> 138 kV capacitor bank at Jones Creek – December 2017</a:t>
            </a:r>
          </a:p>
          <a:p>
            <a:pPr lvl="1" fontAlgn="auto">
              <a:spcBef>
                <a:spcPts val="1200"/>
              </a:spcBef>
              <a:spcAft>
                <a:spcPts val="0"/>
              </a:spcAft>
            </a:pPr>
            <a:r>
              <a:rPr lang="en-US" sz="1700" dirty="0" smtClean="0"/>
              <a:t>2</a:t>
            </a:r>
            <a:r>
              <a:rPr lang="en-US" sz="1700" baseline="30000" dirty="0" smtClean="0"/>
              <a:t>nd</a:t>
            </a:r>
            <a:r>
              <a:rPr lang="en-US" sz="1700" dirty="0" smtClean="0"/>
              <a:t> 138 kV capacitor bank at Velasco – before peak 2018</a:t>
            </a:r>
          </a:p>
          <a:p>
            <a:pPr lvl="1" fontAlgn="auto">
              <a:spcBef>
                <a:spcPts val="1200"/>
              </a:spcBef>
              <a:spcAft>
                <a:spcPts val="0"/>
              </a:spcAft>
            </a:pPr>
            <a:r>
              <a:rPr lang="en-US" sz="1700" dirty="0" smtClean="0"/>
              <a:t>2</a:t>
            </a:r>
            <a:r>
              <a:rPr lang="en-US" sz="1700" baseline="30000" dirty="0" smtClean="0"/>
              <a:t>nd</a:t>
            </a:r>
            <a:r>
              <a:rPr lang="en-US" sz="1700" dirty="0" smtClean="0"/>
              <a:t> 138 kV capacitor bank at Jones Creek – before peak 2018</a:t>
            </a:r>
          </a:p>
        </p:txBody>
      </p:sp>
    </p:spTree>
    <p:extLst>
      <p:ext uri="{BB962C8B-B14F-4D97-AF65-F5344CB8AC3E}">
        <p14:creationId xmlns:p14="http://schemas.microsoft.com/office/powerpoint/2010/main" val="77650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005840"/>
          </a:xfrm>
        </p:spPr>
        <p:txBody>
          <a:bodyPr>
            <a:normAutofit/>
          </a:bodyPr>
          <a:lstStyle/>
          <a:p>
            <a:r>
              <a:rPr lang="en-US" dirty="0" smtClean="0"/>
              <a:t>Freeport Area Master Plan Project</a:t>
            </a:r>
            <a:br>
              <a:rPr lang="en-US" dirty="0" smtClean="0"/>
            </a:br>
            <a:r>
              <a:rPr lang="en-US" sz="2200" dirty="0" smtClean="0"/>
              <a:t>Background – New Committed Loads</a:t>
            </a:r>
            <a:endParaRPr lang="en-US" sz="2200" dirty="0"/>
          </a:p>
        </p:txBody>
      </p:sp>
      <p:sp>
        <p:nvSpPr>
          <p:cNvPr id="3" name="Content Placeholder 2"/>
          <p:cNvSpPr>
            <a:spLocks noGrp="1"/>
          </p:cNvSpPr>
          <p:nvPr>
            <p:ph idx="1"/>
          </p:nvPr>
        </p:nvSpPr>
        <p:spPr>
          <a:xfrm>
            <a:off x="0" y="1371600"/>
            <a:ext cx="9144000" cy="4724400"/>
          </a:xfrm>
        </p:spPr>
        <p:txBody>
          <a:bodyPr/>
          <a:lstStyle/>
          <a:p>
            <a:pPr>
              <a:lnSpc>
                <a:spcPct val="110000"/>
              </a:lnSpc>
              <a:spcBef>
                <a:spcPts val="600"/>
              </a:spcBef>
            </a:pPr>
            <a:r>
              <a:rPr lang="en-US" sz="2000" dirty="0" smtClean="0"/>
              <a:t>New committed loads in Freeport Area:</a:t>
            </a:r>
          </a:p>
          <a:p>
            <a:pPr lvl="1">
              <a:lnSpc>
                <a:spcPct val="110000"/>
              </a:lnSpc>
              <a:spcBef>
                <a:spcPts val="600"/>
              </a:spcBef>
            </a:pPr>
            <a:r>
              <a:rPr lang="en-US" sz="1800" dirty="0" smtClean="0"/>
              <a:t>MARINE – 54 MW (2Q2016) – included in 2016 ALDR</a:t>
            </a:r>
          </a:p>
          <a:p>
            <a:pPr lvl="1">
              <a:lnSpc>
                <a:spcPct val="110000"/>
              </a:lnSpc>
              <a:spcBef>
                <a:spcPts val="600"/>
              </a:spcBef>
            </a:pPr>
            <a:r>
              <a:rPr lang="en-US" sz="1800" dirty="0" smtClean="0"/>
              <a:t>CAMDEN – 75 MW (2Q2016) – included in 2016 ALDR</a:t>
            </a:r>
          </a:p>
          <a:p>
            <a:pPr lvl="1">
              <a:lnSpc>
                <a:spcPct val="110000"/>
              </a:lnSpc>
              <a:spcBef>
                <a:spcPts val="600"/>
              </a:spcBef>
            </a:pPr>
            <a:r>
              <a:rPr lang="en-US" sz="1800" dirty="0" smtClean="0"/>
              <a:t>COPPER – 60 MW (4Q2016) – included in 2016 ALDR</a:t>
            </a:r>
          </a:p>
          <a:p>
            <a:pPr lvl="1">
              <a:lnSpc>
                <a:spcPct val="110000"/>
              </a:lnSpc>
              <a:spcBef>
                <a:spcPts val="600"/>
              </a:spcBef>
            </a:pPr>
            <a:r>
              <a:rPr lang="en-US" sz="1800" dirty="0" smtClean="0"/>
              <a:t>LEVEE </a:t>
            </a:r>
            <a:r>
              <a:rPr lang="en-US" sz="1800" dirty="0"/>
              <a:t>– 139 MW (3Q2018) – included in 2016 ALDR</a:t>
            </a:r>
          </a:p>
          <a:p>
            <a:pPr lvl="1">
              <a:lnSpc>
                <a:spcPct val="110000"/>
              </a:lnSpc>
              <a:spcBef>
                <a:spcPts val="600"/>
              </a:spcBef>
            </a:pPr>
            <a:r>
              <a:rPr lang="en-US" sz="1800" dirty="0" smtClean="0"/>
              <a:t>CORTEZ </a:t>
            </a:r>
            <a:r>
              <a:rPr lang="en-US" sz="1800" dirty="0"/>
              <a:t>– 656 MW (3Q2018) – included in 2016 </a:t>
            </a:r>
            <a:r>
              <a:rPr lang="en-US" sz="1800" dirty="0" smtClean="0"/>
              <a:t>ALDR</a:t>
            </a:r>
          </a:p>
          <a:p>
            <a:pPr lvl="1">
              <a:lnSpc>
                <a:spcPct val="110000"/>
              </a:lnSpc>
              <a:spcBef>
                <a:spcPts val="600"/>
              </a:spcBef>
            </a:pPr>
            <a:r>
              <a:rPr lang="en-US" sz="1800" dirty="0"/>
              <a:t>GLOBAL – </a:t>
            </a:r>
            <a:r>
              <a:rPr lang="en-US" sz="1800" dirty="0" smtClean="0"/>
              <a:t>48 </a:t>
            </a:r>
            <a:r>
              <a:rPr lang="en-US" sz="1800" dirty="0"/>
              <a:t>MW (2Q2018) – included in 2017 ALDR Submission</a:t>
            </a:r>
          </a:p>
          <a:p>
            <a:pPr lvl="1">
              <a:lnSpc>
                <a:spcPct val="110000"/>
              </a:lnSpc>
              <a:spcBef>
                <a:spcPts val="600"/>
              </a:spcBef>
            </a:pPr>
            <a:r>
              <a:rPr lang="en-US" sz="1800" dirty="0" smtClean="0"/>
              <a:t>Dow – 322 MW by </a:t>
            </a:r>
            <a:r>
              <a:rPr lang="en-US" sz="1800" dirty="0" smtClean="0"/>
              <a:t>2019 </a:t>
            </a:r>
            <a:r>
              <a:rPr lang="en-US" sz="1800" dirty="0" smtClean="0"/>
              <a:t>– will be included in: SSWG updates in 2017 and 2018 ALDR Submission</a:t>
            </a:r>
          </a:p>
          <a:p>
            <a:pPr lvl="1">
              <a:lnSpc>
                <a:spcPct val="110000"/>
              </a:lnSpc>
              <a:spcBef>
                <a:spcPts val="600"/>
              </a:spcBef>
            </a:pPr>
            <a:r>
              <a:rPr lang="en-US" sz="1800" dirty="0" smtClean="0"/>
              <a:t>Results in a 1340 MW increase (230% increase) to the load seen in the Freeport Area in 2016</a:t>
            </a:r>
            <a:endParaRPr lang="en-US" sz="18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7</a:t>
            </a:fld>
            <a:endParaRPr lang="en-US" dirty="0"/>
          </a:p>
        </p:txBody>
      </p:sp>
    </p:spTree>
    <p:extLst>
      <p:ext uri="{BB962C8B-B14F-4D97-AF65-F5344CB8AC3E}">
        <p14:creationId xmlns:p14="http://schemas.microsoft.com/office/powerpoint/2010/main" val="726381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391400" cy="1005840"/>
          </a:xfrm>
        </p:spPr>
        <p:txBody>
          <a:bodyPr>
            <a:normAutofit/>
          </a:bodyPr>
          <a:lstStyle/>
          <a:p>
            <a:r>
              <a:rPr lang="en-US" dirty="0" smtClean="0"/>
              <a:t>Freeport Area Master Plan Project</a:t>
            </a:r>
            <a:br>
              <a:rPr lang="en-US" dirty="0" smtClean="0"/>
            </a:br>
            <a:r>
              <a:rPr lang="en-US" sz="2200" dirty="0" smtClean="0"/>
              <a:t>Background – Load Inquiries Under Study</a:t>
            </a:r>
            <a:endParaRPr lang="en-US" sz="2200" dirty="0"/>
          </a:p>
        </p:txBody>
      </p:sp>
      <p:sp>
        <p:nvSpPr>
          <p:cNvPr id="3" name="Content Placeholder 2"/>
          <p:cNvSpPr>
            <a:spLocks noGrp="1"/>
          </p:cNvSpPr>
          <p:nvPr>
            <p:ph idx="1"/>
          </p:nvPr>
        </p:nvSpPr>
        <p:spPr>
          <a:xfrm>
            <a:off x="0" y="1371600"/>
            <a:ext cx="9144000" cy="4267200"/>
          </a:xfrm>
        </p:spPr>
        <p:txBody>
          <a:bodyPr/>
          <a:lstStyle/>
          <a:p>
            <a:pPr>
              <a:lnSpc>
                <a:spcPct val="110000"/>
              </a:lnSpc>
              <a:spcBef>
                <a:spcPts val="600"/>
              </a:spcBef>
            </a:pPr>
            <a:r>
              <a:rPr lang="en-US" sz="2000" dirty="0" smtClean="0"/>
              <a:t>Load </a:t>
            </a:r>
            <a:r>
              <a:rPr lang="en-US" sz="2000" dirty="0"/>
              <a:t>i</a:t>
            </a:r>
            <a:r>
              <a:rPr lang="en-US" sz="2000" dirty="0" smtClean="0"/>
              <a:t>nquiries under study in Freeport Area:</a:t>
            </a:r>
          </a:p>
          <a:p>
            <a:pPr lvl="1">
              <a:lnSpc>
                <a:spcPct val="110000"/>
              </a:lnSpc>
              <a:spcBef>
                <a:spcPts val="600"/>
              </a:spcBef>
            </a:pPr>
            <a:r>
              <a:rPr lang="en-US" sz="1800" dirty="0" smtClean="0"/>
              <a:t>NEWSUB – 54 MW</a:t>
            </a:r>
          </a:p>
          <a:p>
            <a:pPr lvl="1">
              <a:lnSpc>
                <a:spcPct val="110000"/>
              </a:lnSpc>
              <a:spcBef>
                <a:spcPts val="600"/>
              </a:spcBef>
            </a:pPr>
            <a:r>
              <a:rPr lang="en-US" sz="1800" dirty="0" smtClean="0"/>
              <a:t>COPPER – 240 MW </a:t>
            </a:r>
          </a:p>
          <a:p>
            <a:pPr lvl="1">
              <a:lnSpc>
                <a:spcPct val="110000"/>
              </a:lnSpc>
              <a:spcBef>
                <a:spcPts val="600"/>
              </a:spcBef>
            </a:pPr>
            <a:r>
              <a:rPr lang="en-US" sz="1800" dirty="0" smtClean="0"/>
              <a:t>Freeport </a:t>
            </a:r>
            <a:r>
              <a:rPr lang="en-US" sz="1800" dirty="0"/>
              <a:t>LNG </a:t>
            </a:r>
            <a:r>
              <a:rPr lang="en-US" sz="1800" dirty="0" smtClean="0"/>
              <a:t>New Substation 1 – 48 MW</a:t>
            </a:r>
          </a:p>
          <a:p>
            <a:pPr lvl="1">
              <a:lnSpc>
                <a:spcPct val="110000"/>
              </a:lnSpc>
              <a:spcBef>
                <a:spcPts val="600"/>
              </a:spcBef>
            </a:pPr>
            <a:r>
              <a:rPr lang="en-US" sz="1800" dirty="0" smtClean="0"/>
              <a:t>Freeport </a:t>
            </a:r>
            <a:r>
              <a:rPr lang="en-US" sz="1800" dirty="0"/>
              <a:t>LNG </a:t>
            </a:r>
            <a:r>
              <a:rPr lang="en-US" sz="1800" dirty="0" smtClean="0"/>
              <a:t>New Substation 2 – 209 MW</a:t>
            </a:r>
          </a:p>
          <a:p>
            <a:pPr lvl="1">
              <a:lnSpc>
                <a:spcPct val="110000"/>
              </a:lnSpc>
              <a:spcBef>
                <a:spcPts val="600"/>
              </a:spcBef>
            </a:pPr>
            <a:r>
              <a:rPr lang="en-US" sz="1800" dirty="0" smtClean="0"/>
              <a:t>Total 550 MW of load inquiries under study in Freeport Area by 2021</a:t>
            </a:r>
          </a:p>
          <a:p>
            <a:pPr lvl="1">
              <a:lnSpc>
                <a:spcPct val="110000"/>
              </a:lnSpc>
              <a:spcBef>
                <a:spcPts val="600"/>
              </a:spcBef>
            </a:pPr>
            <a:r>
              <a:rPr lang="en-US" sz="1800" dirty="0" smtClean="0"/>
              <a:t>If load inquiries under study move forward, by 2021 load in the Freeport Area will add up to 2927 MW (280% increase) to the load seen in the Freeport Area in 2016</a:t>
            </a:r>
            <a:endParaRPr lang="en-US" sz="1800" dirty="0"/>
          </a:p>
        </p:txBody>
      </p:sp>
      <p:sp>
        <p:nvSpPr>
          <p:cNvPr id="4" name="Slide Number Placeholder 3"/>
          <p:cNvSpPr>
            <a:spLocks noGrp="1"/>
          </p:cNvSpPr>
          <p:nvPr>
            <p:ph type="sldNum" sz="quarter" idx="12"/>
          </p:nvPr>
        </p:nvSpPr>
        <p:spPr/>
        <p:txBody>
          <a:bodyPr/>
          <a:lstStyle/>
          <a:p>
            <a:fld id="{F01C185E-78B3-4C0F-88D2-34FE885ED696}" type="slidenum">
              <a:rPr lang="en-US" smtClean="0"/>
              <a:pPr/>
              <a:t>8</a:t>
            </a:fld>
            <a:endParaRPr lang="en-US" dirty="0"/>
          </a:p>
        </p:txBody>
      </p:sp>
    </p:spTree>
    <p:extLst>
      <p:ext uri="{BB962C8B-B14F-4D97-AF65-F5344CB8AC3E}">
        <p14:creationId xmlns:p14="http://schemas.microsoft.com/office/powerpoint/2010/main" val="2680362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1C185E-78B3-4C0F-88D2-34FE885ED696}" type="slidenum">
              <a:rPr lang="en-US" smtClean="0"/>
              <a:pPr/>
              <a:t>9</a:t>
            </a:fld>
            <a:endParaRPr lang="en-US" dirty="0"/>
          </a:p>
        </p:txBody>
      </p:sp>
      <p:sp>
        <p:nvSpPr>
          <p:cNvPr id="7" name="Title 1"/>
          <p:cNvSpPr>
            <a:spLocks noGrp="1"/>
          </p:cNvSpPr>
          <p:nvPr>
            <p:ph type="title"/>
          </p:nvPr>
        </p:nvSpPr>
        <p:spPr>
          <a:xfrm>
            <a:off x="0" y="0"/>
            <a:ext cx="7543799" cy="1005840"/>
          </a:xfrm>
        </p:spPr>
        <p:txBody>
          <a:bodyPr>
            <a:normAutofit/>
          </a:bodyPr>
          <a:lstStyle/>
          <a:p>
            <a:r>
              <a:rPr lang="en-US" dirty="0" smtClean="0"/>
              <a:t>Freeport Area Master Plan Project</a:t>
            </a:r>
            <a:br>
              <a:rPr lang="en-US" dirty="0" smtClean="0"/>
            </a:br>
            <a:r>
              <a:rPr lang="en-US" sz="2200" dirty="0" smtClean="0"/>
              <a:t>Load Summary</a:t>
            </a:r>
            <a:endParaRPr lang="en-US" sz="2200"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550112" y="2656312"/>
            <a:ext cx="5365288" cy="351459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8753636"/>
              </p:ext>
            </p:extLst>
          </p:nvPr>
        </p:nvGraphicFramePr>
        <p:xfrm>
          <a:off x="361950" y="1371600"/>
          <a:ext cx="8375205" cy="1112520"/>
        </p:xfrm>
        <a:graphic>
          <a:graphicData uri="http://schemas.openxmlformats.org/drawingml/2006/table">
            <a:tbl>
              <a:tblPr firstRow="1" bandRow="1">
                <a:tableStyleId>{5C22544A-7EE6-4342-B048-85BDC9FD1C3A}</a:tableStyleId>
              </a:tblPr>
              <a:tblGrid>
                <a:gridCol w="1286066"/>
                <a:gridCol w="634365"/>
                <a:gridCol w="634365"/>
                <a:gridCol w="634365"/>
                <a:gridCol w="634365"/>
                <a:gridCol w="634365"/>
                <a:gridCol w="634365"/>
                <a:gridCol w="634365"/>
                <a:gridCol w="634365"/>
                <a:gridCol w="634365"/>
                <a:gridCol w="689927"/>
                <a:gridCol w="689927"/>
              </a:tblGrid>
              <a:tr h="370840">
                <a:tc>
                  <a:txBody>
                    <a:bodyPr/>
                    <a:lstStyle/>
                    <a:p>
                      <a:pPr algn="ctr"/>
                      <a:endParaRPr lang="en-US" dirty="0"/>
                    </a:p>
                  </a:txBody>
                  <a:tcPr>
                    <a:noFill/>
                  </a:tcPr>
                </a:tc>
                <a:tc gridSpan="5">
                  <a:txBody>
                    <a:bodyPr/>
                    <a:lstStyle/>
                    <a:p>
                      <a:pPr algn="ctr"/>
                      <a:r>
                        <a:rPr lang="en-US" dirty="0" smtClean="0"/>
                        <a:t>Historical Load</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6">
                  <a:txBody>
                    <a:bodyPr/>
                    <a:lstStyle/>
                    <a:p>
                      <a:pPr algn="ctr"/>
                      <a:r>
                        <a:rPr lang="en-US" dirty="0" smtClean="0"/>
                        <a:t>Load Projections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sz="1700" dirty="0" smtClean="0"/>
                        <a:t>Year</a:t>
                      </a:r>
                      <a:endParaRPr lang="en-US" sz="1700" dirty="0"/>
                    </a:p>
                  </a:txBody>
                  <a:tcPr marL="0" marR="0"/>
                </a:tc>
                <a:tc>
                  <a:txBody>
                    <a:bodyPr/>
                    <a:lstStyle/>
                    <a:p>
                      <a:pPr algn="ctr"/>
                      <a:r>
                        <a:rPr lang="en-US" sz="1700" dirty="0" smtClean="0"/>
                        <a:t>2012</a:t>
                      </a:r>
                      <a:endParaRPr lang="en-US" sz="1700" dirty="0"/>
                    </a:p>
                  </a:txBody>
                  <a:tcPr marL="45720" marR="45720"/>
                </a:tc>
                <a:tc>
                  <a:txBody>
                    <a:bodyPr/>
                    <a:lstStyle/>
                    <a:p>
                      <a:pPr algn="ctr"/>
                      <a:r>
                        <a:rPr lang="en-US" sz="1700" dirty="0" smtClean="0"/>
                        <a:t>2013</a:t>
                      </a:r>
                      <a:endParaRPr lang="en-US" sz="1700" dirty="0"/>
                    </a:p>
                  </a:txBody>
                  <a:tcPr marL="45720" marR="45720"/>
                </a:tc>
                <a:tc>
                  <a:txBody>
                    <a:bodyPr/>
                    <a:lstStyle/>
                    <a:p>
                      <a:pPr algn="ctr"/>
                      <a:r>
                        <a:rPr lang="en-US" sz="1700" dirty="0" smtClean="0"/>
                        <a:t>2014</a:t>
                      </a:r>
                      <a:endParaRPr lang="en-US" sz="1700" dirty="0"/>
                    </a:p>
                  </a:txBody>
                  <a:tcPr marL="45720" marR="45720"/>
                </a:tc>
                <a:tc>
                  <a:txBody>
                    <a:bodyPr/>
                    <a:lstStyle/>
                    <a:p>
                      <a:pPr algn="ctr"/>
                      <a:r>
                        <a:rPr lang="en-US" sz="1700" dirty="0" smtClean="0"/>
                        <a:t>2015</a:t>
                      </a:r>
                      <a:endParaRPr lang="en-US" sz="1700" dirty="0"/>
                    </a:p>
                  </a:txBody>
                  <a:tcPr marL="45720" marR="45720"/>
                </a:tc>
                <a:tc>
                  <a:txBody>
                    <a:bodyPr/>
                    <a:lstStyle/>
                    <a:p>
                      <a:pPr algn="ctr"/>
                      <a:r>
                        <a:rPr lang="en-US" sz="1700" dirty="0" smtClean="0"/>
                        <a:t>2016</a:t>
                      </a:r>
                      <a:endParaRPr lang="en-US" sz="1700" dirty="0"/>
                    </a:p>
                  </a:txBody>
                  <a:tcPr marL="45720" marR="45720"/>
                </a:tc>
                <a:tc>
                  <a:txBody>
                    <a:bodyPr/>
                    <a:lstStyle/>
                    <a:p>
                      <a:pPr algn="ctr"/>
                      <a:r>
                        <a:rPr lang="en-US" sz="1700" dirty="0" smtClean="0"/>
                        <a:t>2017</a:t>
                      </a:r>
                      <a:endParaRPr lang="en-US" sz="1700" dirty="0"/>
                    </a:p>
                  </a:txBody>
                  <a:tcPr marL="45720" marR="45720"/>
                </a:tc>
                <a:tc>
                  <a:txBody>
                    <a:bodyPr/>
                    <a:lstStyle/>
                    <a:p>
                      <a:pPr algn="ctr"/>
                      <a:r>
                        <a:rPr lang="en-US" sz="1700" dirty="0" smtClean="0"/>
                        <a:t>2018</a:t>
                      </a:r>
                      <a:endParaRPr lang="en-US" sz="1700" dirty="0"/>
                    </a:p>
                  </a:txBody>
                  <a:tcPr marL="45720" marR="45720"/>
                </a:tc>
                <a:tc>
                  <a:txBody>
                    <a:bodyPr/>
                    <a:lstStyle/>
                    <a:p>
                      <a:pPr algn="ctr"/>
                      <a:r>
                        <a:rPr lang="en-US" sz="1700" dirty="0" smtClean="0"/>
                        <a:t>2019</a:t>
                      </a:r>
                      <a:endParaRPr lang="en-US" sz="1700" dirty="0"/>
                    </a:p>
                  </a:txBody>
                  <a:tcPr marL="45720" marR="45720"/>
                </a:tc>
                <a:tc>
                  <a:txBody>
                    <a:bodyPr/>
                    <a:lstStyle/>
                    <a:p>
                      <a:pPr algn="ctr"/>
                      <a:r>
                        <a:rPr lang="en-US" sz="1700" dirty="0" smtClean="0"/>
                        <a:t>2020</a:t>
                      </a:r>
                      <a:endParaRPr lang="en-US" sz="1700" dirty="0"/>
                    </a:p>
                  </a:txBody>
                  <a:tcPr marL="45720" marR="45720"/>
                </a:tc>
                <a:tc>
                  <a:txBody>
                    <a:bodyPr/>
                    <a:lstStyle/>
                    <a:p>
                      <a:pPr algn="ctr"/>
                      <a:r>
                        <a:rPr lang="en-US" sz="1700" dirty="0" smtClean="0"/>
                        <a:t>2021</a:t>
                      </a:r>
                      <a:endParaRPr lang="en-US" sz="1700" baseline="30000" dirty="0">
                        <a:solidFill>
                          <a:srgbClr val="FF0000"/>
                        </a:solidFill>
                      </a:endParaRPr>
                    </a:p>
                  </a:txBody>
                  <a:tcPr marL="45720" marR="45720"/>
                </a:tc>
                <a:tc>
                  <a:txBody>
                    <a:bodyPr/>
                    <a:lstStyle/>
                    <a:p>
                      <a:pPr algn="ctr"/>
                      <a:r>
                        <a:rPr lang="en-US" sz="1700" dirty="0" smtClean="0"/>
                        <a:t>2022</a:t>
                      </a:r>
                      <a:endParaRPr lang="en-US" sz="1700" baseline="30000" dirty="0"/>
                    </a:p>
                  </a:txBody>
                  <a:tcPr marL="45720" marR="45720"/>
                </a:tc>
              </a:tr>
              <a:tr h="370840">
                <a:tc>
                  <a:txBody>
                    <a:bodyPr/>
                    <a:lstStyle/>
                    <a:p>
                      <a:pPr algn="ctr"/>
                      <a:r>
                        <a:rPr lang="en-US" sz="1700" dirty="0" smtClean="0"/>
                        <a:t>Total </a:t>
                      </a:r>
                      <a:r>
                        <a:rPr lang="en-US" sz="1700" baseline="0" dirty="0" smtClean="0"/>
                        <a:t>(MW)</a:t>
                      </a:r>
                      <a:endParaRPr lang="en-US" sz="1700" dirty="0"/>
                    </a:p>
                  </a:txBody>
                  <a:tcPr marL="0" marR="0"/>
                </a:tc>
                <a:tc>
                  <a:txBody>
                    <a:bodyPr/>
                    <a:lstStyle/>
                    <a:p>
                      <a:pPr algn="ctr"/>
                      <a:r>
                        <a:rPr lang="en-US" sz="1700" dirty="0" smtClean="0"/>
                        <a:t>777</a:t>
                      </a:r>
                      <a:endParaRPr lang="en-US" sz="1700" dirty="0"/>
                    </a:p>
                  </a:txBody>
                  <a:tcPr marL="45720" marR="45720" anchor="ctr"/>
                </a:tc>
                <a:tc>
                  <a:txBody>
                    <a:bodyPr/>
                    <a:lstStyle/>
                    <a:p>
                      <a:pPr algn="ctr"/>
                      <a:r>
                        <a:rPr lang="en-US" sz="1700" dirty="0" smtClean="0"/>
                        <a:t>718</a:t>
                      </a:r>
                      <a:endParaRPr lang="en-US" sz="1700" dirty="0"/>
                    </a:p>
                  </a:txBody>
                  <a:tcPr marL="45720" marR="45720" anchor="ctr"/>
                </a:tc>
                <a:tc>
                  <a:txBody>
                    <a:bodyPr/>
                    <a:lstStyle/>
                    <a:p>
                      <a:pPr algn="ctr"/>
                      <a:r>
                        <a:rPr lang="en-US" sz="1700" dirty="0" smtClean="0"/>
                        <a:t>791</a:t>
                      </a:r>
                      <a:endParaRPr lang="en-US" sz="1700" dirty="0"/>
                    </a:p>
                  </a:txBody>
                  <a:tcPr marL="45720" marR="45720" anchor="ctr"/>
                </a:tc>
                <a:tc>
                  <a:txBody>
                    <a:bodyPr/>
                    <a:lstStyle/>
                    <a:p>
                      <a:pPr algn="ctr"/>
                      <a:r>
                        <a:rPr lang="en-US" sz="1700" dirty="0" smtClean="0"/>
                        <a:t>904</a:t>
                      </a:r>
                      <a:endParaRPr lang="en-US" sz="1700" dirty="0"/>
                    </a:p>
                  </a:txBody>
                  <a:tcPr marL="45720" marR="45720" anchor="ctr"/>
                </a:tc>
                <a:tc>
                  <a:txBody>
                    <a:bodyPr/>
                    <a:lstStyle/>
                    <a:p>
                      <a:pPr algn="ctr"/>
                      <a:r>
                        <a:rPr lang="en-US" sz="1700" dirty="0" smtClean="0"/>
                        <a:t>1028</a:t>
                      </a:r>
                      <a:endParaRPr lang="en-US" sz="1700" dirty="0"/>
                    </a:p>
                  </a:txBody>
                  <a:tcPr marL="45720" marR="45720" anchor="ctr"/>
                </a:tc>
                <a:tc>
                  <a:txBody>
                    <a:bodyPr/>
                    <a:lstStyle/>
                    <a:p>
                      <a:pPr algn="ctr"/>
                      <a:r>
                        <a:rPr lang="en-US" sz="1700" dirty="0" smtClean="0"/>
                        <a:t>1194</a:t>
                      </a:r>
                      <a:endParaRPr lang="en-US" sz="1700" dirty="0"/>
                    </a:p>
                  </a:txBody>
                  <a:tcPr marL="45720" marR="45720" anchor="ctr"/>
                </a:tc>
                <a:tc>
                  <a:txBody>
                    <a:bodyPr/>
                    <a:lstStyle/>
                    <a:p>
                      <a:pPr algn="ctr"/>
                      <a:r>
                        <a:rPr lang="en-US" sz="1700" dirty="0" smtClean="0"/>
                        <a:t>1695</a:t>
                      </a:r>
                      <a:endParaRPr lang="en-US" sz="1700" dirty="0"/>
                    </a:p>
                  </a:txBody>
                  <a:tcPr marL="45720" marR="45720" anchor="ctr"/>
                </a:tc>
                <a:tc>
                  <a:txBody>
                    <a:bodyPr/>
                    <a:lstStyle/>
                    <a:p>
                      <a:pPr algn="ctr"/>
                      <a:r>
                        <a:rPr lang="en-US" sz="1700" dirty="0" smtClean="0"/>
                        <a:t>2369</a:t>
                      </a:r>
                      <a:endParaRPr lang="en-US" sz="1700" dirty="0"/>
                    </a:p>
                  </a:txBody>
                  <a:tcPr marL="45720" marR="45720" anchor="ctr"/>
                </a:tc>
                <a:tc>
                  <a:txBody>
                    <a:bodyPr/>
                    <a:lstStyle/>
                    <a:p>
                      <a:pPr algn="ctr"/>
                      <a:r>
                        <a:rPr lang="en-US" sz="1700" dirty="0" smtClean="0"/>
                        <a:t>2373</a:t>
                      </a:r>
                      <a:endParaRPr lang="en-US" sz="1700" dirty="0"/>
                    </a:p>
                  </a:txBody>
                  <a:tcPr marL="45720" marR="45720" anchor="ctr"/>
                </a:tc>
                <a:tc>
                  <a:txBody>
                    <a:bodyPr/>
                    <a:lstStyle/>
                    <a:p>
                      <a:pPr algn="ctr"/>
                      <a:r>
                        <a:rPr lang="en-US" sz="1700" dirty="0" smtClean="0"/>
                        <a:t>2925</a:t>
                      </a:r>
                      <a:r>
                        <a:rPr lang="en-US" sz="1700" baseline="30000" dirty="0" smtClean="0">
                          <a:solidFill>
                            <a:srgbClr val="FF0000"/>
                          </a:solidFill>
                        </a:rPr>
                        <a:t>*</a:t>
                      </a:r>
                      <a:endParaRPr lang="en-US" sz="1700" dirty="0"/>
                    </a:p>
                  </a:txBody>
                  <a:tcPr marL="45720" marR="45720" anchor="ctr"/>
                </a:tc>
                <a:tc>
                  <a:txBody>
                    <a:bodyPr/>
                    <a:lstStyle/>
                    <a:p>
                      <a:pPr algn="ctr"/>
                      <a:r>
                        <a:rPr lang="en-US" sz="1700" dirty="0" smtClean="0"/>
                        <a:t>2927</a:t>
                      </a:r>
                      <a:r>
                        <a:rPr lang="en-US" sz="1700" baseline="30000" dirty="0" smtClean="0">
                          <a:solidFill>
                            <a:srgbClr val="FF0000"/>
                          </a:solidFill>
                        </a:rPr>
                        <a:t>*</a:t>
                      </a:r>
                      <a:endParaRPr lang="en-US" sz="1700" dirty="0"/>
                    </a:p>
                  </a:txBody>
                  <a:tcPr marL="45720" marR="45720" anchor="ctr"/>
                </a:tc>
              </a:tr>
            </a:tbl>
          </a:graphicData>
        </a:graphic>
      </p:graphicFrame>
      <p:sp>
        <p:nvSpPr>
          <p:cNvPr id="6" name="TextBox 5"/>
          <p:cNvSpPr txBox="1"/>
          <p:nvPr/>
        </p:nvSpPr>
        <p:spPr>
          <a:xfrm>
            <a:off x="3828091" y="6178797"/>
            <a:ext cx="4809330" cy="338554"/>
          </a:xfrm>
          <a:prstGeom prst="rect">
            <a:avLst/>
          </a:prstGeom>
          <a:noFill/>
        </p:spPr>
        <p:txBody>
          <a:bodyPr wrap="none" rtlCol="0">
            <a:spAutoFit/>
          </a:bodyPr>
          <a:lstStyle/>
          <a:p>
            <a:r>
              <a:rPr lang="en-US" baseline="30000" dirty="0" smtClean="0">
                <a:solidFill>
                  <a:srgbClr val="FF0000"/>
                </a:solidFill>
              </a:rPr>
              <a:t>* </a:t>
            </a:r>
            <a:r>
              <a:rPr lang="en-US" dirty="0" smtClean="0"/>
              <a:t>Includes non-committed load inquiries under study</a:t>
            </a:r>
            <a:endParaRPr lang="en-US" dirty="0"/>
          </a:p>
        </p:txBody>
      </p:sp>
      <p:sp>
        <p:nvSpPr>
          <p:cNvPr id="9" name="Content Placeholder 2"/>
          <p:cNvSpPr txBox="1">
            <a:spLocks/>
          </p:cNvSpPr>
          <p:nvPr/>
        </p:nvSpPr>
        <p:spPr>
          <a:xfrm>
            <a:off x="0" y="2656312"/>
            <a:ext cx="3550112" cy="3514590"/>
          </a:xfrm>
          <a:prstGeom prst="rect">
            <a:avLst/>
          </a:prstGeom>
        </p:spPr>
        <p:txBody>
          <a:bodyPr vert="horz" lIns="91440" tIns="45720" rIns="91440" bIns="45720" rtlCol="0">
            <a:noAutofit/>
          </a:bodyPr>
          <a:lstStyle>
            <a:lvl1pPr marL="342900" indent="-342900" algn="l" defTabSz="914400" rtl="0" eaLnBrk="1" latinLnBrk="0" hangingPunct="1">
              <a:spcBef>
                <a:spcPts val="1000"/>
              </a:spcBef>
              <a:buClr>
                <a:srgbClr val="0070C0"/>
              </a:buClr>
              <a:buSzPct val="120000"/>
              <a:buFont typeface="Arial"/>
              <a:buChar char="•"/>
              <a:defRPr sz="2800" kern="1200">
                <a:solidFill>
                  <a:schemeClr val="tx1"/>
                </a:solidFill>
                <a:latin typeface="+mn-lt"/>
                <a:ea typeface="+mn-ea"/>
                <a:cs typeface="+mn-cs"/>
              </a:defRPr>
            </a:lvl1pPr>
            <a:lvl2pPr marL="688975" indent="-346075" algn="l" defTabSz="914400" rtl="0" eaLnBrk="1" latinLnBrk="0" hangingPunct="1">
              <a:spcBef>
                <a:spcPts val="800"/>
              </a:spcBef>
              <a:buClr>
                <a:srgbClr val="00B0F0"/>
              </a:buClr>
              <a:buSzPct val="120000"/>
              <a:buFont typeface="Arial"/>
              <a:buChar char="•"/>
              <a:defRPr sz="2400" kern="1200">
                <a:solidFill>
                  <a:schemeClr val="tx1"/>
                </a:solidFill>
                <a:latin typeface="+mn-lt"/>
                <a:ea typeface="+mn-ea"/>
                <a:cs typeface="+mn-cs"/>
              </a:defRPr>
            </a:lvl2pPr>
            <a:lvl3pPr marL="1028700" indent="-342900" algn="l" defTabSz="914400" rtl="0" eaLnBrk="1" latinLnBrk="0" hangingPunct="1">
              <a:spcBef>
                <a:spcPts val="600"/>
              </a:spcBef>
              <a:buClr>
                <a:schemeClr val="accent1"/>
              </a:buClr>
              <a:buSzPct val="100000"/>
              <a:buFont typeface="Wingdings" charset="2"/>
              <a:buChar char="§"/>
              <a:defRPr sz="2000" kern="1200">
                <a:solidFill>
                  <a:schemeClr val="tx1"/>
                </a:solidFill>
                <a:latin typeface="+mn-lt"/>
                <a:ea typeface="+mn-ea"/>
                <a:cs typeface="+mn-cs"/>
              </a:defRPr>
            </a:lvl3pPr>
            <a:lvl4pPr marL="1371600" indent="-342900" algn="l" defTabSz="914400" rtl="0" eaLnBrk="1" latinLnBrk="0" hangingPunct="1">
              <a:spcBef>
                <a:spcPts val="400"/>
              </a:spcBef>
              <a:buClr>
                <a:srgbClr val="0070C0"/>
              </a:buClr>
              <a:buSzPct val="120000"/>
              <a:buFont typeface="Wingdings" charset="2"/>
              <a:buChar char="§"/>
              <a:defRPr sz="1800" kern="1200">
                <a:solidFill>
                  <a:schemeClr val="tx1"/>
                </a:solidFill>
                <a:latin typeface="+mn-lt"/>
                <a:ea typeface="+mn-ea"/>
                <a:cs typeface="+mn-cs"/>
              </a:defRPr>
            </a:lvl4pPr>
            <a:lvl5pPr marL="1714500" indent="-342900" algn="l" defTabSz="914400" rtl="0" eaLnBrk="1" latinLnBrk="0" hangingPunct="1">
              <a:spcBef>
                <a:spcPts val="200"/>
              </a:spcBef>
              <a:buClr>
                <a:schemeClr val="tx1"/>
              </a:buClr>
              <a:buSzPct val="108000"/>
              <a:buFont typeface="Lucida Grande"/>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dirty="0" smtClean="0"/>
              <a:t>Red line indicates Freeport area loads as modeled in 2016 SSWG cases</a:t>
            </a:r>
          </a:p>
          <a:p>
            <a:r>
              <a:rPr lang="en-US" sz="1600" dirty="0" smtClean="0"/>
              <a:t>Blue line indicates Freeport area loads as modeled in the Study Cases</a:t>
            </a:r>
            <a:endParaRPr lang="en-US" sz="1600" dirty="0"/>
          </a:p>
        </p:txBody>
      </p:sp>
    </p:spTree>
    <p:extLst>
      <p:ext uri="{BB962C8B-B14F-4D97-AF65-F5344CB8AC3E}">
        <p14:creationId xmlns:p14="http://schemas.microsoft.com/office/powerpoint/2010/main" val="1986963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 PPT Template">
  <a:themeElements>
    <a:clrScheme name="CNP">
      <a:dk1>
        <a:srgbClr val="000000"/>
      </a:dk1>
      <a:lt1>
        <a:srgbClr val="FFFFFF"/>
      </a:lt1>
      <a:dk2>
        <a:srgbClr val="FF7D19"/>
      </a:dk2>
      <a:lt2>
        <a:srgbClr val="D1D191"/>
      </a:lt2>
      <a:accent1>
        <a:srgbClr val="0188B5"/>
      </a:accent1>
      <a:accent2>
        <a:srgbClr val="FF7D19"/>
      </a:accent2>
      <a:accent3>
        <a:srgbClr val="D1D191"/>
      </a:accent3>
      <a:accent4>
        <a:srgbClr val="009582"/>
      </a:accent4>
      <a:accent5>
        <a:srgbClr val="FFB20E"/>
      </a:accent5>
      <a:accent6>
        <a:srgbClr val="FF0000"/>
      </a:accent6>
      <a:hlink>
        <a:srgbClr val="FFB20E"/>
      </a:hlink>
      <a:folHlink>
        <a:srgbClr val="0188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miter lim="800000"/>
          <a:headEnd/>
          <a:tailEnd/>
        </a:ln>
        <a:effectLst>
          <a:outerShdw blurRad="228600" dist="139700" dir="2700000" algn="tl" rotWithShape="0">
            <a:prstClr val="black">
              <a:alpha val="30000"/>
            </a:prst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4A3507-B4DE-4C78-93BF-92E321895AB8}">
  <ds:schemaRefs>
    <ds:schemaRef ds:uri="http://purl.org/dc/dcmitype/"/>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customXml/itemProps2.xml><?xml version="1.0" encoding="utf-8"?>
<ds:datastoreItem xmlns:ds="http://schemas.openxmlformats.org/officeDocument/2006/customXml" ds:itemID="{2114BF79-5F27-484E-822C-8739D1D91F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D2948AD-03D9-44CB-A437-FC9D2CE11D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PPT Template</Template>
  <TotalTime>11707</TotalTime>
  <Words>2028</Words>
  <Application>Microsoft Office PowerPoint</Application>
  <PresentationFormat>On-screen Show (4:3)</PresentationFormat>
  <Paragraphs>216</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2016 PPT Template</vt:lpstr>
      <vt:lpstr>Freeport Area Master Plan Project</vt:lpstr>
      <vt:lpstr>Disclaimer</vt:lpstr>
      <vt:lpstr>Freeport Area Master Plan Project The Freeport Area</vt:lpstr>
      <vt:lpstr>Freeport Area Master Plan Project Need</vt:lpstr>
      <vt:lpstr>Freeport Area Master Plan Project Background – Transmission Projects in Freeport Area since 2012</vt:lpstr>
      <vt:lpstr>Freeport Area Master Plan Project Background – Current and Expected 2018 Freeport Area Configuration</vt:lpstr>
      <vt:lpstr>Freeport Area Master Plan Project Background – New Committed Loads</vt:lpstr>
      <vt:lpstr>Freeport Area Master Plan Project Background – Load Inquiries Under Study</vt:lpstr>
      <vt:lpstr>Freeport Area Master Plan Project Load Summary</vt:lpstr>
      <vt:lpstr>Freeport Area Master Plan Project Background – Challenges and Concerns</vt:lpstr>
      <vt:lpstr>Freeport Area Master Plan Project Base Case vs. Study Case</vt:lpstr>
      <vt:lpstr>Freeport Area Master Plan Project Study Approach</vt:lpstr>
      <vt:lpstr>Freeport Area Master Plan Project Option 1 – Existing System Upgrade</vt:lpstr>
      <vt:lpstr>Freeport Area Master Plan Project Option 2 – 8: Short-Term Solution “Bridge the Gap” Upgrades</vt:lpstr>
      <vt:lpstr>PowerPoint Presentation</vt:lpstr>
      <vt:lpstr>Freeport Area Master Plan Project Option 2 – 8: Long-Term Solution New Transmission Line Options</vt:lpstr>
      <vt:lpstr>Freeport Area Master Plan Project Option 2 – 8: Long-Term Solution New Transmission Line Options – Summary and Costs</vt:lpstr>
      <vt:lpstr>Freeport Area Master Plan Project Recommendation</vt:lpstr>
      <vt:lpstr>Freeport Area Master Plan Project </vt:lpstr>
    </vt:vector>
  </TitlesOfParts>
  <Company>CenterPoint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Cummings, Lesli D B</dc:creator>
  <cp:lastModifiedBy>Woitt, Wes</cp:lastModifiedBy>
  <cp:revision>186</cp:revision>
  <cp:lastPrinted>2017-04-21T17:32:11Z</cp:lastPrinted>
  <dcterms:created xsi:type="dcterms:W3CDTF">2016-07-08T18:22:41Z</dcterms:created>
  <dcterms:modified xsi:type="dcterms:W3CDTF">2017-05-15T13:30:12Z</dcterms:modified>
</cp:coreProperties>
</file>