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1"/>
  </p:notesMasterIdLst>
  <p:handoutMasterIdLst>
    <p:handoutMasterId r:id="rId12"/>
  </p:handoutMasterIdLst>
  <p:sldIdLst>
    <p:sldId id="260" r:id="rId7"/>
    <p:sldId id="264" r:id="rId8"/>
    <p:sldId id="270" r:id="rId9"/>
    <p:sldId id="27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5/10/2017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586028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102492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1371600"/>
            <a:ext cx="5646034" cy="3508653"/>
          </a:xfrm>
          <a:prstGeom prst="rect">
            <a:avLst/>
          </a:prstGeom>
          <a:noFill/>
        </p:spPr>
        <p:txBody>
          <a:bodyPr wrap="square" rtlCol="0">
            <a:spAutoFit/>
          </a:bodyPr>
          <a:lstStyle/>
          <a:p>
            <a:pPr algn="ctr">
              <a:spcBef>
                <a:spcPct val="0"/>
              </a:spcBef>
            </a:pPr>
            <a:r>
              <a:rPr lang="en-US" altLang="en-US" sz="4000" b="1" dirty="0"/>
              <a:t>Economic Studies Financial Assumptions Update</a:t>
            </a:r>
          </a:p>
          <a:p>
            <a:pPr algn="ctr">
              <a:spcBef>
                <a:spcPct val="0"/>
              </a:spcBef>
            </a:pPr>
            <a:endParaRPr lang="en-US" altLang="en-US" sz="4000" b="1" dirty="0" smtClean="0"/>
          </a:p>
          <a:p>
            <a:endParaRPr lang="en-US" dirty="0"/>
          </a:p>
          <a:p>
            <a:pPr algn="ctr"/>
            <a:r>
              <a:rPr lang="en-US" dirty="0" smtClean="0"/>
              <a:t>May </a:t>
            </a:r>
            <a:r>
              <a:rPr lang="en-US" dirty="0" smtClean="0"/>
              <a:t>16, 2017</a:t>
            </a:r>
            <a:endParaRPr lang="en-US" dirty="0" smtClean="0"/>
          </a:p>
          <a:p>
            <a:pPr algn="ctr"/>
            <a:r>
              <a:rPr lang="en-US" dirty="0" smtClean="0"/>
              <a:t>RPG Meeting</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solidFill>
                  <a:schemeClr val="tx1"/>
                </a:solidFill>
              </a:rPr>
              <a:t>Economic Studies- Financial Assumptions</a:t>
            </a:r>
            <a:endParaRPr lang="en-US" b="1" dirty="0">
              <a:solidFill>
                <a:schemeClr val="tx1"/>
              </a:solidFill>
            </a:endParaRPr>
          </a:p>
        </p:txBody>
      </p:sp>
      <p:sp>
        <p:nvSpPr>
          <p:cNvPr id="3" name="Content Placeholder 2"/>
          <p:cNvSpPr>
            <a:spLocks noGrp="1"/>
          </p:cNvSpPr>
          <p:nvPr>
            <p:ph idx="1"/>
          </p:nvPr>
        </p:nvSpPr>
        <p:spPr>
          <a:xfrm>
            <a:off x="304800" y="1143000"/>
            <a:ext cx="8686800" cy="4953001"/>
          </a:xfrm>
        </p:spPr>
        <p:txBody>
          <a:bodyPr/>
          <a:lstStyle/>
          <a:p>
            <a:pPr>
              <a:buFont typeface="Wingdings" panose="05000000000000000000" pitchFamily="2" charset="2"/>
              <a:buChar char="q"/>
            </a:pPr>
            <a:r>
              <a:rPr lang="en-US" altLang="en-US" sz="2400" dirty="0"/>
              <a:t>ERCOT has reviewed the financial assumptions based on ERCOT Nodal Protocols, </a:t>
            </a:r>
            <a:r>
              <a:rPr lang="en-US" altLang="en-US" sz="2400" dirty="0"/>
              <a:t>p</a:t>
            </a:r>
            <a:r>
              <a:rPr lang="en-US" altLang="en-US" sz="2400" dirty="0" smtClean="0"/>
              <a:t>aragraph (5) of Section 3.11.2, </a:t>
            </a:r>
            <a:r>
              <a:rPr lang="en-US" altLang="en-US" sz="2400" dirty="0"/>
              <a:t>Planning </a:t>
            </a:r>
            <a:r>
              <a:rPr lang="en-US" altLang="en-US" sz="2400" dirty="0" smtClean="0"/>
              <a:t>Criteria</a:t>
            </a:r>
            <a:endParaRPr lang="en-US" altLang="en-US" sz="2400" dirty="0"/>
          </a:p>
          <a:p>
            <a:pPr marL="400050" lvl="1" indent="0">
              <a:buNone/>
            </a:pPr>
            <a:r>
              <a:rPr lang="en-US" altLang="en-US" sz="2000" i="1" dirty="0" smtClean="0"/>
              <a:t>“</a:t>
            </a:r>
            <a:r>
              <a:rPr lang="en-US" altLang="en-US" sz="2000" i="1" dirty="0"/>
              <a:t>The current set of financial assumptions upon which the revenue requirement calculations is based will be reviewed annually, updated as necessary by ERCOT, and posted on the Market Information System (MIS) Secure Area</a:t>
            </a:r>
            <a:r>
              <a:rPr lang="en-US" altLang="en-US" sz="2000" i="1" dirty="0" smtClean="0"/>
              <a:t>.”</a:t>
            </a:r>
            <a:endParaRPr lang="en-US" altLang="en-US" sz="2400" dirty="0"/>
          </a:p>
          <a:p>
            <a:pPr>
              <a:buFont typeface="Wingdings" panose="05000000000000000000" pitchFamily="2" charset="2"/>
              <a:buChar char="q"/>
            </a:pPr>
            <a:endParaRPr lang="en-US" altLang="en-US" sz="2400" dirty="0"/>
          </a:p>
          <a:p>
            <a:pPr>
              <a:buFont typeface="Wingdings" panose="05000000000000000000" pitchFamily="2" charset="2"/>
              <a:buChar char="q"/>
            </a:pPr>
            <a:r>
              <a:rPr lang="en-US" altLang="en-US" sz="2400" dirty="0"/>
              <a:t>The </a:t>
            </a:r>
            <a:r>
              <a:rPr lang="en-US" altLang="en-US" sz="2400" dirty="0" smtClean="0"/>
              <a:t>information </a:t>
            </a:r>
            <a:r>
              <a:rPr lang="en-US" altLang="en-US" sz="2400" dirty="0"/>
              <a:t>in the applications of </a:t>
            </a:r>
            <a:r>
              <a:rPr lang="en-US" altLang="en-US" sz="2400" dirty="0" smtClean="0"/>
              <a:t>TSP, </a:t>
            </a:r>
            <a:r>
              <a:rPr lang="en-US" altLang="en-US" sz="2400" dirty="0"/>
              <a:t>filed to PUCT </a:t>
            </a:r>
            <a:r>
              <a:rPr lang="en-US" altLang="en-US" sz="2400" dirty="0" smtClean="0"/>
              <a:t>pursuant to subsection (h) of PUC Substantive </a:t>
            </a:r>
            <a:r>
              <a:rPr lang="en-US" altLang="en-US" sz="2400" dirty="0" smtClean="0"/>
              <a:t>R</a:t>
            </a:r>
            <a:r>
              <a:rPr lang="en-US" altLang="en-US" sz="2400" dirty="0" smtClean="0"/>
              <a:t>ules 25.192, Transmission Service Rates, was </a:t>
            </a:r>
            <a:r>
              <a:rPr lang="en-US" altLang="en-US" sz="2400" dirty="0"/>
              <a:t>used to calculate the revenue requirement</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624941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Economic Studies- Financial Assumptions</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Content Placeholder 2"/>
          <p:cNvSpPr>
            <a:spLocks noGrp="1"/>
          </p:cNvSpPr>
          <p:nvPr>
            <p:ph idx="1"/>
          </p:nvPr>
        </p:nvSpPr>
        <p:spPr/>
        <p:txBody>
          <a:bodyPr/>
          <a:lstStyle/>
          <a:p>
            <a:pPr>
              <a:buFont typeface="Arial" panose="020B0604020202020204" pitchFamily="34" charset="0"/>
              <a:buNone/>
            </a:pPr>
            <a:endParaRPr lang="en-US" altLang="en-US" sz="2000" b="0" dirty="0" smtClean="0"/>
          </a:p>
          <a:p>
            <a:pPr>
              <a:buFont typeface="Arial" panose="020B0604020202020204" pitchFamily="34" charset="0"/>
              <a:buNone/>
            </a:pPr>
            <a:endParaRPr lang="en-US" altLang="en-US" sz="2000" b="0" dirty="0" smtClean="0"/>
          </a:p>
          <a:p>
            <a:pPr>
              <a:buFont typeface="Arial" panose="020B0604020202020204" pitchFamily="34" charset="0"/>
              <a:buNone/>
            </a:pPr>
            <a:endParaRPr lang="en-US" altLang="en-US" sz="2000" b="0" dirty="0" smtClean="0"/>
          </a:p>
          <a:p>
            <a:pPr>
              <a:buFont typeface="Arial" panose="020B0604020202020204" pitchFamily="34" charset="0"/>
              <a:buNone/>
            </a:pPr>
            <a:endParaRPr lang="en-US" altLang="en-US" sz="2000" b="0" dirty="0" smtClean="0"/>
          </a:p>
          <a:p>
            <a:pPr>
              <a:buFont typeface="Arial" panose="020B0604020202020204" pitchFamily="34" charset="0"/>
              <a:buNone/>
            </a:pPr>
            <a:endParaRPr lang="en-US" altLang="en-US" sz="2000" b="0" dirty="0" smtClean="0"/>
          </a:p>
          <a:p>
            <a:pPr>
              <a:buFont typeface="Arial" panose="020B0604020202020204" pitchFamily="34" charset="0"/>
              <a:buNone/>
            </a:pPr>
            <a:endParaRPr lang="en-US" altLang="en-US" sz="2000" b="0" dirty="0" smtClean="0"/>
          </a:p>
          <a:p>
            <a:pPr>
              <a:buFont typeface="Arial" panose="020B0604020202020204" pitchFamily="34" charset="0"/>
              <a:buNone/>
            </a:pPr>
            <a:r>
              <a:rPr lang="en-US" altLang="en-US" sz="2000" dirty="0" smtClean="0"/>
              <a:t>     </a:t>
            </a:r>
          </a:p>
          <a:p>
            <a:pPr>
              <a:buFont typeface="Arial" panose="020B0604020202020204" pitchFamily="34" charset="0"/>
              <a:buNone/>
            </a:pPr>
            <a:endParaRPr lang="en-US" altLang="en-US" sz="2000" dirty="0" smtClean="0">
              <a:solidFill>
                <a:srgbClr val="FF0000"/>
              </a:solidFill>
            </a:endParaRPr>
          </a:p>
          <a:p>
            <a:pPr>
              <a:buFont typeface="Arial" panose="020B0604020202020204" pitchFamily="34" charset="0"/>
              <a:buNone/>
            </a:pPr>
            <a:r>
              <a:rPr lang="en-US" altLang="en-US" sz="2000" dirty="0" smtClean="0">
                <a:solidFill>
                  <a:srgbClr val="FF0000"/>
                </a:solidFill>
              </a:rPr>
              <a:t>	</a:t>
            </a:r>
            <a:r>
              <a:rPr lang="en-US" altLang="en-US" sz="2000" dirty="0" smtClean="0"/>
              <a:t>Based on the review, ERCOT Economic studies will continue to use </a:t>
            </a:r>
            <a:r>
              <a:rPr lang="en-US" altLang="en-US" sz="2000" u="sng" dirty="0" smtClean="0"/>
              <a:t>15% of the capital cost of the project as the 1</a:t>
            </a:r>
            <a:r>
              <a:rPr lang="en-US" altLang="en-US" sz="2000" u="sng" baseline="30000" dirty="0" smtClean="0"/>
              <a:t>st</a:t>
            </a:r>
            <a:r>
              <a:rPr lang="en-US" altLang="en-US" sz="2000" u="sng" dirty="0" smtClean="0"/>
              <a:t> year annual revenue requirement</a:t>
            </a:r>
            <a:r>
              <a:rPr lang="en-US" altLang="en-US" sz="2000" dirty="0" smtClean="0"/>
              <a:t> to determine societal benefit until next annual review</a:t>
            </a:r>
            <a:r>
              <a:rPr lang="en-US" altLang="en-US" sz="1800" dirty="0" smtClean="0"/>
              <a:t>.</a:t>
            </a:r>
          </a:p>
          <a:p>
            <a:pPr>
              <a:buFont typeface="Arial" panose="020B0604020202020204" pitchFamily="34" charset="0"/>
              <a:buNone/>
            </a:pPr>
            <a:endParaRPr lang="en-US" altLang="en-US" sz="2000" b="0" dirty="0" smtClean="0"/>
          </a:p>
        </p:txBody>
      </p:sp>
      <p:graphicFrame>
        <p:nvGraphicFramePr>
          <p:cNvPr id="3" name="Table 2"/>
          <p:cNvGraphicFramePr>
            <a:graphicFrameLocks noGrp="1"/>
          </p:cNvGraphicFramePr>
          <p:nvPr>
            <p:extLst>
              <p:ext uri="{D42A27DB-BD31-4B8C-83A1-F6EECF244321}">
                <p14:modId xmlns:p14="http://schemas.microsoft.com/office/powerpoint/2010/main" val="560955243"/>
              </p:ext>
            </p:extLst>
          </p:nvPr>
        </p:nvGraphicFramePr>
        <p:xfrm>
          <a:off x="990600" y="1638302"/>
          <a:ext cx="7162800" cy="2552698"/>
        </p:xfrm>
        <a:graphic>
          <a:graphicData uri="http://schemas.openxmlformats.org/drawingml/2006/table">
            <a:tbl>
              <a:tblPr firstRow="1" bandRow="1"/>
              <a:tblGrid>
                <a:gridCol w="2287521"/>
                <a:gridCol w="4875279"/>
              </a:tblGrid>
              <a:tr h="750136">
                <a:tc>
                  <a:txBody>
                    <a:bodyPr/>
                    <a:lstStyle/>
                    <a:p>
                      <a:pPr algn="ctr" rtl="0" fontAlgn="ctr"/>
                      <a:r>
                        <a:rPr lang="en-US" sz="1800" b="1" i="0" u="none" strike="noStrike" dirty="0">
                          <a:solidFill>
                            <a:srgbClr val="FFFFFF"/>
                          </a:solidFill>
                          <a:effectLst/>
                          <a:latin typeface="Arial" panose="020B0604020202020204" pitchFamily="34" charset="0"/>
                        </a:rPr>
                        <a:t>Review Year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CC8"/>
                    </a:solidFill>
                  </a:tcPr>
                </a:tc>
                <a:tc>
                  <a:txBody>
                    <a:bodyPr/>
                    <a:lstStyle/>
                    <a:p>
                      <a:pPr algn="ctr" rtl="0" fontAlgn="ctr"/>
                      <a:r>
                        <a:rPr lang="en-US" sz="1800" b="1" i="0" u="none" strike="noStrike">
                          <a:solidFill>
                            <a:srgbClr val="FFFFFF"/>
                          </a:solidFill>
                          <a:effectLst/>
                          <a:latin typeface="Arial" panose="020B0604020202020204" pitchFamily="34" charset="0"/>
                        </a:rPr>
                        <a:t>Weighted Average 1</a:t>
                      </a:r>
                      <a:r>
                        <a:rPr lang="en-US" sz="1800" b="1" i="0" u="none" strike="noStrike" baseline="30000">
                          <a:solidFill>
                            <a:srgbClr val="FFFFFF"/>
                          </a:solidFill>
                          <a:effectLst/>
                          <a:latin typeface="Arial" panose="020B0604020202020204" pitchFamily="34" charset="0"/>
                        </a:rPr>
                        <a:t>st</a:t>
                      </a:r>
                      <a:r>
                        <a:rPr lang="en-US" sz="1800" b="1" i="0" u="none" strike="noStrike">
                          <a:solidFill>
                            <a:srgbClr val="FFFFFF"/>
                          </a:solidFill>
                          <a:effectLst/>
                          <a:latin typeface="Arial" panose="020B0604020202020204" pitchFamily="34" charset="0"/>
                        </a:rPr>
                        <a:t> Year Annual Revenue Requirement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CC8"/>
                    </a:solidFill>
                  </a:tcPr>
                </a:tc>
              </a:tr>
              <a:tr h="369470">
                <a:tc>
                  <a:txBody>
                    <a:bodyPr/>
                    <a:lstStyle/>
                    <a:p>
                      <a:pPr algn="ctr" rtl="0" fontAlgn="ctr"/>
                      <a:r>
                        <a:rPr lang="en-US" sz="1800" b="1" i="0" u="none" strike="noStrike">
                          <a:solidFill>
                            <a:srgbClr val="000000"/>
                          </a:solidFill>
                          <a:effectLst/>
                          <a:latin typeface="Arial" panose="020B0604020202020204" pitchFamily="34" charset="0"/>
                        </a:rPr>
                        <a:t>2013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rtl="0" fontAlgn="ctr"/>
                      <a:r>
                        <a:rPr lang="en-US" sz="1800" b="1" i="0" u="none" strike="noStrike" dirty="0">
                          <a:solidFill>
                            <a:srgbClr val="000000"/>
                          </a:solidFill>
                          <a:effectLst/>
                          <a:latin typeface="Arial" panose="020B0604020202020204" pitchFamily="34" charset="0"/>
                        </a:rPr>
                        <a:t>15.0%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58273">
                <a:tc>
                  <a:txBody>
                    <a:bodyPr/>
                    <a:lstStyle/>
                    <a:p>
                      <a:pPr algn="ctr" rtl="0" fontAlgn="ctr"/>
                      <a:r>
                        <a:rPr lang="en-US" sz="1800" b="1" i="0" u="none" strike="noStrike">
                          <a:solidFill>
                            <a:srgbClr val="000000"/>
                          </a:solidFill>
                          <a:effectLst/>
                          <a:latin typeface="Arial" panose="020B0604020202020204" pitchFamily="34" charset="0"/>
                        </a:rPr>
                        <a:t>2014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algn="ctr" rtl="0" fontAlgn="ctr"/>
                      <a:r>
                        <a:rPr lang="en-US" sz="1800" b="1" i="0" u="none" strike="noStrike">
                          <a:solidFill>
                            <a:srgbClr val="000000"/>
                          </a:solidFill>
                          <a:effectLst/>
                          <a:latin typeface="Arial" panose="020B0604020202020204" pitchFamily="34" charset="0"/>
                        </a:rPr>
                        <a:t>14.9%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r>
              <a:tr h="358273">
                <a:tc>
                  <a:txBody>
                    <a:bodyPr/>
                    <a:lstStyle/>
                    <a:p>
                      <a:pPr algn="ctr" rtl="0" fontAlgn="ctr"/>
                      <a:r>
                        <a:rPr lang="en-US" sz="1800" b="1" i="0" u="none" strike="noStrike">
                          <a:solidFill>
                            <a:srgbClr val="000000"/>
                          </a:solidFill>
                          <a:effectLst/>
                          <a:latin typeface="Arial" panose="020B0604020202020204" pitchFamily="34" charset="0"/>
                        </a:rPr>
                        <a:t>2015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rtl="0" fontAlgn="ctr"/>
                      <a:r>
                        <a:rPr lang="en-US" sz="1800" b="1" i="0" u="none" strike="noStrike">
                          <a:solidFill>
                            <a:srgbClr val="000000"/>
                          </a:solidFill>
                          <a:effectLst/>
                          <a:latin typeface="Arial" panose="020B0604020202020204" pitchFamily="34" charset="0"/>
                        </a:rPr>
                        <a:t>15.0%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58273">
                <a:tc>
                  <a:txBody>
                    <a:bodyPr/>
                    <a:lstStyle/>
                    <a:p>
                      <a:pPr algn="ctr" rtl="0" fontAlgn="ctr"/>
                      <a:r>
                        <a:rPr lang="en-US" sz="1800" b="1" i="0" u="none" strike="noStrike">
                          <a:solidFill>
                            <a:srgbClr val="000000"/>
                          </a:solidFill>
                          <a:effectLst/>
                          <a:latin typeface="Arial" panose="020B0604020202020204" pitchFamily="34" charset="0"/>
                        </a:rPr>
                        <a:t>2016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algn="ctr" rtl="0" fontAlgn="ctr"/>
                      <a:r>
                        <a:rPr lang="en-US" sz="1800" b="1" i="0" u="none" strike="noStrike">
                          <a:solidFill>
                            <a:srgbClr val="000000"/>
                          </a:solidFill>
                          <a:effectLst/>
                          <a:latin typeface="Arial" panose="020B0604020202020204" pitchFamily="34" charset="0"/>
                        </a:rPr>
                        <a:t>15.0%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r>
              <a:tr h="358273">
                <a:tc>
                  <a:txBody>
                    <a:bodyPr/>
                    <a:lstStyle/>
                    <a:p>
                      <a:pPr algn="ctr" rtl="0" fontAlgn="ctr"/>
                      <a:r>
                        <a:rPr lang="en-US" sz="1800" b="1" i="0" u="none" strike="noStrike" dirty="0">
                          <a:solidFill>
                            <a:srgbClr val="FF0000"/>
                          </a:solidFill>
                          <a:effectLst/>
                          <a:latin typeface="Arial" panose="020B0604020202020204" pitchFamily="34" charset="0"/>
                        </a:rPr>
                        <a:t>2017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rtl="0" fontAlgn="ctr"/>
                      <a:r>
                        <a:rPr lang="en-US" sz="1800" b="1" i="0" u="none" strike="noStrike" dirty="0">
                          <a:solidFill>
                            <a:srgbClr val="FF0000"/>
                          </a:solidFill>
                          <a:effectLst/>
                          <a:latin typeface="Arial" panose="020B0604020202020204" pitchFamily="34" charset="0"/>
                        </a:rPr>
                        <a:t>14.9%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bl>
          </a:graphicData>
        </a:graphic>
      </p:graphicFrame>
    </p:spTree>
    <p:extLst>
      <p:ext uri="{BB962C8B-B14F-4D97-AF65-F5344CB8AC3E}">
        <p14:creationId xmlns:p14="http://schemas.microsoft.com/office/powerpoint/2010/main" val="815433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fr-FR" dirty="0" smtClean="0">
                <a:solidFill>
                  <a:schemeClr val="tx1"/>
                </a:solidFill>
              </a:rPr>
              <a:t>2016 </a:t>
            </a:r>
            <a:r>
              <a:rPr lang="fr-FR" dirty="0">
                <a:solidFill>
                  <a:schemeClr val="tx1"/>
                </a:solidFill>
              </a:rPr>
              <a:t>Financial </a:t>
            </a:r>
            <a:r>
              <a:rPr lang="fr-FR" dirty="0" err="1" smtClean="0">
                <a:solidFill>
                  <a:schemeClr val="tx1"/>
                </a:solidFill>
              </a:rPr>
              <a:t>Assumptions</a:t>
            </a:r>
            <a:r>
              <a:rPr lang="fr-FR" dirty="0" smtClean="0">
                <a:solidFill>
                  <a:schemeClr val="tx1"/>
                </a:solidFill>
              </a:rPr>
              <a:t> </a:t>
            </a:r>
            <a:r>
              <a:rPr lang="fr-FR" dirty="0">
                <a:solidFill>
                  <a:schemeClr val="tx1"/>
                </a:solidFill>
              </a:rPr>
              <a:t>– MIS </a:t>
            </a:r>
            <a:r>
              <a:rPr lang="fr-FR" dirty="0" err="1">
                <a:solidFill>
                  <a:schemeClr val="tx1"/>
                </a:solidFill>
              </a:rPr>
              <a:t>posting</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5" name="Rectangle 1"/>
          <p:cNvSpPr>
            <a:spLocks noChangeArrowheads="1"/>
          </p:cNvSpPr>
          <p:nvPr/>
        </p:nvSpPr>
        <p:spPr bwMode="auto">
          <a:xfrm>
            <a:off x="-145026" y="-166116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Table 1.1 Units requiring the upgrades of existing scrubbers by 2019</a:t>
            </a:r>
            <a:endParaRPr kumimoji="0" lang="en-US" altLang="en-US"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p:nvPr/>
        </p:nvSpPr>
        <p:spPr>
          <a:xfrm>
            <a:off x="533400" y="838200"/>
            <a:ext cx="8305800" cy="1569660"/>
          </a:xfrm>
          <a:prstGeom prst="rect">
            <a:avLst/>
          </a:prstGeom>
        </p:spPr>
        <p:txBody>
          <a:bodyPr wrap="square">
            <a:spAutoFit/>
          </a:bodyPr>
          <a:lstStyle/>
          <a:p>
            <a:r>
              <a:rPr lang="en-US" altLang="en-US" sz="2400" b="1" dirty="0"/>
              <a:t>MIS --&gt; Reports --&gt; Reports and Extracts Index --&gt; “Economic Planning Criteria - Financial assumptions</a:t>
            </a:r>
            <a:r>
              <a:rPr lang="en-US" altLang="en-US" sz="2400" b="1" dirty="0" smtClean="0"/>
              <a:t>”</a:t>
            </a:r>
          </a:p>
          <a:p>
            <a:endParaRPr lang="en-US" altLang="en-US" sz="2400" b="1" dirty="0"/>
          </a:p>
          <a:p>
            <a:endParaRPr lang="en-US" altLang="en-US" sz="2400" b="1" dirty="0"/>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5" y="1724025"/>
            <a:ext cx="8443913"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5288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microsoft.com/office/infopath/2007/PartnerControls"/>
    <ds:schemaRef ds:uri="c34af464-7aa1-4edd-9be4-83dffc1cb926"/>
    <ds:schemaRef ds:uri="http://schemas.microsoft.com/office/2006/metadata/properties"/>
    <ds:schemaRef ds:uri="http://schemas.microsoft.com/office/2006/documentManagement/types"/>
    <ds:schemaRef ds:uri="http://purl.org/dc/elements/1.1/"/>
    <ds:schemaRef ds:uri="http://www.w3.org/XML/1998/namespace"/>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1806</TotalTime>
  <Words>179</Words>
  <Application>Microsoft Office PowerPoint</Application>
  <PresentationFormat>On-screen Show (4:3)</PresentationFormat>
  <Paragraphs>41</Paragraphs>
  <Slides>4</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Times New Roman</vt:lpstr>
      <vt:lpstr>Wingdings</vt:lpstr>
      <vt:lpstr>1_Custom Design</vt:lpstr>
      <vt:lpstr>Office Theme</vt:lpstr>
      <vt:lpstr>Custom Design</vt:lpstr>
      <vt:lpstr>PowerPoint Presentation</vt:lpstr>
      <vt:lpstr>Economic Studies- Financial Assumptions</vt:lpstr>
      <vt:lpstr>Economic Studies- Financial Assumptions</vt:lpstr>
      <vt:lpstr>2016 Financial Assumptions – MIS posting</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Xiao, Hong</cp:lastModifiedBy>
  <cp:revision>69</cp:revision>
  <cp:lastPrinted>2016-01-21T20:53:15Z</cp:lastPrinted>
  <dcterms:created xsi:type="dcterms:W3CDTF">2016-01-21T15:20:31Z</dcterms:created>
  <dcterms:modified xsi:type="dcterms:W3CDTF">2017-05-10T16:06:45Z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