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46" r:id="rId8"/>
    <p:sldId id="349" r:id="rId9"/>
    <p:sldId id="347" r:id="rId10"/>
    <p:sldId id="35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06" autoAdjust="0"/>
    <p:restoredTop sz="98551" autoAdjust="0"/>
  </p:normalViewPr>
  <p:slideViewPr>
    <p:cSldViewPr showGuides="1">
      <p:cViewPr>
        <p:scale>
          <a:sx n="90" d="100"/>
          <a:sy n="90" d="100"/>
        </p:scale>
        <p:origin x="2490" y="105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33251" y="6611779"/>
            <a:ext cx="11464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baseline="0" dirty="0" smtClean="0">
                <a:solidFill>
                  <a:schemeClr val="tx2"/>
                </a:solidFill>
              </a:rPr>
              <a:t>ERCOT PUBLIC</a:t>
            </a:r>
            <a:endParaRPr lang="en-US" sz="1000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76600" y="914400"/>
            <a:ext cx="564603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OCITF/OCWG Project Update</a:t>
            </a:r>
          </a:p>
          <a:p>
            <a:endParaRPr lang="en-US" sz="2800" b="1" dirty="0" smtClean="0"/>
          </a:p>
          <a:p>
            <a:endParaRPr lang="en-US" sz="2400" b="1" dirty="0" smtClean="0"/>
          </a:p>
          <a:p>
            <a:r>
              <a:rPr lang="en-US" sz="2400" dirty="0" smtClean="0"/>
              <a:t>NPRR 758 Improved Transparency for Outages Potentially Having a High Economic Impact</a:t>
            </a:r>
          </a:p>
          <a:p>
            <a:endParaRPr lang="en-US" sz="3200" b="1" dirty="0" smtClean="0"/>
          </a:p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dirty="0" smtClean="0"/>
              <a:t>Leo Castillo – ERCOT Project Manager</a:t>
            </a:r>
          </a:p>
          <a:p>
            <a:r>
              <a:rPr lang="en-US" dirty="0" smtClean="0"/>
              <a:t>May 15, 2017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200" dirty="0" smtClean="0"/>
              <a:t>NPRR758 Improved </a:t>
            </a:r>
            <a:r>
              <a:rPr lang="en-US" sz="2200" dirty="0"/>
              <a:t>Transparency for Outages Potentially Having a High Economic Impact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Scope includes:</a:t>
            </a:r>
          </a:p>
          <a:p>
            <a:pPr marL="57308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i="1" dirty="0"/>
              <a:t>Create a High Impact Transmission Elements (HITE) list upload/validation process</a:t>
            </a:r>
          </a:p>
          <a:p>
            <a:pPr marL="57308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i="1" dirty="0" smtClean="0"/>
              <a:t>Create </a:t>
            </a:r>
            <a:r>
              <a:rPr lang="en-US" sz="1800" i="1" dirty="0"/>
              <a:t>a new Outage </a:t>
            </a:r>
            <a:r>
              <a:rPr lang="en-US" sz="1800" i="1" dirty="0" smtClean="0"/>
              <a:t>Type </a:t>
            </a:r>
            <a:endParaRPr lang="en-US" sz="1800" i="1" dirty="0" smtClean="0"/>
          </a:p>
          <a:p>
            <a:pPr marL="573088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i="1" dirty="0" smtClean="0"/>
              <a:t>Enhancements to OS user interface and the automated submission process  </a:t>
            </a:r>
            <a:endParaRPr lang="en-US" sz="1800" i="1" dirty="0"/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Create </a:t>
            </a:r>
            <a:r>
              <a:rPr lang="en-US" sz="1800" i="1" dirty="0" smtClean="0"/>
              <a:t>an new MIS report and regression testing of existing reports </a:t>
            </a:r>
            <a:endParaRPr lang="en-US" sz="1800" i="1" dirty="0"/>
          </a:p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Progress to date: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/>
              <a:t>Planning Phase </a:t>
            </a:r>
            <a:r>
              <a:rPr lang="en-US" sz="1800" dirty="0" smtClean="0"/>
              <a:t>– </a:t>
            </a:r>
            <a:r>
              <a:rPr lang="en-US" sz="1800" b="1" i="1" dirty="0" smtClean="0"/>
              <a:t>Complete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Vendor changes </a:t>
            </a:r>
            <a:r>
              <a:rPr lang="en-US" sz="1800" b="1" i="1" dirty="0" smtClean="0"/>
              <a:t>- Complete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Currently in testing </a:t>
            </a:r>
            <a:r>
              <a:rPr lang="en-US" sz="1800" b="1" i="1" dirty="0" smtClean="0"/>
              <a:t>– In Progress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Internal code changes and integration with vendor code </a:t>
            </a:r>
            <a:r>
              <a:rPr lang="en-US" sz="1800" b="1" i="1" dirty="0" smtClean="0"/>
              <a:t>– In Progress</a:t>
            </a:r>
            <a:endParaRPr lang="en-US" sz="1800" b="1" i="1" dirty="0" smtClean="0"/>
          </a:p>
          <a:p>
            <a:pPr marL="573088">
              <a:spcAft>
                <a:spcPts val="600"/>
              </a:spcAft>
            </a:pPr>
            <a:endParaRPr lang="en-US" sz="1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9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sz="2200" dirty="0" smtClean="0"/>
              <a:t>NPRR758 Improved </a:t>
            </a:r>
            <a:r>
              <a:rPr lang="en-US" sz="2200" dirty="0"/>
              <a:t>Transparency for Outages Potentially Having a High Economic Impact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29936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dirty="0" smtClean="0"/>
              <a:t>Next Steps:</a:t>
            </a:r>
          </a:p>
          <a:p>
            <a:pPr marL="230188" indent="0">
              <a:spcAft>
                <a:spcPts val="600"/>
              </a:spcAft>
              <a:buNone/>
            </a:pPr>
            <a:endParaRPr lang="en-US" sz="1800" b="1" i="1" dirty="0"/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Testing  </a:t>
            </a:r>
            <a:r>
              <a:rPr lang="en-US" sz="1800" i="1" dirty="0" smtClean="0"/>
              <a:t>(Functional, Integration, Load and Regression)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Release API specifications 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Migrating </a:t>
            </a:r>
            <a:r>
              <a:rPr lang="en-US" sz="1800" i="1" dirty="0" smtClean="0"/>
              <a:t>components to MOTE 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Production Readiness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Go-Live System Changes </a:t>
            </a:r>
            <a:r>
              <a:rPr lang="en-US" sz="1800" i="1" dirty="0" smtClean="0"/>
              <a:t>(R4 - 8/29 – 8/31)</a:t>
            </a:r>
          </a:p>
          <a:p>
            <a:pPr marL="573088">
              <a:spcAft>
                <a:spcPts val="600"/>
              </a:spcAft>
            </a:pPr>
            <a:r>
              <a:rPr lang="en-US" sz="1800" i="1" dirty="0" smtClean="0"/>
              <a:t>Stabilization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21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NPRR758 Improved Transparency for Outages Potentially Having a High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4" y="1333500"/>
            <a:ext cx="8534400" cy="5334000"/>
          </a:xfrm>
        </p:spPr>
        <p:txBody>
          <a:bodyPr/>
          <a:lstStyle/>
          <a:p>
            <a:pPr marL="230188" indent="0">
              <a:buNone/>
            </a:pPr>
            <a:r>
              <a:rPr lang="en-US" sz="2400" dirty="0" smtClean="0"/>
              <a:t>Project Timeline:</a:t>
            </a:r>
            <a:endParaRPr lang="en-US" sz="2400" dirty="0"/>
          </a:p>
          <a:p>
            <a:pPr marL="573088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64016"/>
            <a:ext cx="7800474" cy="310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/>
              <a:t>NPRR758 Improved Transparency for Outages Potentially Having a High Economic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74" y="1333500"/>
            <a:ext cx="8534400" cy="3848100"/>
          </a:xfrm>
        </p:spPr>
        <p:txBody>
          <a:bodyPr/>
          <a:lstStyle/>
          <a:p>
            <a:pPr marL="230188" indent="0">
              <a:buNone/>
            </a:pPr>
            <a:endParaRPr lang="en-US" dirty="0" smtClean="0"/>
          </a:p>
          <a:p>
            <a:pPr marL="230188" indent="0">
              <a:buNone/>
            </a:pPr>
            <a:endParaRPr lang="en-US" dirty="0"/>
          </a:p>
          <a:p>
            <a:pPr marL="230188" indent="0">
              <a:buNone/>
            </a:pPr>
            <a:endParaRPr lang="en-US" dirty="0" smtClean="0"/>
          </a:p>
          <a:p>
            <a:pPr marL="230188" indent="0">
              <a:buNone/>
            </a:pPr>
            <a:r>
              <a:rPr lang="en-US" dirty="0" smtClean="0"/>
              <a:t>Questions</a:t>
            </a:r>
            <a:r>
              <a:rPr lang="en-US" dirty="0"/>
              <a:t>?</a:t>
            </a:r>
          </a:p>
          <a:p>
            <a:pPr marL="573088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45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c34af464-7aa1-4edd-9be4-83dffc1cb926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8221</TotalTime>
  <Words>181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NPRR758 Improved Transparency for Outages Potentially Having a High Economic Impact </vt:lpstr>
      <vt:lpstr>NPRR758 Improved Transparency for Outages Potentially Having a High Economic Impact </vt:lpstr>
      <vt:lpstr>NPRR758 Improved Transparency for Outages Potentially Having a High Economic Impact</vt:lpstr>
      <vt:lpstr>NPRR758 Improved Transparency for Outages Potentially Having a High Economic Impact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Castillo, Leo</cp:lastModifiedBy>
  <cp:revision>331</cp:revision>
  <cp:lastPrinted>2017-05-12T16:57:16Z</cp:lastPrinted>
  <dcterms:created xsi:type="dcterms:W3CDTF">2016-01-21T15:20:31Z</dcterms:created>
  <dcterms:modified xsi:type="dcterms:W3CDTF">2017-05-12T16:57:18Z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