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5" r:id="rId4"/>
    <p:sldId id="259" r:id="rId5"/>
    <p:sldId id="260" r:id="rId6"/>
    <p:sldId id="263" r:id="rId7"/>
    <p:sldId id="264" r:id="rId8"/>
    <p:sldId id="269" r:id="rId9"/>
    <p:sldId id="261" r:id="rId10"/>
    <p:sldId id="262" r:id="rId11"/>
    <p:sldId id="266" r:id="rId12"/>
    <p:sldId id="267" r:id="rId13"/>
    <p:sldId id="26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bune, Charles" initials="GC" lastIdx="3" clrIdx="0">
    <p:extLst>
      <p:ext uri="{19B8F6BF-5375-455C-9EA6-DF929625EA0E}">
        <p15:presenceInfo xmlns:p15="http://schemas.microsoft.com/office/powerpoint/2012/main" userId="S-1-5-21-606747145-796845957-725345543-547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54" autoAdjust="0"/>
    <p:restoredTop sz="94296" autoAdjust="0"/>
  </p:normalViewPr>
  <p:slideViewPr>
    <p:cSldViewPr snapToGrid="0">
      <p:cViewPr varScale="1">
        <p:scale>
          <a:sx n="68" d="100"/>
          <a:sy n="68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649" cy="466725"/>
          </a:xfrm>
          <a:prstGeom prst="rect">
            <a:avLst/>
          </a:prstGeom>
        </p:spPr>
        <p:txBody>
          <a:bodyPr vert="horz" lIns="91416" tIns="45709" rIns="91416" bIns="457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6" y="2"/>
            <a:ext cx="3038648" cy="466725"/>
          </a:xfrm>
          <a:prstGeom prst="rect">
            <a:avLst/>
          </a:prstGeom>
        </p:spPr>
        <p:txBody>
          <a:bodyPr vert="horz" lIns="91416" tIns="45709" rIns="91416" bIns="45709" rtlCol="0"/>
          <a:lstStyle>
            <a:lvl1pPr algn="r">
              <a:defRPr sz="1200"/>
            </a:lvl1pPr>
          </a:lstStyle>
          <a:p>
            <a:fld id="{13FC04D2-76BD-447B-9853-CF9867A8E8DA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8"/>
            <a:ext cx="3038649" cy="466725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6" y="8829678"/>
            <a:ext cx="3038648" cy="466725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r">
              <a:defRPr sz="1200"/>
            </a:lvl1pPr>
          </a:lstStyle>
          <a:p>
            <a:fld id="{4F5229FF-CA67-44FF-8309-4792B960F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3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7840" cy="466434"/>
          </a:xfrm>
          <a:prstGeom prst="rect">
            <a:avLst/>
          </a:prstGeom>
        </p:spPr>
        <p:txBody>
          <a:bodyPr vert="horz" lIns="92422" tIns="46210" rIns="92422" bIns="462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2"/>
            <a:ext cx="3037840" cy="466434"/>
          </a:xfrm>
          <a:prstGeom prst="rect">
            <a:avLst/>
          </a:prstGeom>
        </p:spPr>
        <p:txBody>
          <a:bodyPr vert="horz" lIns="92422" tIns="46210" rIns="92422" bIns="46210" rtlCol="0"/>
          <a:lstStyle>
            <a:lvl1pPr algn="r">
              <a:defRPr sz="1200"/>
            </a:lvl1pPr>
          </a:lstStyle>
          <a:p>
            <a:fld id="{2F0847D6-1388-4F98-B4D0-E0776596A3E1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2" tIns="46210" rIns="92422" bIns="462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2422" tIns="46210" rIns="92422" bIns="462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70"/>
            <a:ext cx="3037840" cy="466433"/>
          </a:xfrm>
          <a:prstGeom prst="rect">
            <a:avLst/>
          </a:prstGeom>
        </p:spPr>
        <p:txBody>
          <a:bodyPr vert="horz" lIns="92422" tIns="46210" rIns="92422" bIns="462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70"/>
            <a:ext cx="3037840" cy="466433"/>
          </a:xfrm>
          <a:prstGeom prst="rect">
            <a:avLst/>
          </a:prstGeom>
        </p:spPr>
        <p:txBody>
          <a:bodyPr vert="horz" lIns="92422" tIns="46210" rIns="92422" bIns="46210" rtlCol="0" anchor="b"/>
          <a:lstStyle>
            <a:lvl1pPr algn="r">
              <a:defRPr sz="1200"/>
            </a:lvl1pPr>
          </a:lstStyle>
          <a:p>
            <a:fld id="{E59CE88D-5899-4368-A0ED-9E60AA40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1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40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23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6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7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9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3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1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9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97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E88D-5899-4368-A0ED-9E60AA40B6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70" y="81614"/>
            <a:ext cx="2498361" cy="914400"/>
          </a:xfrm>
          <a:prstGeom prst="rect">
            <a:avLst/>
          </a:prstGeom>
        </p:spPr>
      </p:pic>
      <p:pic>
        <p:nvPicPr>
          <p:cNvPr id="2050" name="Picture 2" descr="head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98" y="207026"/>
            <a:ext cx="6604472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46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C3AF-8180-4FF7-9FDB-EB0B585B2ACC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212B-6D18-448E-8D59-DDCC7E2C8704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9588" y="1405054"/>
            <a:ext cx="11053483" cy="759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6262"/>
            <a:ext cx="10058400" cy="11184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86753"/>
            <a:ext cx="10058400" cy="4282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8019-8D8D-40B6-8F82-2FBD31287CC8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77471" y="1405054"/>
            <a:ext cx="9935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238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C635-49CC-48A8-8DA9-9F9CD98F48DE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5EF4-94A8-41CB-ADA8-5229F954963B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7D1-B5F1-4F15-936C-AF32FBC0DEAE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B8C5-4AF9-41BB-ABF8-116ECC3B9954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98DD-9572-4644-BDC3-54273F1DE245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AA61B0-CAB4-4D89-8CF5-0A834E08D7B9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D38F-B940-4124-9E04-C56266D9D751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A65067-2D67-4679-B6AD-8EED5AF54771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1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387" y="753696"/>
            <a:ext cx="10058400" cy="3566160"/>
          </a:xfrm>
        </p:spPr>
        <p:txBody>
          <a:bodyPr>
            <a:normAutofit fontScale="90000"/>
          </a:bodyPr>
          <a:lstStyle/>
          <a:p>
            <a:r>
              <a:rPr lang="en-US" dirty="0"/>
              <a:t>Northeast Denton County &amp; Celina/Prosper Transmission Improvement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083" y="4474282"/>
            <a:ext cx="10058400" cy="1143000"/>
          </a:xfrm>
        </p:spPr>
        <p:txBody>
          <a:bodyPr/>
          <a:lstStyle/>
          <a:p>
            <a:r>
              <a:rPr lang="en-US" dirty="0"/>
              <a:t>Brazos Electric Cooperative &amp; Rayburn County Electric Cooperative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 – Option Descriptions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" y="1658212"/>
            <a:ext cx="11094720" cy="41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 – Option Descriptions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40" y="1639921"/>
            <a:ext cx="10101943" cy="45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 – Option Descriptions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1993544"/>
            <a:ext cx="11262360" cy="292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86753"/>
            <a:ext cx="5187142" cy="42823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Significant load growth observed by BEC and RCEC in NE Denton &amp; Celina/Prosper corridor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Strong economic growth in North DFW region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/>
              <a:t>Population and load growth following economic growth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Expansion of Dallas North </a:t>
            </a:r>
            <a:r>
              <a:rPr lang="en-GB" sz="2000" dirty="0" err="1"/>
              <a:t>Tollway</a:t>
            </a:r>
            <a:r>
              <a:rPr lang="en-GB" sz="2000" dirty="0"/>
              <a:t> into Celina and future expansion into Grayson County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2000" b="1" dirty="0"/>
              <a:t>Need for new load serving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New substations need to be built to pick up the load in residential development area</a:t>
            </a:r>
            <a:endParaRPr lang="en-GB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202" y="1495554"/>
            <a:ext cx="4010015" cy="466888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47737" y="5289846"/>
            <a:ext cx="5008097" cy="8745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The new phases of Dallas North Tollway are on the boundary of Collin County and Denton County, between proposed Celina station and proposed Mustang station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20" y="1474255"/>
            <a:ext cx="6469185" cy="48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695518" y="2463277"/>
            <a:ext cx="1952532" cy="16866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DFW Housing Starts/Lot Development Activity, Q2  2016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80204" y="4149969"/>
            <a:ext cx="1952532" cy="16866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Message from Co-op Members – Transmission Development is </a:t>
            </a:r>
            <a:r>
              <a:rPr lang="en-US" sz="1400" u="sng" dirty="0">
                <a:solidFill>
                  <a:schemeClr val="tx1"/>
                </a:solidFill>
              </a:rPr>
              <a:t>way behind </a:t>
            </a:r>
            <a:r>
              <a:rPr lang="en-US" sz="1400" dirty="0">
                <a:solidFill>
                  <a:schemeClr val="tx1"/>
                </a:solidFill>
              </a:rPr>
              <a:t>the load growth in the region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105" y="5412798"/>
            <a:ext cx="876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2000" b="1" dirty="0"/>
              <a:t>Stress on existing transmission 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Major sources into the region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345kV sources from </a:t>
            </a:r>
            <a:r>
              <a:rPr lang="en-US" sz="1600" dirty="0"/>
              <a:t>West Denton, Collin and Anna Switch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Secondary sources include Allen, Renner, Lewisville, and NW Carrollton</a:t>
            </a:r>
            <a:endParaRPr lang="en-GB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Collin 345/138kV autotransformer and Allen SW 345/138kV autotransformer were identified as highly loaded (&gt;95%) in </a:t>
            </a:r>
            <a:r>
              <a:rPr lang="en-GB" sz="2000" b="1" u="sng" dirty="0"/>
              <a:t>2014, 2015 and 2016 RTP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Addition of more 345/138kV autos at these locations while an obvious choice – but not a prudent one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More dependency on these sources by adding additional 345/138kV autos at the existing 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Currently, only two 138kV breaker to breaker transmission lines deliver power to the study region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138kV Collin – Payne single circuit (495 MVA rating)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138kV Collin – Arco double circuit (total of 712 MVA rating)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Utilize the need to serve new load in the region as an opportunity to create new 345kV sources in the region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/>
              <a:t>Long term reliability and resiliency of what is </a:t>
            </a:r>
            <a:r>
              <a:rPr lang="en-GB" sz="1800" b="1" u="sng" dirty="0"/>
              <a:t>one of the fastest growing regions </a:t>
            </a:r>
            <a:r>
              <a:rPr lang="en-GB" sz="1800" dirty="0"/>
              <a:t>in the U.S.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989" y="1465880"/>
            <a:ext cx="6155653" cy="4626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6917" y="5962545"/>
            <a:ext cx="6705600" cy="3350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Existing/Proposed Transmission Facilities in Study Region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173" y="2744293"/>
            <a:ext cx="2796782" cy="1607959"/>
          </a:xfrm>
          <a:prstGeom prst="rect">
            <a:avLst/>
          </a:prstGeom>
        </p:spPr>
      </p:pic>
      <p:sp>
        <p:nvSpPr>
          <p:cNvPr id="13" name="Rounded Rectangular Callout 9"/>
          <p:cNvSpPr>
            <a:spLocks noChangeArrowheads="1"/>
          </p:cNvSpPr>
          <p:nvPr/>
        </p:nvSpPr>
        <p:spPr bwMode="auto">
          <a:xfrm>
            <a:off x="879422" y="5173387"/>
            <a:ext cx="1524000" cy="885826"/>
          </a:xfrm>
          <a:prstGeom prst="wedgeRoundRectCallout">
            <a:avLst>
              <a:gd name="adj1" fmla="val 89482"/>
              <a:gd name="adj2" fmla="val 7430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Load growth along Collin – Arco corridor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ounded Rectangular Callout 7"/>
          <p:cNvSpPr>
            <a:spLocks noChangeArrowheads="1"/>
          </p:cNvSpPr>
          <p:nvPr/>
        </p:nvSpPr>
        <p:spPr bwMode="auto">
          <a:xfrm>
            <a:off x="3739955" y="1723848"/>
            <a:ext cx="1524000" cy="885825"/>
          </a:xfrm>
          <a:prstGeom prst="wedgeRoundRectCallout">
            <a:avLst>
              <a:gd name="adj1" fmla="val 75754"/>
              <a:gd name="adj2" fmla="val 216856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Load growth along Collin – Epco corridor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445916"/>
              </p:ext>
            </p:extLst>
          </p:nvPr>
        </p:nvGraphicFramePr>
        <p:xfrm>
          <a:off x="7672163" y="1596127"/>
          <a:ext cx="4447277" cy="436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6" imgW="3667147" imgH="3600374" progId="Excel.Sheet.12">
                  <p:embed/>
                </p:oleObj>
              </mc:Choice>
              <mc:Fallback>
                <p:oleObj name="Worksheet" r:id="rId6" imgW="3667147" imgH="36003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2163" y="1596127"/>
                        <a:ext cx="4447277" cy="4366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7626209" y="5935501"/>
            <a:ext cx="4669482" cy="3620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Load Growth/Additions - Study Region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Development &amp;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86753"/>
            <a:ext cx="10255348" cy="4873032"/>
          </a:xfrm>
        </p:spPr>
        <p:txBody>
          <a:bodyPr>
            <a:normAutofit fontScale="92500" lnSpcReduction="10000"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2000" b="1" dirty="0"/>
              <a:t>Seven (7) options were developed based on the following criteria (Refer appendix)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Ability to serve new load/load growth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Ability to reduce dependency on existing 345/138kV source(s)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Ability to provide additional 345/138kV source(s) into the study region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Ability to minimize brownfield upgrades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Cost-effectiveness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2000" b="1" dirty="0"/>
              <a:t>The following conditions are evaluated for all seven (7) options – ERCOT Planning Guide &amp; NERC TPL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N-1 conditions (including ERCOT_1)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X-1+N-1 with the following auto outage as X-1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345/138kV Collin auto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345/138kV West Denton auto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345/138kV Anna Switch auto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New 345/138kV autos added for the option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G-1+N-1 with the following generation outage as G-1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Panda Sherman unit (CT1 + ½ ST)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Kiamichi Plant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2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Development &amp;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86753"/>
            <a:ext cx="10058400" cy="4699747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2000" b="1" dirty="0"/>
              <a:t>Option #1 and #4 were selected as preferred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Reliably serve the new load/existing load growth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Effectively reduce loading on 345/138kV Collin and Anna Switch autos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Provide two (2) additional 345/138kV sources into the study region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/>
              <a:t>Provide </a:t>
            </a:r>
            <a:r>
              <a:rPr lang="en-GB" sz="2000" dirty="0"/>
              <a:t>a solid foundation to serve additional load growth in the region reliably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2000" b="1" dirty="0"/>
              <a:t>Additional analysis for two (2) preferred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Assuming breakers will be added to 138kV Collin – Arco double circuit in the future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/>
              <a:t>Under current topology, ~462MW of load will be lost under N-1 condition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In future, the 462MW of load along Collin – Arco corridor will be served from Denton system and/or future transmission development under certain contingency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Option #4 outperforms option #1 in terms of alleviating overloads on Denton system</a:t>
            </a:r>
          </a:p>
          <a:p>
            <a:pPr marL="384048" lvl="2" indent="0">
              <a:buNone/>
            </a:pPr>
            <a:endParaRPr lang="en-GB" sz="1600" dirty="0"/>
          </a:p>
          <a:p>
            <a:pPr lvl="2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Recommended Option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97280" y="1586753"/>
            <a:ext cx="10058400" cy="4699747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2000" b="1" dirty="0"/>
              <a:t>Option #4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Phase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Tap the 345kV Anna – W Krum line and add a new 345/138kV station (</a:t>
            </a:r>
            <a:r>
              <a:rPr lang="en-GB" sz="1600" dirty="0" err="1"/>
              <a:t>Manchen</a:t>
            </a:r>
            <a:r>
              <a:rPr lang="en-GB" sz="1600" dirty="0"/>
              <a:t>) with a 345/138kV, 750 MVA Autotransformer.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Add new 0.5 mile 138kV line from the </a:t>
            </a:r>
            <a:r>
              <a:rPr lang="en-GB" sz="1600" dirty="0" err="1"/>
              <a:t>Manchen</a:t>
            </a:r>
            <a:r>
              <a:rPr lang="en-GB" sz="1600" dirty="0"/>
              <a:t> station to 138kV </a:t>
            </a:r>
            <a:r>
              <a:rPr lang="en-GB" sz="1600" dirty="0" err="1"/>
              <a:t>Epco</a:t>
            </a:r>
            <a:r>
              <a:rPr lang="en-GB" sz="1600" dirty="0"/>
              <a:t> station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Add a new 21 mile 138kV line from the </a:t>
            </a:r>
            <a:r>
              <a:rPr lang="en-GB" sz="1600" dirty="0" err="1"/>
              <a:t>Manchen</a:t>
            </a:r>
            <a:r>
              <a:rPr lang="en-GB" sz="1600" dirty="0"/>
              <a:t> - Mustang – Proposed Celina – </a:t>
            </a:r>
            <a:r>
              <a:rPr lang="en-GB" sz="1600" dirty="0" err="1"/>
              <a:t>Parvin</a:t>
            </a:r>
            <a:r>
              <a:rPr lang="en-GB" sz="16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Tap 345kV Anna – Collin line and add a new 345/138kV station (Newton) with a 345/138kV Auto (750 MVA)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Add new 3.5 mile 138kV line from the Newton station to 138kV Wilson Creek Station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Phase 2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/>
              <a:t>Add a new 7 mile 138kV line from Redbud – Proposed Celina station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Option #4 expected to have an estimated cost of $72.9M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Expected COD of 2022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84048" lvl="2" indent="0">
              <a:buNone/>
            </a:pPr>
            <a:endParaRPr lang="en-GB" sz="1600" dirty="0"/>
          </a:p>
          <a:p>
            <a:pPr lvl="2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591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Recommended Option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73680" y="5928226"/>
            <a:ext cx="6705600" cy="3350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Option #4: Estimated Cost $72.9M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9" y="1448179"/>
            <a:ext cx="5573487" cy="46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24362</TotalTime>
  <Words>776</Words>
  <Application>Microsoft Office PowerPoint</Application>
  <PresentationFormat>Widescreen</PresentationFormat>
  <Paragraphs>117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Retrospect</vt:lpstr>
      <vt:lpstr>Worksheet</vt:lpstr>
      <vt:lpstr>Northeast Denton County &amp; Celina/Prosper Transmission Improvement Assessment</vt:lpstr>
      <vt:lpstr>Background</vt:lpstr>
      <vt:lpstr>Background</vt:lpstr>
      <vt:lpstr>Background</vt:lpstr>
      <vt:lpstr>Background</vt:lpstr>
      <vt:lpstr>Options Development &amp; Evaluation</vt:lpstr>
      <vt:lpstr>Options Development &amp; Evaluation</vt:lpstr>
      <vt:lpstr>Recommended Option</vt:lpstr>
      <vt:lpstr>Recommended Option</vt:lpstr>
      <vt:lpstr>Questions?</vt:lpstr>
      <vt:lpstr>Appendix – Option Descriptions </vt:lpstr>
      <vt:lpstr>Appendix – Option Descriptions </vt:lpstr>
      <vt:lpstr>Appendix – Option Descriptions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Supply Workshop</dc:title>
  <dc:creator>David Naylor</dc:creator>
  <cp:lastModifiedBy>Sahni, Mandhir</cp:lastModifiedBy>
  <cp:revision>759</cp:revision>
  <cp:lastPrinted>2015-06-11T15:58:54Z</cp:lastPrinted>
  <dcterms:created xsi:type="dcterms:W3CDTF">2014-06-04T23:23:48Z</dcterms:created>
  <dcterms:modified xsi:type="dcterms:W3CDTF">2017-05-12T01:52:59Z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