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52"/>
  </p:notesMasterIdLst>
  <p:handoutMasterIdLst>
    <p:handoutMasterId r:id="rId53"/>
  </p:handoutMasterIdLst>
  <p:sldIdLst>
    <p:sldId id="260" r:id="rId7"/>
    <p:sldId id="324" r:id="rId8"/>
    <p:sldId id="257" r:id="rId9"/>
    <p:sldId id="312" r:id="rId10"/>
    <p:sldId id="303" r:id="rId11"/>
    <p:sldId id="311" r:id="rId12"/>
    <p:sldId id="310" r:id="rId13"/>
    <p:sldId id="305" r:id="rId14"/>
    <p:sldId id="300" r:id="rId15"/>
    <p:sldId id="307" r:id="rId16"/>
    <p:sldId id="306" r:id="rId17"/>
    <p:sldId id="308" r:id="rId18"/>
    <p:sldId id="309" r:id="rId19"/>
    <p:sldId id="288" r:id="rId20"/>
    <p:sldId id="302" r:id="rId21"/>
    <p:sldId id="313" r:id="rId22"/>
    <p:sldId id="329" r:id="rId23"/>
    <p:sldId id="330" r:id="rId24"/>
    <p:sldId id="331" r:id="rId25"/>
    <p:sldId id="335" r:id="rId26"/>
    <p:sldId id="333" r:id="rId27"/>
    <p:sldId id="334" r:id="rId28"/>
    <p:sldId id="328" r:id="rId29"/>
    <p:sldId id="314" r:id="rId30"/>
    <p:sldId id="315" r:id="rId31"/>
    <p:sldId id="316" r:id="rId32"/>
    <p:sldId id="317" r:id="rId33"/>
    <p:sldId id="318" r:id="rId34"/>
    <p:sldId id="319" r:id="rId35"/>
    <p:sldId id="320" r:id="rId36"/>
    <p:sldId id="321" r:id="rId37"/>
    <p:sldId id="322" r:id="rId38"/>
    <p:sldId id="323" r:id="rId39"/>
    <p:sldId id="325" r:id="rId40"/>
    <p:sldId id="326" r:id="rId41"/>
    <p:sldId id="327" r:id="rId42"/>
    <p:sldId id="343" r:id="rId43"/>
    <p:sldId id="336" r:id="rId44"/>
    <p:sldId id="337" r:id="rId45"/>
    <p:sldId id="338" r:id="rId46"/>
    <p:sldId id="339" r:id="rId47"/>
    <p:sldId id="340" r:id="rId48"/>
    <p:sldId id="341" r:id="rId49"/>
    <p:sldId id="342" r:id="rId50"/>
    <p:sldId id="261" r:id="rId5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BC10"/>
    <a:srgbClr val="C4FB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267" autoAdjust="0"/>
  </p:normalViewPr>
  <p:slideViewPr>
    <p:cSldViewPr showGuides="1">
      <p:cViewPr varScale="1">
        <p:scale>
          <a:sx n="99" d="100"/>
          <a:sy n="99" d="100"/>
        </p:scale>
        <p:origin x="32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50" Type="http://schemas.openxmlformats.org/officeDocument/2006/relationships/slide" Target="slides/slide44.xml"/><Relationship Id="rId55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54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3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slide" Target="slides/slide43.xml"/><Relationship Id="rId57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slide" Target="slides/slide42.xml"/><Relationship Id="rId56" Type="http://schemas.openxmlformats.org/officeDocument/2006/relationships/theme" Target="theme/theme1.xml"/><Relationship Id="rId8" Type="http://schemas.openxmlformats.org/officeDocument/2006/relationships/slide" Target="slides/slide2.xml"/><Relationship Id="rId51" Type="http://schemas.openxmlformats.org/officeDocument/2006/relationships/slide" Target="slides/slide45.xml"/><Relationship Id="rId3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nkadel\LTSA_2018\DOE_StorageDatabase_projects%20(Recovered)%20(Autosaved)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/>
              <a:t>Capacity Increase of Installed Storage(2000-2020)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spc="15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Summary!$A$4</c:f>
              <c:strCache>
                <c:ptCount val="1"/>
                <c:pt idx="0">
                  <c:v>Capacity Increase of Storage in ERCOT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 w="19050"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cat>
            <c:numRef>
              <c:f>Summary!$B$3:$E$3</c:f>
              <c:numCache>
                <c:formatCode>General</c:formatCode>
                <c:ptCount val="4"/>
                <c:pt idx="0">
                  <c:v>2005</c:v>
                </c:pt>
                <c:pt idx="1">
                  <c:v>2010</c:v>
                </c:pt>
                <c:pt idx="2">
                  <c:v>2015</c:v>
                </c:pt>
                <c:pt idx="3">
                  <c:v>2020</c:v>
                </c:pt>
              </c:numCache>
            </c:numRef>
          </c:cat>
          <c:val>
            <c:numRef>
              <c:f>Summary!$B$4:$E$4</c:f>
              <c:numCache>
                <c:formatCode>General</c:formatCode>
                <c:ptCount val="4"/>
                <c:pt idx="0">
                  <c:v>8.8000000000000003E-4</c:v>
                </c:pt>
                <c:pt idx="1">
                  <c:v>9.4899999999999998E-2</c:v>
                </c:pt>
                <c:pt idx="2">
                  <c:v>0.15049999999999999</c:v>
                </c:pt>
                <c:pt idx="3">
                  <c:v>0.15049999999999999</c:v>
                </c:pt>
              </c:numCache>
            </c:numRef>
          </c:val>
        </c:ser>
        <c:ser>
          <c:idx val="1"/>
          <c:order val="1"/>
          <c:tx>
            <c:strRef>
              <c:f>Summary!$A$5</c:f>
              <c:strCache>
                <c:ptCount val="1"/>
                <c:pt idx="0">
                  <c:v>Capacity Increase of Storage in United States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 w="19050"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cat>
            <c:numRef>
              <c:f>Summary!$B$3:$E$3</c:f>
              <c:numCache>
                <c:formatCode>General</c:formatCode>
                <c:ptCount val="4"/>
                <c:pt idx="0">
                  <c:v>2005</c:v>
                </c:pt>
                <c:pt idx="1">
                  <c:v>2010</c:v>
                </c:pt>
                <c:pt idx="2">
                  <c:v>2015</c:v>
                </c:pt>
                <c:pt idx="3">
                  <c:v>2020</c:v>
                </c:pt>
              </c:numCache>
            </c:numRef>
          </c:cat>
          <c:val>
            <c:numRef>
              <c:f>Summary!$B$5:$E$5</c:f>
              <c:numCache>
                <c:formatCode>General</c:formatCode>
                <c:ptCount val="4"/>
                <c:pt idx="0">
                  <c:v>0.04</c:v>
                </c:pt>
                <c:pt idx="1">
                  <c:v>0.24</c:v>
                </c:pt>
                <c:pt idx="2">
                  <c:v>1.08</c:v>
                </c:pt>
                <c:pt idx="3">
                  <c:v>1.48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axId val="795839560"/>
        <c:axId val="795695128"/>
      </c:barChart>
      <c:lineChart>
        <c:grouping val="standard"/>
        <c:varyColors val="0"/>
        <c:ser>
          <c:idx val="2"/>
          <c:order val="2"/>
          <c:tx>
            <c:strRef>
              <c:f>Summary!$A$6</c:f>
              <c:strCache>
                <c:ptCount val="1"/>
                <c:pt idx="0">
                  <c:v>Total # Project in ERCOT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Summary!$B$3:$E$3</c:f>
              <c:numCache>
                <c:formatCode>General</c:formatCode>
                <c:ptCount val="4"/>
                <c:pt idx="0">
                  <c:v>2005</c:v>
                </c:pt>
                <c:pt idx="1">
                  <c:v>2010</c:v>
                </c:pt>
                <c:pt idx="2">
                  <c:v>2015</c:v>
                </c:pt>
                <c:pt idx="3">
                  <c:v>2020</c:v>
                </c:pt>
              </c:numCache>
            </c:numRef>
          </c:cat>
          <c:val>
            <c:numRef>
              <c:f>Summary!$B$6:$E$6</c:f>
              <c:numCache>
                <c:formatCode>General</c:formatCode>
                <c:ptCount val="4"/>
                <c:pt idx="0">
                  <c:v>1</c:v>
                </c:pt>
                <c:pt idx="1">
                  <c:v>4</c:v>
                </c:pt>
                <c:pt idx="2">
                  <c:v>19</c:v>
                </c:pt>
                <c:pt idx="3">
                  <c:v>19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Summary!$A$7</c:f>
              <c:strCache>
                <c:ptCount val="1"/>
                <c:pt idx="0">
                  <c:v>Total # Project in United States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Summary!$B$3:$E$3</c:f>
              <c:numCache>
                <c:formatCode>General</c:formatCode>
                <c:ptCount val="4"/>
                <c:pt idx="0">
                  <c:v>2005</c:v>
                </c:pt>
                <c:pt idx="1">
                  <c:v>2010</c:v>
                </c:pt>
                <c:pt idx="2">
                  <c:v>2015</c:v>
                </c:pt>
                <c:pt idx="3">
                  <c:v>2020</c:v>
                </c:pt>
              </c:numCache>
            </c:numRef>
          </c:cat>
          <c:val>
            <c:numRef>
              <c:f>Summary!$B$7:$E$7</c:f>
              <c:numCache>
                <c:formatCode>General</c:formatCode>
                <c:ptCount val="4"/>
                <c:pt idx="0">
                  <c:v>7</c:v>
                </c:pt>
                <c:pt idx="1">
                  <c:v>39</c:v>
                </c:pt>
                <c:pt idx="2">
                  <c:v>406</c:v>
                </c:pt>
                <c:pt idx="3">
                  <c:v>447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90343192"/>
        <c:axId val="790343584"/>
      </c:lineChart>
      <c:catAx>
        <c:axId val="795839560"/>
        <c:scaling>
          <c:orientation val="minMax"/>
        </c:scaling>
        <c:delete val="0"/>
        <c:axPos val="b"/>
        <c:title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5695128"/>
        <c:crosses val="autoZero"/>
        <c:auto val="1"/>
        <c:lblAlgn val="ctr"/>
        <c:lblOffset val="100"/>
        <c:noMultiLvlLbl val="0"/>
      </c:catAx>
      <c:valAx>
        <c:axId val="795695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Total Storage in GW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5839560"/>
        <c:crosses val="autoZero"/>
        <c:crossBetween val="between"/>
      </c:valAx>
      <c:catAx>
        <c:axId val="7903431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90343584"/>
        <c:crosses val="autoZero"/>
        <c:auto val="1"/>
        <c:lblAlgn val="ctr"/>
        <c:lblOffset val="100"/>
        <c:noMultiLvlLbl val="0"/>
      </c:catAx>
      <c:valAx>
        <c:axId val="790343584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Total Number of Projects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0343192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0816663582848511E-2"/>
          <c:y val="0.76185522862273791"/>
          <c:w val="0.74351897918765375"/>
          <c:h val="0.1767412626053322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Summer</a:t>
            </a:r>
            <a:r>
              <a:rPr lang="en-US" baseline="0" dirty="0"/>
              <a:t> Peak Load Projections Incl EE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1162013839179195E-2"/>
          <c:y val="0.13115349682107175"/>
          <c:w val="0.89010061242344707"/>
          <c:h val="0.70924785627954545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Sheet1!$A$7</c:f>
              <c:strCache>
                <c:ptCount val="1"/>
                <c:pt idx="0">
                  <c:v>Summer Peak Sales (MW)</c:v>
                </c:pt>
              </c:strCache>
            </c:strRef>
          </c:tx>
          <c:spPr>
            <a:ln w="2222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Sheet1!$B$2:$Y$2</c:f>
              <c:numCache>
                <c:formatCode>General</c:formatCode>
                <c:ptCount val="2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  <c:pt idx="9">
                  <c:v>2026</c:v>
                </c:pt>
                <c:pt idx="10">
                  <c:v>2027</c:v>
                </c:pt>
                <c:pt idx="11">
                  <c:v>2028</c:v>
                </c:pt>
                <c:pt idx="12">
                  <c:v>2029</c:v>
                </c:pt>
                <c:pt idx="13">
                  <c:v>2030</c:v>
                </c:pt>
                <c:pt idx="14">
                  <c:v>2031</c:v>
                </c:pt>
                <c:pt idx="15">
                  <c:v>2032</c:v>
                </c:pt>
                <c:pt idx="16">
                  <c:v>2033</c:v>
                </c:pt>
                <c:pt idx="17">
                  <c:v>2034</c:v>
                </c:pt>
                <c:pt idx="18">
                  <c:v>2035</c:v>
                </c:pt>
                <c:pt idx="19">
                  <c:v>2036</c:v>
                </c:pt>
                <c:pt idx="20">
                  <c:v>2037</c:v>
                </c:pt>
                <c:pt idx="21">
                  <c:v>2038</c:v>
                </c:pt>
                <c:pt idx="22">
                  <c:v>2039</c:v>
                </c:pt>
                <c:pt idx="23">
                  <c:v>2040</c:v>
                </c:pt>
              </c:numCache>
            </c:numRef>
          </c:xVal>
          <c:yVal>
            <c:numRef>
              <c:f>Sheet1!$B$7:$Y$7</c:f>
              <c:numCache>
                <c:formatCode>General</c:formatCode>
                <c:ptCount val="24"/>
                <c:pt idx="0">
                  <c:v>172219</c:v>
                </c:pt>
                <c:pt idx="1">
                  <c:v>174081</c:v>
                </c:pt>
                <c:pt idx="2">
                  <c:v>174916</c:v>
                </c:pt>
                <c:pt idx="3">
                  <c:v>176668</c:v>
                </c:pt>
                <c:pt idx="4">
                  <c:v>178422</c:v>
                </c:pt>
                <c:pt idx="5">
                  <c:v>180059</c:v>
                </c:pt>
                <c:pt idx="6">
                  <c:v>182305</c:v>
                </c:pt>
                <c:pt idx="7">
                  <c:v>184178</c:v>
                </c:pt>
                <c:pt idx="8">
                  <c:v>185811</c:v>
                </c:pt>
                <c:pt idx="9">
                  <c:v>188121</c:v>
                </c:pt>
                <c:pt idx="10">
                  <c:v>189768</c:v>
                </c:pt>
                <c:pt idx="11">
                  <c:v>191530</c:v>
                </c:pt>
                <c:pt idx="12">
                  <c:v>193001</c:v>
                </c:pt>
                <c:pt idx="13">
                  <c:v>194641</c:v>
                </c:pt>
                <c:pt idx="14">
                  <c:v>196472</c:v>
                </c:pt>
                <c:pt idx="15">
                  <c:v>198582</c:v>
                </c:pt>
                <c:pt idx="16">
                  <c:v>200966</c:v>
                </c:pt>
                <c:pt idx="17">
                  <c:v>203340</c:v>
                </c:pt>
                <c:pt idx="18">
                  <c:v>205700</c:v>
                </c:pt>
                <c:pt idx="19">
                  <c:v>208167</c:v>
                </c:pt>
                <c:pt idx="20">
                  <c:v>210802</c:v>
                </c:pt>
                <c:pt idx="21">
                  <c:v>213432</c:v>
                </c:pt>
                <c:pt idx="22">
                  <c:v>215884</c:v>
                </c:pt>
                <c:pt idx="23">
                  <c:v>218318</c:v>
                </c:pt>
              </c:numCache>
            </c:numRef>
          </c:yVal>
          <c:smooth val="1"/>
        </c:ser>
        <c:ser>
          <c:idx val="1"/>
          <c:order val="1"/>
          <c:tx>
            <c:v>Accelerated</c:v>
          </c:tx>
          <c:spPr>
            <a:ln w="22225" cap="rnd">
              <a:solidFill>
                <a:schemeClr val="tx1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Sheet1!$B$2:$Y$2</c:f>
              <c:numCache>
                <c:formatCode>General</c:formatCode>
                <c:ptCount val="2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  <c:pt idx="9">
                  <c:v>2026</c:v>
                </c:pt>
                <c:pt idx="10">
                  <c:v>2027</c:v>
                </c:pt>
                <c:pt idx="11">
                  <c:v>2028</c:v>
                </c:pt>
                <c:pt idx="12">
                  <c:v>2029</c:v>
                </c:pt>
                <c:pt idx="13">
                  <c:v>2030</c:v>
                </c:pt>
                <c:pt idx="14">
                  <c:v>2031</c:v>
                </c:pt>
                <c:pt idx="15">
                  <c:v>2032</c:v>
                </c:pt>
                <c:pt idx="16">
                  <c:v>2033</c:v>
                </c:pt>
                <c:pt idx="17">
                  <c:v>2034</c:v>
                </c:pt>
                <c:pt idx="18">
                  <c:v>2035</c:v>
                </c:pt>
                <c:pt idx="19">
                  <c:v>2036</c:v>
                </c:pt>
                <c:pt idx="20">
                  <c:v>2037</c:v>
                </c:pt>
                <c:pt idx="21">
                  <c:v>2038</c:v>
                </c:pt>
                <c:pt idx="22">
                  <c:v>2039</c:v>
                </c:pt>
                <c:pt idx="23">
                  <c:v>2040</c:v>
                </c:pt>
              </c:numCache>
            </c:numRef>
          </c:xVal>
          <c:yVal>
            <c:numRef>
              <c:f>Sheet1!$B$9:$Y$9</c:f>
              <c:numCache>
                <c:formatCode>General</c:formatCode>
                <c:ptCount val="24"/>
                <c:pt idx="0">
                  <c:v>171698</c:v>
                </c:pt>
                <c:pt idx="1">
                  <c:v>172817</c:v>
                </c:pt>
                <c:pt idx="2">
                  <c:v>172488</c:v>
                </c:pt>
                <c:pt idx="3">
                  <c:v>172663</c:v>
                </c:pt>
                <c:pt idx="4">
                  <c:v>172671</c:v>
                </c:pt>
                <c:pt idx="5">
                  <c:v>172917</c:v>
                </c:pt>
                <c:pt idx="6">
                  <c:v>173288</c:v>
                </c:pt>
                <c:pt idx="7">
                  <c:v>173345</c:v>
                </c:pt>
                <c:pt idx="8">
                  <c:v>173222</c:v>
                </c:pt>
                <c:pt idx="9">
                  <c:v>173280</c:v>
                </c:pt>
                <c:pt idx="10">
                  <c:v>173387</c:v>
                </c:pt>
                <c:pt idx="11">
                  <c:v>173661</c:v>
                </c:pt>
                <c:pt idx="12">
                  <c:v>173713</c:v>
                </c:pt>
                <c:pt idx="13">
                  <c:v>173983</c:v>
                </c:pt>
                <c:pt idx="14">
                  <c:v>174491</c:v>
                </c:pt>
                <c:pt idx="15">
                  <c:v>175317</c:v>
                </c:pt>
                <c:pt idx="16">
                  <c:v>176450</c:v>
                </c:pt>
                <c:pt idx="17">
                  <c:v>177621</c:v>
                </c:pt>
                <c:pt idx="18">
                  <c:v>178824</c:v>
                </c:pt>
                <c:pt idx="19">
                  <c:v>180173</c:v>
                </c:pt>
                <c:pt idx="20">
                  <c:v>181723</c:v>
                </c:pt>
                <c:pt idx="21">
                  <c:v>183311</c:v>
                </c:pt>
                <c:pt idx="22">
                  <c:v>184773</c:v>
                </c:pt>
                <c:pt idx="23">
                  <c:v>186236</c:v>
                </c:pt>
              </c:numCache>
            </c:numRef>
          </c:yVal>
          <c:smooth val="1"/>
        </c:ser>
        <c:ser>
          <c:idx val="2"/>
          <c:order val="2"/>
          <c:tx>
            <c:v>Aggressive</c:v>
          </c:tx>
          <c:spPr>
            <a:ln w="19050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7030A0"/>
              </a:solidFill>
              <a:ln w="9525">
                <a:solidFill>
                  <a:srgbClr val="7030A0"/>
                </a:solidFill>
              </a:ln>
              <a:effectLst/>
            </c:spPr>
          </c:marker>
          <c:xVal>
            <c:numRef>
              <c:f>Sheet1!$B$11:$Y$11</c:f>
              <c:numCache>
                <c:formatCode>General</c:formatCode>
                <c:ptCount val="2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  <c:pt idx="9">
                  <c:v>2026</c:v>
                </c:pt>
                <c:pt idx="10">
                  <c:v>2027</c:v>
                </c:pt>
                <c:pt idx="11">
                  <c:v>2028</c:v>
                </c:pt>
                <c:pt idx="12">
                  <c:v>2029</c:v>
                </c:pt>
                <c:pt idx="13">
                  <c:v>2030</c:v>
                </c:pt>
                <c:pt idx="14">
                  <c:v>2031</c:v>
                </c:pt>
                <c:pt idx="15">
                  <c:v>2032</c:v>
                </c:pt>
                <c:pt idx="16">
                  <c:v>2033</c:v>
                </c:pt>
                <c:pt idx="17">
                  <c:v>2034</c:v>
                </c:pt>
                <c:pt idx="18">
                  <c:v>2035</c:v>
                </c:pt>
                <c:pt idx="19">
                  <c:v>2036</c:v>
                </c:pt>
                <c:pt idx="20">
                  <c:v>2037</c:v>
                </c:pt>
                <c:pt idx="21">
                  <c:v>2038</c:v>
                </c:pt>
                <c:pt idx="22">
                  <c:v>2039</c:v>
                </c:pt>
                <c:pt idx="23">
                  <c:v>2040</c:v>
                </c:pt>
              </c:numCache>
            </c:numRef>
          </c:xVal>
          <c:yVal>
            <c:numRef>
              <c:f>Sheet1!$B$14:$Y$14</c:f>
              <c:numCache>
                <c:formatCode>General</c:formatCode>
                <c:ptCount val="24"/>
                <c:pt idx="0">
                  <c:v>171698</c:v>
                </c:pt>
                <c:pt idx="1">
                  <c:v>172674</c:v>
                </c:pt>
                <c:pt idx="2">
                  <c:v>171920</c:v>
                </c:pt>
                <c:pt idx="3">
                  <c:v>171398</c:v>
                </c:pt>
                <c:pt idx="4">
                  <c:v>170590</c:v>
                </c:pt>
                <c:pt idx="5">
                  <c:v>170050</c:v>
                </c:pt>
                <c:pt idx="6">
                  <c:v>169663</c:v>
                </c:pt>
                <c:pt idx="7">
                  <c:v>168993</c:v>
                </c:pt>
                <c:pt idx="8">
                  <c:v>168174</c:v>
                </c:pt>
                <c:pt idx="9">
                  <c:v>167570</c:v>
                </c:pt>
                <c:pt idx="10">
                  <c:v>167051</c:v>
                </c:pt>
                <c:pt idx="11">
                  <c:v>166736</c:v>
                </c:pt>
                <c:pt idx="12">
                  <c:v>166236</c:v>
                </c:pt>
                <c:pt idx="13">
                  <c:v>165994</c:v>
                </c:pt>
                <c:pt idx="14">
                  <c:v>166029</c:v>
                </c:pt>
                <c:pt idx="15">
                  <c:v>166423</c:v>
                </c:pt>
                <c:pt idx="16">
                  <c:v>167164</c:v>
                </c:pt>
                <c:pt idx="17">
                  <c:v>167982</c:v>
                </c:pt>
                <c:pt idx="18">
                  <c:v>168872</c:v>
                </c:pt>
                <c:pt idx="19">
                  <c:v>169950</c:v>
                </c:pt>
                <c:pt idx="20">
                  <c:v>171271</c:v>
                </c:pt>
                <c:pt idx="21">
                  <c:v>172673</c:v>
                </c:pt>
                <c:pt idx="22">
                  <c:v>173987</c:v>
                </c:pt>
                <c:pt idx="23">
                  <c:v>175328</c:v>
                </c:pt>
              </c:numCache>
            </c:numRef>
          </c:yVal>
          <c:smooth val="1"/>
        </c:ser>
        <c:ser>
          <c:idx val="3"/>
          <c:order val="3"/>
          <c:tx>
            <c:v>Hybrid</c:v>
          </c:tx>
          <c:spPr>
            <a:ln w="2222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xVal>
            <c:numRef>
              <c:f>Sheet1!$B$2:$Y$2</c:f>
              <c:numCache>
                <c:formatCode>General</c:formatCode>
                <c:ptCount val="2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  <c:pt idx="9">
                  <c:v>2026</c:v>
                </c:pt>
                <c:pt idx="10">
                  <c:v>2027</c:v>
                </c:pt>
                <c:pt idx="11">
                  <c:v>2028</c:v>
                </c:pt>
                <c:pt idx="12">
                  <c:v>2029</c:v>
                </c:pt>
                <c:pt idx="13">
                  <c:v>2030</c:v>
                </c:pt>
                <c:pt idx="14">
                  <c:v>2031</c:v>
                </c:pt>
                <c:pt idx="15">
                  <c:v>2032</c:v>
                </c:pt>
                <c:pt idx="16">
                  <c:v>2033</c:v>
                </c:pt>
                <c:pt idx="17">
                  <c:v>2034</c:v>
                </c:pt>
                <c:pt idx="18">
                  <c:v>2035</c:v>
                </c:pt>
                <c:pt idx="19">
                  <c:v>2036</c:v>
                </c:pt>
                <c:pt idx="20">
                  <c:v>2037</c:v>
                </c:pt>
                <c:pt idx="21">
                  <c:v>2038</c:v>
                </c:pt>
                <c:pt idx="22">
                  <c:v>2039</c:v>
                </c:pt>
                <c:pt idx="23">
                  <c:v>2040</c:v>
                </c:pt>
              </c:numCache>
            </c:numRef>
          </c:xVal>
          <c:yVal>
            <c:numRef>
              <c:f>Sheet1!$B$23:$Y$23</c:f>
              <c:numCache>
                <c:formatCode>General</c:formatCode>
                <c:ptCount val="24"/>
                <c:pt idx="0">
                  <c:v>171698</c:v>
                </c:pt>
                <c:pt idx="1">
                  <c:v>172817</c:v>
                </c:pt>
                <c:pt idx="2">
                  <c:v>172488</c:v>
                </c:pt>
                <c:pt idx="3">
                  <c:v>172663</c:v>
                </c:pt>
                <c:pt idx="4">
                  <c:v>172671</c:v>
                </c:pt>
                <c:pt idx="5">
                  <c:v>172917</c:v>
                </c:pt>
                <c:pt idx="6">
                  <c:v>173288</c:v>
                </c:pt>
                <c:pt idx="7">
                  <c:v>173345</c:v>
                </c:pt>
                <c:pt idx="8">
                  <c:v>173222</c:v>
                </c:pt>
                <c:pt idx="9">
                  <c:v>173280</c:v>
                </c:pt>
                <c:pt idx="10">
                  <c:v>173387</c:v>
                </c:pt>
                <c:pt idx="11">
                  <c:v>173661</c:v>
                </c:pt>
                <c:pt idx="12">
                  <c:v>173713</c:v>
                </c:pt>
                <c:pt idx="13">
                  <c:v>173983</c:v>
                </c:pt>
                <c:pt idx="14">
                  <c:v>174491</c:v>
                </c:pt>
                <c:pt idx="15">
                  <c:v>175317</c:v>
                </c:pt>
                <c:pt idx="16">
                  <c:v>176450</c:v>
                </c:pt>
                <c:pt idx="17">
                  <c:v>177621</c:v>
                </c:pt>
                <c:pt idx="18">
                  <c:v>178824</c:v>
                </c:pt>
                <c:pt idx="19">
                  <c:v>180173</c:v>
                </c:pt>
                <c:pt idx="20">
                  <c:v>181723</c:v>
                </c:pt>
                <c:pt idx="21">
                  <c:v>183311</c:v>
                </c:pt>
                <c:pt idx="22">
                  <c:v>184773</c:v>
                </c:pt>
                <c:pt idx="23">
                  <c:v>186236</c:v>
                </c:pt>
              </c:numCache>
            </c:numRef>
          </c:yVal>
          <c:smooth val="1"/>
        </c:ser>
        <c:ser>
          <c:idx val="4"/>
          <c:order val="4"/>
          <c:tx>
            <c:v>High Energy Demand</c:v>
          </c:tx>
          <c:spPr>
            <a:ln w="22225" cap="rnd">
              <a:solidFill>
                <a:schemeClr val="accent6"/>
              </a:solidFill>
              <a:prstDash val="dash"/>
              <a:round/>
            </a:ln>
            <a:effectLst/>
          </c:spPr>
          <c:marker>
            <c:symbol val="triangle"/>
            <c:size val="6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Sheet1!$B$2:$Y$2</c:f>
              <c:numCache>
                <c:formatCode>General</c:formatCode>
                <c:ptCount val="2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  <c:pt idx="9">
                  <c:v>2026</c:v>
                </c:pt>
                <c:pt idx="10">
                  <c:v>2027</c:v>
                </c:pt>
                <c:pt idx="11">
                  <c:v>2028</c:v>
                </c:pt>
                <c:pt idx="12">
                  <c:v>2029</c:v>
                </c:pt>
                <c:pt idx="13">
                  <c:v>2030</c:v>
                </c:pt>
                <c:pt idx="14">
                  <c:v>2031</c:v>
                </c:pt>
                <c:pt idx="15">
                  <c:v>2032</c:v>
                </c:pt>
                <c:pt idx="16">
                  <c:v>2033</c:v>
                </c:pt>
                <c:pt idx="17">
                  <c:v>2034</c:v>
                </c:pt>
                <c:pt idx="18">
                  <c:v>2035</c:v>
                </c:pt>
                <c:pt idx="19">
                  <c:v>2036</c:v>
                </c:pt>
                <c:pt idx="20">
                  <c:v>2037</c:v>
                </c:pt>
                <c:pt idx="21">
                  <c:v>2038</c:v>
                </c:pt>
                <c:pt idx="22">
                  <c:v>2039</c:v>
                </c:pt>
                <c:pt idx="23">
                  <c:v>2040</c:v>
                </c:pt>
              </c:numCache>
            </c:numRef>
          </c:xVal>
          <c:yVal>
            <c:numRef>
              <c:f>Sheet1!$B$32:$Y$32</c:f>
              <c:numCache>
                <c:formatCode>General</c:formatCode>
                <c:ptCount val="24"/>
                <c:pt idx="0">
                  <c:v>172219</c:v>
                </c:pt>
                <c:pt idx="1">
                  <c:v>174081</c:v>
                </c:pt>
                <c:pt idx="2">
                  <c:v>174916</c:v>
                </c:pt>
                <c:pt idx="3">
                  <c:v>176668</c:v>
                </c:pt>
                <c:pt idx="4">
                  <c:v>178422</c:v>
                </c:pt>
                <c:pt idx="5">
                  <c:v>180059</c:v>
                </c:pt>
                <c:pt idx="6">
                  <c:v>182305</c:v>
                </c:pt>
                <c:pt idx="7">
                  <c:v>184178</c:v>
                </c:pt>
                <c:pt idx="8">
                  <c:v>185811</c:v>
                </c:pt>
                <c:pt idx="9">
                  <c:v>188121</c:v>
                </c:pt>
                <c:pt idx="10">
                  <c:v>189768</c:v>
                </c:pt>
                <c:pt idx="11">
                  <c:v>191530</c:v>
                </c:pt>
                <c:pt idx="12">
                  <c:v>193001</c:v>
                </c:pt>
                <c:pt idx="13">
                  <c:v>194641</c:v>
                </c:pt>
                <c:pt idx="14">
                  <c:v>196472</c:v>
                </c:pt>
                <c:pt idx="15">
                  <c:v>198582</c:v>
                </c:pt>
                <c:pt idx="16">
                  <c:v>200966</c:v>
                </c:pt>
                <c:pt idx="17">
                  <c:v>203340</c:v>
                </c:pt>
                <c:pt idx="18">
                  <c:v>205700</c:v>
                </c:pt>
                <c:pt idx="19">
                  <c:v>208167</c:v>
                </c:pt>
                <c:pt idx="20">
                  <c:v>210802</c:v>
                </c:pt>
                <c:pt idx="21">
                  <c:v>213432</c:v>
                </c:pt>
                <c:pt idx="22">
                  <c:v>215884</c:v>
                </c:pt>
                <c:pt idx="23">
                  <c:v>218318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96378448"/>
        <c:axId val="796378840"/>
      </c:scatterChart>
      <c:valAx>
        <c:axId val="796378448"/>
        <c:scaling>
          <c:orientation val="minMax"/>
          <c:max val="2045"/>
          <c:min val="201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6378840"/>
        <c:crosses val="autoZero"/>
        <c:crossBetween val="midCat"/>
      </c:valAx>
      <c:valAx>
        <c:axId val="796378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6378448"/>
        <c:crosses val="autoZero"/>
        <c:crossBetween val="midCat"/>
        <c:majorUnit val="2500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Winter Peak Load Projections Incl EE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Winter Peak Sales (MW)</c:v>
                </c:pt>
              </c:strCache>
            </c:strRef>
          </c:tx>
          <c:spPr>
            <a:ln w="2222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Sheet1!$B$2:$Y$2</c:f>
              <c:numCache>
                <c:formatCode>General</c:formatCode>
                <c:ptCount val="2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  <c:pt idx="9">
                  <c:v>2026</c:v>
                </c:pt>
                <c:pt idx="10">
                  <c:v>2027</c:v>
                </c:pt>
                <c:pt idx="11">
                  <c:v>2028</c:v>
                </c:pt>
                <c:pt idx="12">
                  <c:v>2029</c:v>
                </c:pt>
                <c:pt idx="13">
                  <c:v>2030</c:v>
                </c:pt>
                <c:pt idx="14">
                  <c:v>2031</c:v>
                </c:pt>
                <c:pt idx="15">
                  <c:v>2032</c:v>
                </c:pt>
                <c:pt idx="16">
                  <c:v>2033</c:v>
                </c:pt>
                <c:pt idx="17">
                  <c:v>2034</c:v>
                </c:pt>
                <c:pt idx="18">
                  <c:v>2035</c:v>
                </c:pt>
                <c:pt idx="19">
                  <c:v>2036</c:v>
                </c:pt>
                <c:pt idx="20">
                  <c:v>2037</c:v>
                </c:pt>
                <c:pt idx="21">
                  <c:v>2038</c:v>
                </c:pt>
                <c:pt idx="22">
                  <c:v>2039</c:v>
                </c:pt>
                <c:pt idx="23">
                  <c:v>2040</c:v>
                </c:pt>
              </c:numCache>
            </c:numRef>
          </c:xVal>
          <c:yVal>
            <c:numRef>
              <c:f>Sheet1!$B$3:$Y$3</c:f>
              <c:numCache>
                <c:formatCode>General</c:formatCode>
                <c:ptCount val="24"/>
                <c:pt idx="0">
                  <c:v>169946</c:v>
                </c:pt>
                <c:pt idx="1">
                  <c:v>171646</c:v>
                </c:pt>
                <c:pt idx="2">
                  <c:v>172333</c:v>
                </c:pt>
                <c:pt idx="3">
                  <c:v>173922</c:v>
                </c:pt>
                <c:pt idx="4">
                  <c:v>175832</c:v>
                </c:pt>
                <c:pt idx="5">
                  <c:v>177926</c:v>
                </c:pt>
                <c:pt idx="6">
                  <c:v>180895</c:v>
                </c:pt>
                <c:pt idx="7">
                  <c:v>181895</c:v>
                </c:pt>
                <c:pt idx="8">
                  <c:v>183457</c:v>
                </c:pt>
                <c:pt idx="9">
                  <c:v>184997</c:v>
                </c:pt>
                <c:pt idx="10">
                  <c:v>186526</c:v>
                </c:pt>
                <c:pt idx="11">
                  <c:v>188168</c:v>
                </c:pt>
                <c:pt idx="12">
                  <c:v>189524</c:v>
                </c:pt>
                <c:pt idx="13">
                  <c:v>191043</c:v>
                </c:pt>
                <c:pt idx="14">
                  <c:v>192750</c:v>
                </c:pt>
                <c:pt idx="15">
                  <c:v>194729</c:v>
                </c:pt>
                <c:pt idx="16">
                  <c:v>196976</c:v>
                </c:pt>
                <c:pt idx="17">
                  <c:v>199212</c:v>
                </c:pt>
                <c:pt idx="18">
                  <c:v>201431</c:v>
                </c:pt>
                <c:pt idx="19">
                  <c:v>203754</c:v>
                </c:pt>
                <c:pt idx="20">
                  <c:v>206241</c:v>
                </c:pt>
                <c:pt idx="21">
                  <c:v>208720</c:v>
                </c:pt>
                <c:pt idx="22">
                  <c:v>211025</c:v>
                </c:pt>
                <c:pt idx="23">
                  <c:v>213309</c:v>
                </c:pt>
              </c:numCache>
            </c:numRef>
          </c:yVal>
          <c:smooth val="1"/>
        </c:ser>
        <c:ser>
          <c:idx val="1"/>
          <c:order val="1"/>
          <c:tx>
            <c:v>Accelerated</c:v>
          </c:tx>
          <c:spPr>
            <a:ln w="22225" cap="rnd">
              <a:solidFill>
                <a:schemeClr val="tx1">
                  <a:lumMod val="95000"/>
                  <a:lumOff val="5000"/>
                </a:schemeClr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tx1">
                  <a:lumMod val="95000"/>
                  <a:lumOff val="5000"/>
                </a:schemeClr>
              </a:solidFill>
              <a:ln w="9525"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c:spPr>
          </c:marker>
          <c:xVal>
            <c:numRef>
              <c:f>Sheet1!$B$2:$Y$2</c:f>
              <c:numCache>
                <c:formatCode>General</c:formatCode>
                <c:ptCount val="2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  <c:pt idx="9">
                  <c:v>2026</c:v>
                </c:pt>
                <c:pt idx="10">
                  <c:v>2027</c:v>
                </c:pt>
                <c:pt idx="11">
                  <c:v>2028</c:v>
                </c:pt>
                <c:pt idx="12">
                  <c:v>2029</c:v>
                </c:pt>
                <c:pt idx="13">
                  <c:v>2030</c:v>
                </c:pt>
                <c:pt idx="14">
                  <c:v>2031</c:v>
                </c:pt>
                <c:pt idx="15">
                  <c:v>2032</c:v>
                </c:pt>
                <c:pt idx="16">
                  <c:v>2033</c:v>
                </c:pt>
                <c:pt idx="17">
                  <c:v>2034</c:v>
                </c:pt>
                <c:pt idx="18">
                  <c:v>2035</c:v>
                </c:pt>
                <c:pt idx="19">
                  <c:v>2036</c:v>
                </c:pt>
                <c:pt idx="20">
                  <c:v>2037</c:v>
                </c:pt>
                <c:pt idx="21">
                  <c:v>2038</c:v>
                </c:pt>
                <c:pt idx="22">
                  <c:v>2039</c:v>
                </c:pt>
                <c:pt idx="23">
                  <c:v>2040</c:v>
                </c:pt>
              </c:numCache>
            </c:numRef>
          </c:xVal>
          <c:yVal>
            <c:numRef>
              <c:f>Sheet1!$B$5:$Y$5</c:f>
              <c:numCache>
                <c:formatCode>General</c:formatCode>
                <c:ptCount val="24"/>
                <c:pt idx="0">
                  <c:v>169568</c:v>
                </c:pt>
                <c:pt idx="1">
                  <c:v>170672</c:v>
                </c:pt>
                <c:pt idx="2">
                  <c:v>170348</c:v>
                </c:pt>
                <c:pt idx="3">
                  <c:v>170521</c:v>
                </c:pt>
                <c:pt idx="4">
                  <c:v>170529</c:v>
                </c:pt>
                <c:pt idx="5">
                  <c:v>170771</c:v>
                </c:pt>
                <c:pt idx="6">
                  <c:v>171938</c:v>
                </c:pt>
                <c:pt idx="7">
                  <c:v>171194</c:v>
                </c:pt>
                <c:pt idx="8">
                  <c:v>171073</c:v>
                </c:pt>
                <c:pt idx="9">
                  <c:v>171131</c:v>
                </c:pt>
                <c:pt idx="10">
                  <c:v>171236</c:v>
                </c:pt>
                <c:pt idx="11">
                  <c:v>171506</c:v>
                </c:pt>
                <c:pt idx="12">
                  <c:v>171559</c:v>
                </c:pt>
                <c:pt idx="13">
                  <c:v>171825</c:v>
                </c:pt>
                <c:pt idx="14">
                  <c:v>172327</c:v>
                </c:pt>
                <c:pt idx="15">
                  <c:v>173142</c:v>
                </c:pt>
                <c:pt idx="16">
                  <c:v>174262</c:v>
                </c:pt>
                <c:pt idx="17">
                  <c:v>175418</c:v>
                </c:pt>
                <c:pt idx="18">
                  <c:v>176605</c:v>
                </c:pt>
                <c:pt idx="19">
                  <c:v>177937</c:v>
                </c:pt>
                <c:pt idx="20">
                  <c:v>179469</c:v>
                </c:pt>
                <c:pt idx="21">
                  <c:v>181037</c:v>
                </c:pt>
                <c:pt idx="22">
                  <c:v>182481</c:v>
                </c:pt>
                <c:pt idx="23">
                  <c:v>183925</c:v>
                </c:pt>
              </c:numCache>
            </c:numRef>
          </c:yVal>
          <c:smooth val="1"/>
        </c:ser>
        <c:ser>
          <c:idx val="2"/>
          <c:order val="2"/>
          <c:tx>
            <c:v>Aggressive</c:v>
          </c:tx>
          <c:spPr>
            <a:ln w="19050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7030A0"/>
              </a:solidFill>
              <a:ln w="9525">
                <a:solidFill>
                  <a:srgbClr val="7030A0"/>
                </a:solidFill>
              </a:ln>
              <a:effectLst/>
            </c:spPr>
          </c:marker>
          <c:xVal>
            <c:numRef>
              <c:f>Sheet1!$B$2:$Y$2</c:f>
              <c:numCache>
                <c:formatCode>General</c:formatCode>
                <c:ptCount val="2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  <c:pt idx="9">
                  <c:v>2026</c:v>
                </c:pt>
                <c:pt idx="10">
                  <c:v>2027</c:v>
                </c:pt>
                <c:pt idx="11">
                  <c:v>2028</c:v>
                </c:pt>
                <c:pt idx="12">
                  <c:v>2029</c:v>
                </c:pt>
                <c:pt idx="13">
                  <c:v>2030</c:v>
                </c:pt>
                <c:pt idx="14">
                  <c:v>2031</c:v>
                </c:pt>
                <c:pt idx="15">
                  <c:v>2032</c:v>
                </c:pt>
                <c:pt idx="16">
                  <c:v>2033</c:v>
                </c:pt>
                <c:pt idx="17">
                  <c:v>2034</c:v>
                </c:pt>
                <c:pt idx="18">
                  <c:v>2035</c:v>
                </c:pt>
                <c:pt idx="19">
                  <c:v>2036</c:v>
                </c:pt>
                <c:pt idx="20">
                  <c:v>2037</c:v>
                </c:pt>
                <c:pt idx="21">
                  <c:v>2038</c:v>
                </c:pt>
                <c:pt idx="22">
                  <c:v>2039</c:v>
                </c:pt>
                <c:pt idx="23">
                  <c:v>2040</c:v>
                </c:pt>
              </c:numCache>
            </c:numRef>
          </c:xVal>
          <c:yVal>
            <c:numRef>
              <c:f>Sheet1!$B$18:$Y$18</c:f>
              <c:numCache>
                <c:formatCode>General</c:formatCode>
                <c:ptCount val="24"/>
                <c:pt idx="0">
                  <c:v>169568</c:v>
                </c:pt>
                <c:pt idx="1">
                  <c:v>170531</c:v>
                </c:pt>
                <c:pt idx="2">
                  <c:v>169787</c:v>
                </c:pt>
                <c:pt idx="3">
                  <c:v>169272</c:v>
                </c:pt>
                <c:pt idx="4">
                  <c:v>168475</c:v>
                </c:pt>
                <c:pt idx="5">
                  <c:v>167940</c:v>
                </c:pt>
                <c:pt idx="6">
                  <c:v>168358</c:v>
                </c:pt>
                <c:pt idx="7">
                  <c:v>166896</c:v>
                </c:pt>
                <c:pt idx="8">
                  <c:v>166088</c:v>
                </c:pt>
                <c:pt idx="9">
                  <c:v>165492</c:v>
                </c:pt>
                <c:pt idx="10">
                  <c:v>164979</c:v>
                </c:pt>
                <c:pt idx="11">
                  <c:v>164668</c:v>
                </c:pt>
                <c:pt idx="12">
                  <c:v>164175</c:v>
                </c:pt>
                <c:pt idx="13">
                  <c:v>163934</c:v>
                </c:pt>
                <c:pt idx="14">
                  <c:v>163970</c:v>
                </c:pt>
                <c:pt idx="15">
                  <c:v>164358</c:v>
                </c:pt>
                <c:pt idx="16">
                  <c:v>165090</c:v>
                </c:pt>
                <c:pt idx="17">
                  <c:v>165898</c:v>
                </c:pt>
                <c:pt idx="18">
                  <c:v>166777</c:v>
                </c:pt>
                <c:pt idx="19">
                  <c:v>167841</c:v>
                </c:pt>
                <c:pt idx="20">
                  <c:v>169146</c:v>
                </c:pt>
                <c:pt idx="21">
                  <c:v>170531</c:v>
                </c:pt>
                <c:pt idx="22">
                  <c:v>171829</c:v>
                </c:pt>
                <c:pt idx="23">
                  <c:v>173153</c:v>
                </c:pt>
              </c:numCache>
            </c:numRef>
          </c:yVal>
          <c:smooth val="1"/>
        </c:ser>
        <c:ser>
          <c:idx val="3"/>
          <c:order val="3"/>
          <c:tx>
            <c:v>Hybrid</c:v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xVal>
            <c:numRef>
              <c:f>Sheet1!$B$2:$Y$2</c:f>
              <c:numCache>
                <c:formatCode>General</c:formatCode>
                <c:ptCount val="2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  <c:pt idx="9">
                  <c:v>2026</c:v>
                </c:pt>
                <c:pt idx="10">
                  <c:v>2027</c:v>
                </c:pt>
                <c:pt idx="11">
                  <c:v>2028</c:v>
                </c:pt>
                <c:pt idx="12">
                  <c:v>2029</c:v>
                </c:pt>
                <c:pt idx="13">
                  <c:v>2030</c:v>
                </c:pt>
                <c:pt idx="14">
                  <c:v>2031</c:v>
                </c:pt>
                <c:pt idx="15">
                  <c:v>2032</c:v>
                </c:pt>
                <c:pt idx="16">
                  <c:v>2033</c:v>
                </c:pt>
                <c:pt idx="17">
                  <c:v>2034</c:v>
                </c:pt>
                <c:pt idx="18">
                  <c:v>2035</c:v>
                </c:pt>
                <c:pt idx="19">
                  <c:v>2036</c:v>
                </c:pt>
                <c:pt idx="20">
                  <c:v>2037</c:v>
                </c:pt>
                <c:pt idx="21">
                  <c:v>2038</c:v>
                </c:pt>
                <c:pt idx="22">
                  <c:v>2039</c:v>
                </c:pt>
                <c:pt idx="23">
                  <c:v>2040</c:v>
                </c:pt>
              </c:numCache>
            </c:numRef>
          </c:xVal>
          <c:yVal>
            <c:numRef>
              <c:f>Sheet1!$B$27:$Y$27</c:f>
              <c:numCache>
                <c:formatCode>General</c:formatCode>
                <c:ptCount val="24"/>
                <c:pt idx="0">
                  <c:v>169568</c:v>
                </c:pt>
                <c:pt idx="1">
                  <c:v>170672</c:v>
                </c:pt>
                <c:pt idx="2">
                  <c:v>170348</c:v>
                </c:pt>
                <c:pt idx="3">
                  <c:v>170521</c:v>
                </c:pt>
                <c:pt idx="4">
                  <c:v>170529</c:v>
                </c:pt>
                <c:pt idx="5">
                  <c:v>170771</c:v>
                </c:pt>
                <c:pt idx="6">
                  <c:v>171938</c:v>
                </c:pt>
                <c:pt idx="7">
                  <c:v>171194</c:v>
                </c:pt>
                <c:pt idx="8">
                  <c:v>171073</c:v>
                </c:pt>
                <c:pt idx="9">
                  <c:v>171131</c:v>
                </c:pt>
                <c:pt idx="10">
                  <c:v>171236</c:v>
                </c:pt>
                <c:pt idx="11">
                  <c:v>171506</c:v>
                </c:pt>
                <c:pt idx="12">
                  <c:v>171559</c:v>
                </c:pt>
                <c:pt idx="13">
                  <c:v>171825</c:v>
                </c:pt>
                <c:pt idx="14">
                  <c:v>172327</c:v>
                </c:pt>
                <c:pt idx="15">
                  <c:v>173142</c:v>
                </c:pt>
                <c:pt idx="16">
                  <c:v>174262</c:v>
                </c:pt>
                <c:pt idx="17">
                  <c:v>175418</c:v>
                </c:pt>
                <c:pt idx="18">
                  <c:v>176605</c:v>
                </c:pt>
                <c:pt idx="19">
                  <c:v>177937</c:v>
                </c:pt>
                <c:pt idx="20">
                  <c:v>179469</c:v>
                </c:pt>
                <c:pt idx="21">
                  <c:v>181037</c:v>
                </c:pt>
                <c:pt idx="22">
                  <c:v>182481</c:v>
                </c:pt>
                <c:pt idx="23">
                  <c:v>183925</c:v>
                </c:pt>
              </c:numCache>
            </c:numRef>
          </c:yVal>
          <c:smooth val="1"/>
        </c:ser>
        <c:ser>
          <c:idx val="4"/>
          <c:order val="4"/>
          <c:tx>
            <c:v>High Energy Demand</c:v>
          </c:tx>
          <c:spPr>
            <a:ln w="22225" cap="rnd">
              <a:solidFill>
                <a:srgbClr val="00B050"/>
              </a:solidFill>
              <a:prstDash val="dash"/>
              <a:round/>
            </a:ln>
            <a:effectLst/>
          </c:spPr>
          <c:marker>
            <c:symbol val="triangle"/>
            <c:size val="6"/>
            <c:spPr>
              <a:solidFill>
                <a:srgbClr val="00B050"/>
              </a:solidFill>
              <a:ln w="0">
                <a:solidFill>
                  <a:srgbClr val="00B050"/>
                </a:solidFill>
              </a:ln>
              <a:effectLst/>
            </c:spPr>
          </c:marker>
          <c:xVal>
            <c:numRef>
              <c:f>Sheet1!$B$2:$Y$2</c:f>
              <c:numCache>
                <c:formatCode>General</c:formatCode>
                <c:ptCount val="2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  <c:pt idx="9">
                  <c:v>2026</c:v>
                </c:pt>
                <c:pt idx="10">
                  <c:v>2027</c:v>
                </c:pt>
                <c:pt idx="11">
                  <c:v>2028</c:v>
                </c:pt>
                <c:pt idx="12">
                  <c:v>2029</c:v>
                </c:pt>
                <c:pt idx="13">
                  <c:v>2030</c:v>
                </c:pt>
                <c:pt idx="14">
                  <c:v>2031</c:v>
                </c:pt>
                <c:pt idx="15">
                  <c:v>2032</c:v>
                </c:pt>
                <c:pt idx="16">
                  <c:v>2033</c:v>
                </c:pt>
                <c:pt idx="17">
                  <c:v>2034</c:v>
                </c:pt>
                <c:pt idx="18">
                  <c:v>2035</c:v>
                </c:pt>
                <c:pt idx="19">
                  <c:v>2036</c:v>
                </c:pt>
                <c:pt idx="20">
                  <c:v>2037</c:v>
                </c:pt>
                <c:pt idx="21">
                  <c:v>2038</c:v>
                </c:pt>
                <c:pt idx="22">
                  <c:v>2039</c:v>
                </c:pt>
                <c:pt idx="23">
                  <c:v>2040</c:v>
                </c:pt>
              </c:numCache>
            </c:numRef>
          </c:xVal>
          <c:yVal>
            <c:numRef>
              <c:f>Sheet1!$B$36:$Y$36</c:f>
              <c:numCache>
                <c:formatCode>General</c:formatCode>
                <c:ptCount val="24"/>
                <c:pt idx="0">
                  <c:v>169946</c:v>
                </c:pt>
                <c:pt idx="1">
                  <c:v>171646</c:v>
                </c:pt>
                <c:pt idx="2">
                  <c:v>172333</c:v>
                </c:pt>
                <c:pt idx="3">
                  <c:v>173922</c:v>
                </c:pt>
                <c:pt idx="4">
                  <c:v>175832</c:v>
                </c:pt>
                <c:pt idx="5">
                  <c:v>177926</c:v>
                </c:pt>
                <c:pt idx="6">
                  <c:v>180895</c:v>
                </c:pt>
                <c:pt idx="7">
                  <c:v>181895</c:v>
                </c:pt>
                <c:pt idx="8">
                  <c:v>183457</c:v>
                </c:pt>
                <c:pt idx="9">
                  <c:v>184997</c:v>
                </c:pt>
                <c:pt idx="10">
                  <c:v>186526</c:v>
                </c:pt>
                <c:pt idx="11">
                  <c:v>188168</c:v>
                </c:pt>
                <c:pt idx="12">
                  <c:v>189524</c:v>
                </c:pt>
                <c:pt idx="13">
                  <c:v>191043</c:v>
                </c:pt>
                <c:pt idx="14">
                  <c:v>192750</c:v>
                </c:pt>
                <c:pt idx="15">
                  <c:v>194729</c:v>
                </c:pt>
                <c:pt idx="16">
                  <c:v>196976</c:v>
                </c:pt>
                <c:pt idx="17">
                  <c:v>199212</c:v>
                </c:pt>
                <c:pt idx="18">
                  <c:v>201431</c:v>
                </c:pt>
                <c:pt idx="19">
                  <c:v>203754</c:v>
                </c:pt>
                <c:pt idx="20">
                  <c:v>206241</c:v>
                </c:pt>
                <c:pt idx="21">
                  <c:v>208720</c:v>
                </c:pt>
                <c:pt idx="22">
                  <c:v>211025</c:v>
                </c:pt>
                <c:pt idx="23">
                  <c:v>213309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82364272"/>
        <c:axId val="682364664"/>
      </c:scatterChart>
      <c:valAx>
        <c:axId val="682364272"/>
        <c:scaling>
          <c:orientation val="minMax"/>
          <c:max val="2045"/>
          <c:min val="201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2364664"/>
        <c:crosses val="autoZero"/>
        <c:crossBetween val="midCat"/>
      </c:valAx>
      <c:valAx>
        <c:axId val="682364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2364272"/>
        <c:crosses val="autoZero"/>
        <c:crossBetween val="midCat"/>
        <c:majorUnit val="2500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5/12/2017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Welcome to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5147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8823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8821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4664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5092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6933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9224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984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9700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1709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997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8958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1222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75151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74063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23993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31889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41558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13973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95533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1990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5071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35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73930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36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46929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16946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14619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93840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64041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66424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3775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6974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5523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8270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6839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651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9422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energystorageexchange.org/projects/data_visualization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://www.energystorageexchange.org/projects/data_visualization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zard.com/media/438041/lazard-lcos-20-executive-summary.pdf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lazard.com/media/438042/lazard-levelized-cost-of-storage-v20.pdf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rel.gov/docs/fy17osti/66939.pdf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mailto:sandeep.borkar@ercot.com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Relationship Id="rId5" Type="http://schemas.openxmlformats.org/officeDocument/2006/relationships/hyperlink" Target="mailto:Julie.jin@ercot.com" TargetMode="External"/><Relationship Id="rId4" Type="http://schemas.openxmlformats.org/officeDocument/2006/relationships/hyperlink" Target="mailto:douglas.murray@ercot.co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en-US" sz="2400" b="1" dirty="0" smtClean="0"/>
              <a:t>2018 LTSA Scenario Workshop Initial Data</a:t>
            </a:r>
            <a:endParaRPr lang="en-US" altLang="en-US" sz="2400" b="1" dirty="0"/>
          </a:p>
          <a:p>
            <a:endParaRPr lang="en-US" dirty="0"/>
          </a:p>
          <a:p>
            <a:pPr algn="ctr"/>
            <a:r>
              <a:rPr lang="en-US" dirty="0" smtClean="0"/>
              <a:t>May, 2017</a:t>
            </a:r>
          </a:p>
          <a:p>
            <a:pPr algn="ctr"/>
            <a:r>
              <a:rPr lang="en-US" dirty="0" smtClean="0"/>
              <a:t>RPG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Environmental Issues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5567" y="1219200"/>
            <a:ext cx="7178233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Regulations for most environmental rules that would affect ERCOT scenarios are in limbo</a:t>
            </a:r>
            <a:r>
              <a:rPr lang="en-US" sz="2800" dirty="0" smtClean="0"/>
              <a:t>.</a:t>
            </a:r>
          </a:p>
          <a:p>
            <a:pPr marL="285750" indent="-28575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Current Trends Scenario will likely not be including any new environmental regulations (to be determined in the scenario workshops).</a:t>
            </a:r>
          </a:p>
          <a:p>
            <a:pPr marL="285750" indent="-28575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Other scenarios may include certain environmental rules and costs.</a:t>
            </a:r>
          </a:p>
        </p:txBody>
      </p:sp>
    </p:spTree>
    <p:extLst>
      <p:ext uri="{BB962C8B-B14F-4D97-AF65-F5344CB8AC3E}">
        <p14:creationId xmlns:p14="http://schemas.microsoft.com/office/powerpoint/2010/main" val="73922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dirty="0" smtClean="0"/>
              <a:t>Carbon Costs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5567" y="1044714"/>
            <a:ext cx="8245033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Investing.com carbon prices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RGGI CO2 latest auction price settled at $3.00/ton (March 2017)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California Cap and Trade auction price settled at $13.57/ton (February 2017)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0" y="2186940"/>
            <a:ext cx="7886700" cy="3985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25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dirty="0" smtClean="0"/>
              <a:t>SO</a:t>
            </a:r>
            <a:r>
              <a:rPr lang="en-US" sz="1400" dirty="0" smtClean="0"/>
              <a:t>2</a:t>
            </a:r>
            <a:r>
              <a:rPr lang="en-US" dirty="0" smtClean="0"/>
              <a:t> and NOx Costs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5567" y="1044714"/>
            <a:ext cx="824503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Recent auction prices from the EPA website show SO</a:t>
            </a:r>
            <a:r>
              <a:rPr lang="en-US" sz="1200" dirty="0" smtClean="0"/>
              <a:t>2</a:t>
            </a:r>
            <a:r>
              <a:rPr lang="en-US" dirty="0" smtClean="0"/>
              <a:t> allowances dropping to below $0.10</a:t>
            </a:r>
            <a:r>
              <a:rPr lang="en-US" sz="2000" dirty="0" smtClean="0"/>
              <a:t>/ton in some cases. This is a stark difference from a few years ago when prices were above $1,000/ton.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Prices for seasonal and annual NOx allowances have also dropped recently. Annual NOx prices are now below $10/ton and seasonal prices in a range between $200 and $250 per ton.</a:t>
            </a:r>
          </a:p>
        </p:txBody>
      </p:sp>
    </p:spTree>
    <p:extLst>
      <p:ext uri="{BB962C8B-B14F-4D97-AF65-F5344CB8AC3E}">
        <p14:creationId xmlns:p14="http://schemas.microsoft.com/office/powerpoint/2010/main" val="100927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Appendix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8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Gas Price Assumptions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752600"/>
            <a:ext cx="8206740" cy="44958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33400" y="914400"/>
            <a:ext cx="80543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EIA AEO last three natural gas forecasts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REF is the EIA Reference Case and HOG is the High Oil and Gas Production Case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3095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Gas Price Assumptions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739140"/>
            <a:ext cx="8229600" cy="5509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65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48000" y="2438400"/>
            <a:ext cx="56460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altLang="en-US" sz="4800" b="1" dirty="0" smtClean="0"/>
              <a:t>Energy Storage</a:t>
            </a:r>
            <a:endParaRPr lang="en-US" altLang="en-US" sz="4800" b="1" dirty="0"/>
          </a:p>
          <a:p>
            <a:pPr algn="r"/>
            <a:endParaRPr lang="en-US" dirty="0" smtClean="0"/>
          </a:p>
          <a:p>
            <a:pPr algn="r"/>
            <a:r>
              <a:rPr lang="en-US" dirty="0" smtClean="0"/>
              <a:t>Nemica Kadel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04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Agenda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2362199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Energy Storage </a:t>
            </a:r>
            <a:r>
              <a:rPr lang="en-US" sz="2400" dirty="0" smtClean="0"/>
              <a:t>Application in ERCOT</a:t>
            </a: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Operational </a:t>
            </a:r>
            <a:r>
              <a:rPr lang="en-US" sz="2400" dirty="0"/>
              <a:t>Energy Storage </a:t>
            </a:r>
            <a:r>
              <a:rPr lang="en-US" sz="2400" dirty="0" smtClean="0"/>
              <a:t>Increase in United States (2000-2020)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Storage/EV Scenario Assumptions used in 2016 LTSA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Energy </a:t>
            </a:r>
            <a:r>
              <a:rPr lang="en-US" sz="2400" dirty="0"/>
              <a:t>Storage Cost 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Comments/Questions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12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Energy Storage Application in ERCOT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18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357187" y="990600"/>
            <a:ext cx="8401050" cy="990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endParaRPr lang="en-US" sz="16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1600" dirty="0" smtClean="0"/>
              <a:t>A total of 169.21 MW of energy storage is operational in ERCOT with 83% of the capacity used for Energy Time Shift .</a:t>
            </a:r>
            <a:r>
              <a:rPr lang="en-US" sz="1600" b="1" baseline="30000" dirty="0" smtClean="0">
                <a:solidFill>
                  <a:srgbClr val="0000FF"/>
                </a:solidFill>
              </a:rPr>
              <a:t>1</a:t>
            </a:r>
            <a:endParaRPr lang="en-US" sz="1600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828801"/>
            <a:ext cx="7115174" cy="4114799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81000" y="6093694"/>
            <a:ext cx="163698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>
                <a:hlinkClick r:id="rId4"/>
              </a:rPr>
              <a:t>1.http://www.energystorageexchange.org</a:t>
            </a:r>
            <a:endParaRPr lang="en-US" sz="600" dirty="0"/>
          </a:p>
        </p:txBody>
      </p:sp>
    </p:spTree>
    <p:extLst>
      <p:ext uri="{BB962C8B-B14F-4D97-AF65-F5344CB8AC3E}">
        <p14:creationId xmlns:p14="http://schemas.microsoft.com/office/powerpoint/2010/main" val="249635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899318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Operational Energy Storage Increase in United States (2000-2020)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6093694"/>
            <a:ext cx="252344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>
                <a:hlinkClick r:id="rId2"/>
              </a:rPr>
              <a:t>2.http://www.energystorageexchange.org/projects/data_visualization</a:t>
            </a:r>
            <a:endParaRPr lang="en-US" sz="6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42900" y="5334000"/>
            <a:ext cx="8401050" cy="685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sz="1600" dirty="0" smtClean="0"/>
              <a:t>The increment in the installed capacity of storage accounts for electro-chemical, electro-mechanical, hydrogen, liquid air energy, pumped hydro and thermal storage.</a:t>
            </a:r>
            <a:r>
              <a:rPr lang="en-US" sz="1600" b="1" baseline="30000" dirty="0" smtClean="0">
                <a:solidFill>
                  <a:srgbClr val="0000FF"/>
                </a:solidFill>
              </a:rPr>
              <a:t>2</a:t>
            </a:r>
            <a:endParaRPr lang="en-US" sz="1600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5602135"/>
              </p:ext>
            </p:extLst>
          </p:nvPr>
        </p:nvGraphicFramePr>
        <p:xfrm>
          <a:off x="914400" y="1066800"/>
          <a:ext cx="729615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83830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en-US" sz="4800" b="1" dirty="0" smtClean="0"/>
              <a:t>Cost assumptions for new resources </a:t>
            </a:r>
            <a:endParaRPr lang="en-US" altLang="en-US" sz="4800" b="1" dirty="0"/>
          </a:p>
          <a:p>
            <a:endParaRPr lang="en-US" dirty="0" smtClean="0"/>
          </a:p>
          <a:p>
            <a:pPr algn="ctr"/>
            <a:r>
              <a:rPr lang="en-US" dirty="0" smtClean="0"/>
              <a:t>Doug Murray</a:t>
            </a:r>
          </a:p>
        </p:txBody>
      </p:sp>
    </p:spTree>
    <p:extLst>
      <p:ext uri="{BB962C8B-B14F-4D97-AF65-F5344CB8AC3E}">
        <p14:creationId xmlns:p14="http://schemas.microsoft.com/office/powerpoint/2010/main" val="387198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5344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Storage/EV Scenario Assumptions used in 2016 </a:t>
            </a:r>
            <a:r>
              <a:rPr lang="en-US" dirty="0" smtClean="0">
                <a:solidFill>
                  <a:schemeClr val="tx1"/>
                </a:solidFill>
              </a:rPr>
              <a:t>LTSA</a:t>
            </a:r>
            <a:r>
              <a:rPr lang="en-US" i="1" dirty="0">
                <a:solidFill>
                  <a:srgbClr val="0070C0"/>
                </a:solidFill>
              </a:rPr>
              <a:t/>
            </a:r>
            <a:br>
              <a:rPr lang="en-US" i="1" dirty="0">
                <a:solidFill>
                  <a:srgbClr val="0070C0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1143000"/>
            <a:ext cx="8229600" cy="5106306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5888038" algn="dec"/>
              </a:tabLst>
            </a:pPr>
            <a:r>
              <a:rPr lang="en-US" sz="1800" dirty="0" smtClean="0"/>
              <a:t>Scenario will include:</a:t>
            </a:r>
          </a:p>
          <a:p>
            <a:pPr>
              <a:tabLst>
                <a:tab pos="5888038" algn="dec"/>
              </a:tabLst>
            </a:pPr>
            <a:r>
              <a:rPr lang="en-US" sz="1600" dirty="0" smtClean="0"/>
              <a:t>Increasing penetration on electric vehicles</a:t>
            </a:r>
          </a:p>
          <a:p>
            <a:pPr>
              <a:tabLst>
                <a:tab pos="5888038" algn="dec"/>
              </a:tabLst>
            </a:pPr>
            <a:r>
              <a:rPr lang="en-US" sz="1600" dirty="0"/>
              <a:t>Approximately 8 million passenger vehicles on Texas </a:t>
            </a:r>
            <a:r>
              <a:rPr lang="en-US" sz="1600" dirty="0" smtClean="0"/>
              <a:t>roads</a:t>
            </a:r>
          </a:p>
          <a:p>
            <a:pPr>
              <a:tabLst>
                <a:tab pos="5888038" algn="dec"/>
              </a:tabLst>
            </a:pPr>
            <a:r>
              <a:rPr lang="en-US" sz="1600" dirty="0" smtClean="0"/>
              <a:t>Vehicle charging pattern will charge all day with most charging occurring off-pk hours</a:t>
            </a:r>
          </a:p>
          <a:p>
            <a:pPr>
              <a:tabLst>
                <a:tab pos="5888038" algn="dec"/>
              </a:tabLst>
            </a:pPr>
            <a:r>
              <a:rPr lang="en-US" sz="1600" dirty="0" smtClean="0"/>
              <a:t>Average vehicle will require:</a:t>
            </a:r>
          </a:p>
          <a:p>
            <a:pPr lvl="1">
              <a:spcBef>
                <a:spcPts val="600"/>
              </a:spcBef>
              <a:tabLst>
                <a:tab pos="5888038" algn="dec"/>
              </a:tabLst>
            </a:pPr>
            <a:r>
              <a:rPr lang="en-US" sz="1400" dirty="0" smtClean="0"/>
              <a:t>8 hours of charging</a:t>
            </a:r>
          </a:p>
          <a:p>
            <a:pPr lvl="1">
              <a:tabLst>
                <a:tab pos="5888038" algn="dec"/>
              </a:tabLst>
            </a:pPr>
            <a:r>
              <a:rPr lang="en-US" sz="1400" dirty="0" smtClean="0"/>
              <a:t>30 miles driven per day</a:t>
            </a:r>
          </a:p>
          <a:p>
            <a:pPr lvl="1">
              <a:tabLst>
                <a:tab pos="5888038" algn="dec"/>
              </a:tabLst>
            </a:pPr>
            <a:r>
              <a:rPr lang="en-US" sz="1400" dirty="0" smtClean="0"/>
              <a:t>10.2 kWh needed per day</a:t>
            </a:r>
          </a:p>
          <a:p>
            <a:pPr lvl="1">
              <a:tabLst>
                <a:tab pos="5888038" algn="dec"/>
              </a:tabLst>
            </a:pPr>
            <a:r>
              <a:rPr lang="en-US" sz="1400" dirty="0" smtClean="0"/>
              <a:t>1.275 average hourly charge rate</a:t>
            </a:r>
          </a:p>
          <a:p>
            <a:pPr>
              <a:tabLst>
                <a:tab pos="5888038" algn="dec"/>
              </a:tabLst>
            </a:pPr>
            <a:endParaRPr lang="en-US" sz="1400" dirty="0" smtClean="0"/>
          </a:p>
          <a:p>
            <a:pPr>
              <a:tabLst>
                <a:tab pos="5888038" algn="dec"/>
              </a:tabLst>
            </a:pPr>
            <a:endParaRPr lang="en-US" sz="1400" dirty="0"/>
          </a:p>
          <a:p>
            <a:pPr>
              <a:tabLst>
                <a:tab pos="5888038" algn="dec"/>
              </a:tabLst>
            </a:pPr>
            <a:endParaRPr lang="en-US" sz="1400" dirty="0" smtClean="0"/>
          </a:p>
          <a:p>
            <a:pPr>
              <a:tabLst>
                <a:tab pos="5888038" algn="dec"/>
              </a:tabLst>
            </a:pPr>
            <a:endParaRPr lang="en-US" sz="1400" dirty="0"/>
          </a:p>
          <a:p>
            <a:pPr>
              <a:tabLst>
                <a:tab pos="5888038" algn="dec"/>
              </a:tabLst>
            </a:pPr>
            <a:endParaRPr lang="en-US" sz="1400" dirty="0" smtClean="0"/>
          </a:p>
          <a:p>
            <a:pPr>
              <a:tabLst>
                <a:tab pos="5888038" algn="dec"/>
              </a:tabLst>
            </a:pPr>
            <a:endParaRPr lang="en-US" sz="1400" dirty="0" smtClean="0"/>
          </a:p>
          <a:p>
            <a:pPr>
              <a:tabLst>
                <a:tab pos="5888038" algn="dec"/>
              </a:tabLst>
            </a:pPr>
            <a:endParaRPr lang="en-US" sz="1400" dirty="0" smtClean="0"/>
          </a:p>
          <a:p>
            <a:pPr marL="0" indent="0">
              <a:buNone/>
              <a:tabLst>
                <a:tab pos="5888038" algn="dec"/>
              </a:tabLst>
            </a:pPr>
            <a:endParaRPr lang="en-US" sz="1400" dirty="0"/>
          </a:p>
          <a:p>
            <a:pPr>
              <a:tabLst>
                <a:tab pos="5888038" algn="dec"/>
              </a:tabLst>
            </a:pPr>
            <a:r>
              <a:rPr lang="en-US" sz="1400" dirty="0" smtClean="0"/>
              <a:t>1,600,000  EVs by 2031 which will be 20% of total passenger vehicles in Texas today?</a:t>
            </a:r>
          </a:p>
          <a:p>
            <a:pPr>
              <a:tabLst>
                <a:tab pos="5888038" algn="dec"/>
              </a:tabLst>
            </a:pPr>
            <a:endParaRPr lang="en-US" sz="1400" dirty="0" smtClean="0"/>
          </a:p>
          <a:p>
            <a:pPr>
              <a:tabLst>
                <a:tab pos="5888038" algn="dec"/>
              </a:tabLst>
            </a:pPr>
            <a:endParaRPr lang="en-US" sz="1400" dirty="0" smtClean="0"/>
          </a:p>
          <a:p>
            <a:pPr>
              <a:tabLst>
                <a:tab pos="5888038" algn="dec"/>
              </a:tabLst>
            </a:pPr>
            <a:endParaRPr lang="en-US" sz="1400" dirty="0" smtClean="0"/>
          </a:p>
          <a:p>
            <a:pPr lvl="1">
              <a:tabLst>
                <a:tab pos="5888038" algn="dec"/>
              </a:tabLst>
            </a:pPr>
            <a:endParaRPr lang="en-US" sz="1400" dirty="0" smtClean="0"/>
          </a:p>
          <a:p>
            <a:pPr lvl="1">
              <a:tabLst>
                <a:tab pos="5888038" algn="dec"/>
              </a:tabLst>
            </a:pPr>
            <a:endParaRPr lang="en-US" sz="1400" dirty="0" smtClean="0"/>
          </a:p>
          <a:p>
            <a:pPr lvl="1">
              <a:tabLst>
                <a:tab pos="5888038" algn="dec"/>
              </a:tabLst>
            </a:pPr>
            <a:endParaRPr lang="en-US" sz="1400" dirty="0" smtClean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2514600"/>
            <a:ext cx="4810125" cy="2992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949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Energy Storage Cost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2000" i="1" dirty="0" smtClean="0">
                <a:solidFill>
                  <a:schemeClr val="tx1"/>
                </a:solidFill>
              </a:rPr>
              <a:t>(</a:t>
            </a:r>
            <a:r>
              <a:rPr lang="en-US" sz="2000" i="1" dirty="0">
                <a:solidFill>
                  <a:schemeClr val="tx1"/>
                </a:solidFill>
              </a:rPr>
              <a:t>Levelized Cost of Storage for Peaker Replacement)</a:t>
            </a:r>
            <a:r>
              <a:rPr lang="en-US" i="1" dirty="0">
                <a:solidFill>
                  <a:srgbClr val="0070C0"/>
                </a:solidFill>
              </a:rPr>
              <a:t/>
            </a:r>
            <a:br>
              <a:rPr lang="en-US" i="1" dirty="0">
                <a:solidFill>
                  <a:srgbClr val="0070C0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914400" y="2364581"/>
          <a:ext cx="5776214" cy="29694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24000"/>
                <a:gridCol w="1219200"/>
                <a:gridCol w="914400"/>
                <a:gridCol w="2118614"/>
              </a:tblGrid>
              <a:tr h="7526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Energy Storage Technology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Power Rating (MW)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Duration</a:t>
                      </a:r>
                      <a:br>
                        <a:rPr lang="en-US" sz="1050" u="none" strike="noStrike" dirty="0">
                          <a:effectLst/>
                        </a:rPr>
                      </a:br>
                      <a:r>
                        <a:rPr lang="en-US" sz="1050" u="none" strike="noStrike" dirty="0">
                          <a:effectLst/>
                        </a:rPr>
                        <a:t>(Hours)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 smtClean="0">
                          <a:effectLst/>
                        </a:rPr>
                        <a:t>Levelized Cost of Storage ($/MWh)</a:t>
                      </a:r>
                      <a:r>
                        <a:rPr lang="en-US" sz="1100" b="1" u="none" strike="noStrike" baseline="30000" dirty="0" smtClean="0">
                          <a:solidFill>
                            <a:srgbClr val="0000FF"/>
                          </a:solidFill>
                          <a:effectLst/>
                        </a:rPr>
                        <a:t>4</a:t>
                      </a:r>
                      <a:endParaRPr lang="en-US" sz="105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42099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Zinc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100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$277-$456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42099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Lithium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100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$285-$581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8210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Flow Battery (Vanadium)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100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$441-$563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8210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Flow Battery (Zinc-Bromide)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100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$448-$704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42099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Flow Battery (Other)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100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$447-$563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42099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Sodium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100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$320-$803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42099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Flywheel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100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$342-$555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42099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Thermal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100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$290-$348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304800" y="1221581"/>
            <a:ext cx="7543800" cy="106441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endParaRPr lang="en-US" sz="16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1600" dirty="0" smtClean="0"/>
              <a:t>The </a:t>
            </a:r>
            <a:r>
              <a:rPr lang="en-US" sz="1600" dirty="0"/>
              <a:t>midpoint levelized cost for Li-Ion technologies has decreased by 12% for </a:t>
            </a:r>
            <a:r>
              <a:rPr lang="en-US" sz="1600" dirty="0" smtClean="0"/>
              <a:t>Peaker </a:t>
            </a:r>
            <a:r>
              <a:rPr lang="en-US" sz="1600" dirty="0"/>
              <a:t>replacement purpose compared to </a:t>
            </a:r>
            <a:r>
              <a:rPr lang="en-US" sz="1600" dirty="0" smtClean="0"/>
              <a:t>2015</a:t>
            </a:r>
            <a:r>
              <a:rPr lang="en-US" sz="1600" b="1" baseline="30000" dirty="0" smtClean="0">
                <a:solidFill>
                  <a:srgbClr val="0000FF"/>
                </a:solidFill>
              </a:rPr>
              <a:t>3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69983" y="5612997"/>
            <a:ext cx="4041885" cy="609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endParaRPr lang="en-US" sz="1600" dirty="0" smtClean="0"/>
          </a:p>
          <a:p>
            <a:pPr marL="0" indent="0">
              <a:buNone/>
            </a:pPr>
            <a:r>
              <a:rPr lang="en-US" sz="500" dirty="0" smtClean="0">
                <a:hlinkClick r:id="rId3"/>
              </a:rPr>
              <a:t>3. </a:t>
            </a:r>
            <a:r>
              <a:rPr lang="en-US" sz="500" dirty="0">
                <a:hlinkClick r:id="rId3"/>
              </a:rPr>
              <a:t>https://www.lazard.com/media/438041/lazard-lcos-20-executive-summary.pdf</a:t>
            </a:r>
            <a:endParaRPr lang="en-US" sz="500" dirty="0"/>
          </a:p>
          <a:p>
            <a:pPr marL="0" indent="0">
              <a:buNone/>
            </a:pPr>
            <a:r>
              <a:rPr lang="en-US" sz="500" dirty="0" smtClean="0">
                <a:hlinkClick r:id="rId4"/>
              </a:rPr>
              <a:t>4. https</a:t>
            </a:r>
            <a:r>
              <a:rPr lang="en-US" sz="500" dirty="0">
                <a:hlinkClick r:id="rId4"/>
              </a:rPr>
              <a:t>://</a:t>
            </a:r>
            <a:r>
              <a:rPr lang="en-US" sz="500" dirty="0" smtClean="0">
                <a:hlinkClick r:id="rId4"/>
              </a:rPr>
              <a:t>www.lazard.com/media/438042/lazard-levelized-cost-of-storage-v20.pdf</a:t>
            </a:r>
            <a:endParaRPr lang="en-US" sz="500" dirty="0"/>
          </a:p>
        </p:txBody>
      </p:sp>
    </p:spTree>
    <p:extLst>
      <p:ext uri="{BB962C8B-B14F-4D97-AF65-F5344CB8AC3E}">
        <p14:creationId xmlns:p14="http://schemas.microsoft.com/office/powerpoint/2010/main" val="230668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Comments/Questions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00400" y="1716137"/>
            <a:ext cx="243840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900" b="1" dirty="0" smtClean="0"/>
              <a:t>?</a:t>
            </a:r>
            <a:endParaRPr lang="en-US" sz="23900" b="1" dirty="0"/>
          </a:p>
        </p:txBody>
      </p:sp>
    </p:spTree>
    <p:extLst>
      <p:ext uri="{BB962C8B-B14F-4D97-AF65-F5344CB8AC3E}">
        <p14:creationId xmlns:p14="http://schemas.microsoft.com/office/powerpoint/2010/main" val="95412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en-US" sz="4800" b="1" dirty="0" smtClean="0"/>
              <a:t>Distributed PV Projections</a:t>
            </a:r>
            <a:endParaRPr lang="en-US" altLang="en-US" sz="4800" b="1" dirty="0"/>
          </a:p>
          <a:p>
            <a:endParaRPr lang="en-US" dirty="0" smtClean="0"/>
          </a:p>
          <a:p>
            <a:pPr algn="ctr"/>
            <a:r>
              <a:rPr lang="en-US" dirty="0"/>
              <a:t>Tim McGinnis and Phung </a:t>
            </a:r>
            <a:r>
              <a:rPr lang="en-US" dirty="0" smtClean="0"/>
              <a:t>Nguyen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00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Agenda for Distributed Photovoltaic (PV) Projections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2362199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Headlines and Research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Effects of Distributed PV </a:t>
            </a:r>
            <a:r>
              <a:rPr lang="en-US" sz="2400" dirty="0" smtClean="0"/>
              <a:t>in the LTSA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Forecasted </a:t>
            </a:r>
            <a:r>
              <a:rPr lang="en-US" sz="2400" dirty="0" smtClean="0"/>
              <a:t>Distributed </a:t>
            </a:r>
            <a:r>
              <a:rPr lang="en-US" sz="2400" dirty="0"/>
              <a:t>PV in ERCOT’s 2018 </a:t>
            </a:r>
            <a:r>
              <a:rPr lang="en-US" sz="2400" dirty="0" smtClean="0"/>
              <a:t>LTSA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Comments/Questions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82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Headlines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610600" cy="1973157"/>
          </a:xfrm>
        </p:spPr>
        <p:txBody>
          <a:bodyPr/>
          <a:lstStyle/>
          <a:p>
            <a:pPr marL="0" indent="0">
              <a:buNone/>
            </a:pPr>
            <a:r>
              <a:rPr lang="en-US" sz="2400" b="1" i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Amazon to Mount Solar Panels on 50 Facilities by 2020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Amazon is adding rooftop solar panels that will provide “up to 41 megawatts of power” starting with facilities “in California, New Jersey, Maryland, Nevada, and Delaware.”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 --Commercial Property Executive (March 6, 2017)</a:t>
            </a:r>
          </a:p>
          <a:p>
            <a:pPr marL="0" indent="0">
              <a:buNone/>
            </a:pPr>
            <a:endParaRPr lang="en-US" sz="24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400" b="1" i="1" dirty="0" smtClean="0">
                <a:solidFill>
                  <a:schemeClr val="accent1">
                    <a:lumMod val="75000"/>
                  </a:schemeClr>
                </a:solidFill>
              </a:rPr>
              <a:t>El Paso Electric seeks 8.7% rate hike in Texas</a:t>
            </a:r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“Residential homes with rooftop solar systems would see an average increase of almost 23 percent, or $14.09 more per month, as the utility is again asking that those customers be put into a separate class.”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   --El Paso Times (February 13,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2017)</a:t>
            </a:r>
          </a:p>
          <a:p>
            <a:pPr marL="0" indent="0">
              <a:buNone/>
            </a:pPr>
            <a:endParaRPr lang="en-US" sz="2400" dirty="0" smtClean="0">
              <a:solidFill>
                <a:schemeClr val="accent4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accent4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77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Headlines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610600" cy="1973157"/>
          </a:xfrm>
        </p:spPr>
        <p:txBody>
          <a:bodyPr/>
          <a:lstStyle/>
          <a:p>
            <a:pPr marL="0" indent="0">
              <a:buNone/>
            </a:pPr>
            <a:r>
              <a:rPr lang="en-US" sz="2400" b="1" i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China-Owned U.S. Solar Maker Seeks U.S. Tariffs on China Imports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“Suniva Inc., a bankrupt U.S. solar manufacturer with a Chinese majority owner, is seeking protection from cheap imports from China.”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“With surging global production and falling prices, U.S. companies ‘simply cannot survive’ according to the complaint.”  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  --Bloomberg (April 26, 2017)</a:t>
            </a:r>
          </a:p>
          <a:p>
            <a:pPr marL="0" indent="0">
              <a:buNone/>
            </a:pPr>
            <a:endParaRPr lang="en-US" sz="2400" dirty="0">
              <a:solidFill>
                <a:schemeClr val="accent4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37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Policy Decisions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1973157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Federal Investment Tax Credit (ITC)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 smtClean="0"/>
              <a:t>The Federal ITC has played an important role in the growth of solar PV for the United States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 smtClean="0"/>
              <a:t>ITC is currently 30% for residential and commercial solar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 smtClean="0"/>
              <a:t>Consolidated Appropriations Act, 2016: ITC to decrease annually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2000" dirty="0" smtClean="0"/>
              <a:t>2020: 26%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2000" dirty="0" smtClean="0"/>
              <a:t>2021: 22%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2000" dirty="0" smtClean="0"/>
              <a:t>2022: ITC goes away for residential; 10% for corporate owners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sz="2000" dirty="0"/>
          </a:p>
          <a:p>
            <a:pPr marL="0" indent="0"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--U.S</a:t>
            </a:r>
            <a:r>
              <a:rPr lang="en-US" sz="2400" dirty="0">
                <a:solidFill>
                  <a:srgbClr val="0070C0"/>
                </a:solidFill>
              </a:rPr>
              <a:t>. Energy Information Administration (EIA</a:t>
            </a:r>
            <a:r>
              <a:rPr lang="en-US" sz="2400" dirty="0" smtClean="0">
                <a:solidFill>
                  <a:srgbClr val="0070C0"/>
                </a:solidFill>
              </a:rPr>
              <a:t>) – Wind and Solar Data Projections from the U.S. EIA:  Past Performance and Ongoing Enhancements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61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Summary of Headlines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1973157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Some news and information seems to indicate large amounts of </a:t>
            </a:r>
            <a:r>
              <a:rPr lang="en-US" sz="2400" dirty="0"/>
              <a:t>D</a:t>
            </a:r>
            <a:r>
              <a:rPr lang="en-US" sz="2400" dirty="0" smtClean="0"/>
              <a:t>istributed PV will be installed in the future while other news indicates the rate of </a:t>
            </a:r>
            <a:r>
              <a:rPr lang="en-US" sz="2400" dirty="0"/>
              <a:t>D</a:t>
            </a:r>
            <a:r>
              <a:rPr lang="en-US" sz="2400" dirty="0" smtClean="0"/>
              <a:t>istributed PV installation might decline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Due to conflicting forces effecting the amount of </a:t>
            </a:r>
            <a:r>
              <a:rPr lang="en-US" sz="2400" dirty="0"/>
              <a:t>D</a:t>
            </a:r>
            <a:r>
              <a:rPr lang="en-US" sz="2400" dirty="0" smtClean="0"/>
              <a:t>istributed PV that will be installed by the year 2033, ERCOT’s 2018 Long-Term Study Assessment (2018 LTSA) scenarios should include a wide range of installed </a:t>
            </a:r>
            <a:r>
              <a:rPr lang="en-US" sz="2400" dirty="0"/>
              <a:t>D</a:t>
            </a:r>
            <a:r>
              <a:rPr lang="en-US" sz="2400" dirty="0" smtClean="0"/>
              <a:t>istributed PV for the years 2028 and 2033</a:t>
            </a: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7265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Effects of Distributed PV in the LTSA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2438400"/>
          </a:xfrm>
        </p:spPr>
        <p:txBody>
          <a:bodyPr/>
          <a:lstStyle/>
          <a:p>
            <a:pPr marL="342900" lvl="2" indent="-342900">
              <a:buFont typeface="Wingdings" panose="05000000000000000000" pitchFamily="2" charset="2"/>
              <a:buChar char="q"/>
            </a:pPr>
            <a:r>
              <a:rPr lang="en-US" dirty="0"/>
              <a:t>Higher amounts of Distributed PV will result in lower load values in the reliability and economic </a:t>
            </a:r>
            <a:r>
              <a:rPr lang="en-US" dirty="0" smtClean="0"/>
              <a:t>models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LTSA Generation expansion plans.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 smtClean="0"/>
              <a:t>Distributed PV may </a:t>
            </a:r>
            <a:r>
              <a:rPr lang="en-US" sz="2000" dirty="0"/>
              <a:t>effect retirements and expansion of other generation types, including utility-scale </a:t>
            </a:r>
            <a:r>
              <a:rPr lang="en-US" sz="2000" dirty="0" smtClean="0"/>
              <a:t>solar.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LTSA Transmission expansion plans.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 smtClean="0"/>
              <a:t>Distributed PV may effect transmission congestion and reliability issues.</a:t>
            </a:r>
          </a:p>
        </p:txBody>
      </p:sp>
    </p:spTree>
    <p:extLst>
      <p:ext uri="{BB962C8B-B14F-4D97-AF65-F5344CB8AC3E}">
        <p14:creationId xmlns:p14="http://schemas.microsoft.com/office/powerpoint/2010/main" val="225109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Agenda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2362199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altLang="en-US" sz="2400" dirty="0" smtClean="0"/>
              <a:t>Fuel Pricing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2400" dirty="0" smtClean="0"/>
              <a:t>New Unit Capital Costs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2400" dirty="0" smtClean="0"/>
              <a:t>Emission Costs</a:t>
            </a:r>
          </a:p>
          <a:p>
            <a:pPr marL="0" indent="0">
              <a:buNone/>
            </a:pPr>
            <a:endParaRPr lang="en-US" altLang="en-US" sz="2400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alt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106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Forecasted </a:t>
            </a:r>
            <a:r>
              <a:rPr lang="en-US" dirty="0" smtClean="0">
                <a:solidFill>
                  <a:schemeClr val="tx1"/>
                </a:solidFill>
              </a:rPr>
              <a:t>Distributed PV </a:t>
            </a:r>
            <a:r>
              <a:rPr lang="en-US" dirty="0">
                <a:solidFill>
                  <a:schemeClr val="tx1"/>
                </a:solidFill>
              </a:rPr>
              <a:t>in ERCOT’s 2018 LTSA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1973157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NREL developed a distributed generation forecasting tool called dGen</a:t>
            </a:r>
            <a:endParaRPr lang="en-US" sz="24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 smtClean="0"/>
              <a:t>dGen’s </a:t>
            </a:r>
            <a:r>
              <a:rPr lang="en-US" sz="2000" dirty="0"/>
              <a:t>output data is included in the NREL’s “2016 Standard Scenarios Report: A U.S. Electricity Sector Outlook” </a:t>
            </a:r>
            <a:r>
              <a:rPr lang="en-US" sz="2000" dirty="0" smtClean="0"/>
              <a:t>report</a:t>
            </a:r>
          </a:p>
          <a:p>
            <a:pPr marL="342900" lvl="1" indent="-342900">
              <a:buFont typeface="Wingdings" panose="05000000000000000000" pitchFamily="2" charset="2"/>
              <a:buChar char="q"/>
            </a:pPr>
            <a:r>
              <a:rPr lang="en-US" sz="2400" dirty="0" smtClean="0"/>
              <a:t>NREL’s </a:t>
            </a:r>
            <a:r>
              <a:rPr lang="en-US" sz="2400" dirty="0"/>
              <a:t>dGen tool forecasted installed capacity (MW) of D</a:t>
            </a:r>
            <a:r>
              <a:rPr lang="en-US" sz="2400" dirty="0" smtClean="0"/>
              <a:t>istributed PV</a:t>
            </a:r>
            <a:endParaRPr lang="en-US" sz="24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 smtClean="0"/>
              <a:t>Assumed 90% of Texas’s </a:t>
            </a:r>
            <a:r>
              <a:rPr lang="en-US" sz="2000" dirty="0"/>
              <a:t>D</a:t>
            </a:r>
            <a:r>
              <a:rPr lang="en-US" sz="2000" dirty="0" smtClean="0"/>
              <a:t>istributed PV would be in ERCOT</a:t>
            </a:r>
            <a:endParaRPr lang="en-US" sz="2000" dirty="0"/>
          </a:p>
          <a:p>
            <a:pPr>
              <a:buFont typeface="Wingdings" panose="05000000000000000000" pitchFamily="2" charset="2"/>
              <a:buChar char="q"/>
            </a:pP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1216" y="3558275"/>
            <a:ext cx="6344984" cy="269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82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Forecasted </a:t>
            </a:r>
            <a:r>
              <a:rPr lang="en-US" dirty="0" smtClean="0">
                <a:solidFill>
                  <a:schemeClr val="tx1"/>
                </a:solidFill>
              </a:rPr>
              <a:t>Distributed PV </a:t>
            </a:r>
            <a:r>
              <a:rPr lang="en-US" dirty="0">
                <a:solidFill>
                  <a:schemeClr val="tx1"/>
                </a:solidFill>
              </a:rPr>
              <a:t>in </a:t>
            </a:r>
            <a:r>
              <a:rPr lang="en-US" dirty="0" smtClean="0">
                <a:solidFill>
                  <a:schemeClr val="tx1"/>
                </a:solidFill>
              </a:rPr>
              <a:t>ERCOT’s </a:t>
            </a:r>
            <a:r>
              <a:rPr lang="en-US" dirty="0">
                <a:solidFill>
                  <a:schemeClr val="tx1"/>
                </a:solidFill>
              </a:rPr>
              <a:t>2018 LTSA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839200" cy="1973157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NREL’s Distributed PV Forecast can be applied to ERCOT’s 2018 LTSA by deciding how much Distributed PV should be included in the Current Trends scenario and other scenarios.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 smtClean="0"/>
              <a:t>There is around 0.2 GW of Distributed PV in 2017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 smtClean="0"/>
              <a:t>Will there be 2.5 </a:t>
            </a:r>
            <a:r>
              <a:rPr lang="en-US" sz="2000" dirty="0"/>
              <a:t>GW, 12.3 GW, or 21.1 GW in </a:t>
            </a:r>
            <a:r>
              <a:rPr lang="en-US" sz="2000" dirty="0" smtClean="0"/>
              <a:t>2033</a:t>
            </a:r>
            <a:r>
              <a:rPr lang="en-US" sz="2000" dirty="0"/>
              <a:t>?</a:t>
            </a:r>
            <a:endParaRPr lang="en-US" sz="2000" dirty="0" smtClean="0"/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94965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Comments/Questions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00400" y="1716137"/>
            <a:ext cx="243840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900" b="1" dirty="0" smtClean="0"/>
              <a:t>?</a:t>
            </a:r>
            <a:endParaRPr lang="en-US" sz="23900" b="1" dirty="0"/>
          </a:p>
        </p:txBody>
      </p:sp>
    </p:spTree>
    <p:extLst>
      <p:ext uri="{BB962C8B-B14F-4D97-AF65-F5344CB8AC3E}">
        <p14:creationId xmlns:p14="http://schemas.microsoft.com/office/powerpoint/2010/main" val="424094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Reference Info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1973157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Murray, B. (2017, March 6). </a:t>
            </a:r>
            <a:r>
              <a:rPr lang="en-US" sz="2400" i="1" dirty="0" smtClean="0"/>
              <a:t>Amazon to Mount Solar Panels on 50 Facilities by 2020</a:t>
            </a:r>
            <a:r>
              <a:rPr lang="en-US" sz="2400" dirty="0" smtClean="0"/>
              <a:t>. Retrieved from cpexecutive.com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Kolenc, V. (2017, Feb. 13). </a:t>
            </a:r>
            <a:r>
              <a:rPr lang="en-US" sz="2400" i="1" dirty="0" smtClean="0"/>
              <a:t>El </a:t>
            </a:r>
            <a:r>
              <a:rPr lang="en-US" sz="2400" i="1" dirty="0"/>
              <a:t>Paso Electric seeks 8.7% rate hike in </a:t>
            </a:r>
            <a:r>
              <a:rPr lang="en-US" sz="2400" i="1" dirty="0" smtClean="0"/>
              <a:t>Texas</a:t>
            </a:r>
            <a:r>
              <a:rPr lang="en-US" sz="2400" dirty="0" smtClean="0"/>
              <a:t>. Retrieved from elpasotimes.com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Eckhouse, Brian (2017, Apr. 26). </a:t>
            </a:r>
            <a:r>
              <a:rPr lang="en-US" sz="2400" i="1" dirty="0" smtClean="0"/>
              <a:t>China-Owned U.S. Solar Maker Seeks U.S. Tariffs on China Imports. </a:t>
            </a:r>
            <a:r>
              <a:rPr lang="en-US" sz="2400" dirty="0" smtClean="0"/>
              <a:t>Retrieved from bloomberg.com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EIA (2016, March).  </a:t>
            </a:r>
            <a:r>
              <a:rPr lang="en-US" sz="2400" i="1" dirty="0" smtClean="0"/>
              <a:t>Wind and Solar Data and Projections from the U.S. Energy Information Administration:  Past Performance and Ongoing Enhancements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NREL. </a:t>
            </a:r>
            <a:r>
              <a:rPr lang="en-US" sz="2400" i="1" dirty="0" smtClean="0"/>
              <a:t>2016 Standard Scenarios Report: A U.S. Electricity Sector Outlook</a:t>
            </a:r>
            <a:r>
              <a:rPr lang="en-US" sz="2400" dirty="0" smtClean="0"/>
              <a:t>. </a:t>
            </a:r>
            <a:r>
              <a:rPr lang="en-US" sz="2400" i="1" dirty="0">
                <a:hlinkClick r:id="rId3"/>
              </a:rPr>
              <a:t>http://</a:t>
            </a:r>
            <a:r>
              <a:rPr lang="en-US" sz="2400" i="1" dirty="0" smtClean="0">
                <a:hlinkClick r:id="rId3"/>
              </a:rPr>
              <a:t>www.nrel.gov/docs/fy17osti/66939.pdf</a:t>
            </a:r>
            <a:endParaRPr lang="en-US" sz="2400" i="1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89919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1371600"/>
            <a:ext cx="5304692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4800" b="1" dirty="0"/>
              <a:t>Load Forecast Scenarios</a:t>
            </a:r>
            <a:endParaRPr lang="en-US" sz="4800" b="1" dirty="0"/>
          </a:p>
          <a:p>
            <a:pPr>
              <a:defRPr/>
            </a:pPr>
            <a:endParaRPr lang="en-US" sz="3600" b="1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2000" b="1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2000" b="1" kern="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2400" i="1" kern="0" dirty="0" smtClean="0">
                <a:solidFill>
                  <a:prstClr val="black"/>
                </a:solidFill>
              </a:rPr>
              <a:t>Calvin Opheim</a:t>
            </a:r>
            <a:endParaRPr lang="en-US" sz="2000" kern="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2000" kern="0" dirty="0" smtClean="0">
                <a:solidFill>
                  <a:prstClr val="black"/>
                </a:solidFill>
              </a:rPr>
              <a:t>Load </a:t>
            </a:r>
            <a:r>
              <a:rPr lang="en-US" sz="2000" kern="0" dirty="0">
                <a:solidFill>
                  <a:prstClr val="black"/>
                </a:solidFill>
              </a:rPr>
              <a:t>Forecasting &amp; Analysis</a:t>
            </a:r>
          </a:p>
          <a:p>
            <a:pPr>
              <a:defRPr/>
            </a:pPr>
            <a:endParaRPr lang="en-US" sz="2000" kern="0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en-US" sz="2000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2000" kern="0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en-US" sz="2000" kern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49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Forecast Options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991004"/>
            <a:ext cx="8229600" cy="477749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spcBef>
                <a:spcPts val="400"/>
              </a:spcBef>
              <a:spcAft>
                <a:spcPts val="400"/>
              </a:spcAft>
              <a:buFontTx/>
              <a:buNone/>
            </a:pPr>
            <a:endParaRPr lang="en-US" altLang="en-US" sz="2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880" y="914400"/>
            <a:ext cx="7829320" cy="463376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8880" y="5649156"/>
            <a:ext cx="7676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ERCOT Load forecast using current methodology under different growth scenarios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61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Forecast Options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991004"/>
            <a:ext cx="8229600" cy="477749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spcBef>
                <a:spcPts val="400"/>
              </a:spcBef>
              <a:spcAft>
                <a:spcPts val="400"/>
              </a:spcAft>
              <a:buFontTx/>
              <a:buNone/>
            </a:pPr>
            <a:endParaRPr lang="en-US" altLang="en-US" sz="2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4430" y="956427"/>
            <a:ext cx="2876190" cy="324761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16945" y="4673515"/>
            <a:ext cx="852705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Higher Overall Growth – increases current forecast growth rate by 0.5% per year.</a:t>
            </a:r>
          </a:p>
          <a:p>
            <a:r>
              <a:rPr lang="en-US" dirty="0" smtClean="0"/>
              <a:t>Industrial Growth – increases current forecast for large industrial loads:</a:t>
            </a:r>
          </a:p>
          <a:p>
            <a:r>
              <a:rPr lang="en-US" dirty="0"/>
              <a:t>	</a:t>
            </a:r>
            <a:r>
              <a:rPr lang="en-US" dirty="0" smtClean="0"/>
              <a:t>1) 200 MW in the Permian Basin in 2018 on</a:t>
            </a:r>
          </a:p>
          <a:p>
            <a:r>
              <a:rPr lang="en-US" dirty="0"/>
              <a:t>	</a:t>
            </a:r>
            <a:r>
              <a:rPr lang="en-US" dirty="0" smtClean="0"/>
              <a:t>2) 200 MW in the Gulf Coast in 2019 on</a:t>
            </a:r>
          </a:p>
          <a:p>
            <a:r>
              <a:rPr lang="en-US" dirty="0"/>
              <a:t>	</a:t>
            </a:r>
            <a:r>
              <a:rPr lang="en-US" dirty="0" smtClean="0"/>
              <a:t>3) 755 MW for LNG in 2023 on (500 in South, 255 in Coast)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039602" y="991004"/>
            <a:ext cx="472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Current forecast methodology includes: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200 MW of Load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150 MW of Energy Efficiency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200 MW of behind the meter DG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32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en-US" sz="4800" b="1" dirty="0"/>
              <a:t>Energy Efficiency Projections</a:t>
            </a:r>
          </a:p>
          <a:p>
            <a:endParaRPr lang="en-US" dirty="0" smtClean="0"/>
          </a:p>
          <a:p>
            <a:pPr algn="ctr"/>
            <a:r>
              <a:rPr lang="en-US" dirty="0" smtClean="0"/>
              <a:t>Naga Kota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15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Scenarios 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2362199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Business as usual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2017 </a:t>
            </a:r>
            <a:r>
              <a:rPr lang="en-US" sz="1400" dirty="0"/>
              <a:t>Annual Energy </a:t>
            </a:r>
            <a:r>
              <a:rPr lang="en-US" sz="1400" dirty="0" smtClean="0"/>
              <a:t>Outlook prepared by Energy Information Administration (EIA). Load sales increase by 0.71% every year to 18% by the year 2040. Energy Efficiency (EE) is 0.25% per year.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Accelerated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Significantly enhanced programs and policies to promote Energy </a:t>
            </a:r>
            <a:r>
              <a:rPr lang="en-US" sz="1400" dirty="0" smtClean="0"/>
              <a:t>Efficiency, </a:t>
            </a:r>
            <a:r>
              <a:rPr lang="en-US" sz="1400" dirty="0"/>
              <a:t>Solar (PV), Electric Vehicles (EV), Hydropumps (HP) and Demand Response (DR</a:t>
            </a:r>
            <a:r>
              <a:rPr lang="en-US" sz="1400" dirty="0" smtClean="0"/>
              <a:t>). Load sales increase by 0.33% each year to 8% by year 2040. EE is taken as 1% per year. </a:t>
            </a:r>
            <a:endParaRPr lang="en-US" sz="14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Aggressive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Significantly </a:t>
            </a:r>
            <a:r>
              <a:rPr lang="en-US" sz="1400" dirty="0" smtClean="0"/>
              <a:t>pushing the boundaries aggressively on programs </a:t>
            </a:r>
            <a:r>
              <a:rPr lang="en-US" sz="1400" dirty="0"/>
              <a:t>and policies to promote </a:t>
            </a:r>
            <a:r>
              <a:rPr lang="en-US" sz="1400" dirty="0" smtClean="0"/>
              <a:t>EE, PV, EV, HP and DR that may be feasible. Load sales increase by 0.11% per year to 3% by year 2040. EE is 1.5%</a:t>
            </a:r>
            <a:endParaRPr lang="en-US" sz="14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Hybrid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Combination of accelerated programs for EE, PV and DR with aggressive for EV and HP. Load increase is 14% increase by year 2040. EE is 1.0% in this scenario.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High energy demand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Combination of increase in EV and HP but no keeping the load reductions EE, PV and DR to business as usual scenario. Load increase to 26% by year 2040. EE is 0.25%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sz="1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30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Electricity sales in five scenarios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219200"/>
            <a:ext cx="8229600" cy="3917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888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Initial 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2362199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altLang="en-US" sz="2400" dirty="0" smtClean="0"/>
              <a:t>These are preliminary numbers and are subject to change until shortly after the last scenario workshop (for Current Trends scenario).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altLang="en-US" sz="24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2400" dirty="0" smtClean="0"/>
              <a:t>Some of them could have a significant impact on scenario results. Your feedback is greatly appreciated.</a:t>
            </a:r>
          </a:p>
          <a:p>
            <a:pPr marL="0" indent="0">
              <a:buNone/>
            </a:pPr>
            <a:endParaRPr lang="en-US" altLang="en-US" sz="2400" dirty="0" smtClean="0"/>
          </a:p>
          <a:p>
            <a:pPr marL="0" indent="0">
              <a:buNone/>
            </a:pPr>
            <a:endParaRPr lang="en-US" altLang="en-US" sz="2400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alt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09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in Electricity Sales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40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60" y="1219200"/>
            <a:ext cx="4572000" cy="209265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64185" y="1102252"/>
            <a:ext cx="4572000" cy="231092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125" y="3733800"/>
            <a:ext cx="4572000" cy="214692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77865" y="3937506"/>
            <a:ext cx="4572000" cy="192736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47601" y="3311857"/>
            <a:ext cx="350769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Changes in sales in accelerated scenario w.r.t. business as usual in 2040</a:t>
            </a:r>
            <a:endParaRPr lang="en-US" sz="800" dirty="0"/>
          </a:p>
        </p:txBody>
      </p:sp>
      <p:sp>
        <p:nvSpPr>
          <p:cNvPr id="11" name="TextBox 10"/>
          <p:cNvSpPr txBox="1"/>
          <p:nvPr/>
        </p:nvSpPr>
        <p:spPr>
          <a:xfrm>
            <a:off x="5105400" y="3358043"/>
            <a:ext cx="352692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Changes in sales in aggregated scenario w.r.t. business as usual in 2040</a:t>
            </a:r>
            <a:endParaRPr lang="en-US" sz="800" dirty="0"/>
          </a:p>
        </p:txBody>
      </p:sp>
      <p:sp>
        <p:nvSpPr>
          <p:cNvPr id="12" name="TextBox 11"/>
          <p:cNvSpPr txBox="1"/>
          <p:nvPr/>
        </p:nvSpPr>
        <p:spPr>
          <a:xfrm>
            <a:off x="728365" y="5970272"/>
            <a:ext cx="328327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Changes in sales in hybrid scenario w.r.t. business as usual in 2040</a:t>
            </a:r>
            <a:endParaRPr lang="en-US" sz="800" dirty="0"/>
          </a:p>
        </p:txBody>
      </p:sp>
      <p:sp>
        <p:nvSpPr>
          <p:cNvPr id="13" name="TextBox 12"/>
          <p:cNvSpPr txBox="1"/>
          <p:nvPr/>
        </p:nvSpPr>
        <p:spPr>
          <a:xfrm>
            <a:off x="5029200" y="5945868"/>
            <a:ext cx="394531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Changes in sales in high energy demand scenario w.r.t. business as usual in 2040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66821188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Seasonal Peak Projections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41</a:t>
            </a:fld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0705354"/>
              </p:ext>
            </p:extLst>
          </p:nvPr>
        </p:nvGraphicFramePr>
        <p:xfrm>
          <a:off x="838200" y="1681162"/>
          <a:ext cx="7543800" cy="3495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8131" y="5791200"/>
            <a:ext cx="89259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Note: This data is not ERCOT load data. This is just a sample set of data from Southeastern US.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136004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Seasonal Peak Projections (Contd.)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42</a:t>
            </a:fld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2845112"/>
              </p:ext>
            </p:extLst>
          </p:nvPr>
        </p:nvGraphicFramePr>
        <p:xfrm>
          <a:off x="1066800" y="1716881"/>
          <a:ext cx="7467599" cy="3424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8131" y="5791200"/>
            <a:ext cx="80218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Note: This data is not ERCOT load data. This is </a:t>
            </a:r>
            <a:r>
              <a:rPr lang="en-US" sz="1600" dirty="0" smtClean="0"/>
              <a:t>a </a:t>
            </a:r>
            <a:r>
              <a:rPr lang="en-US" sz="1600" dirty="0" smtClean="0"/>
              <a:t>sample </a:t>
            </a:r>
            <a:r>
              <a:rPr lang="en-US" sz="1600" dirty="0" smtClean="0"/>
              <a:t>dataset for Southeastern </a:t>
            </a:r>
            <a:r>
              <a:rPr lang="en-US" sz="1600" dirty="0" smtClean="0"/>
              <a:t>US.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869079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Comments/Questions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00400" y="1716137"/>
            <a:ext cx="243840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900" b="1" dirty="0" smtClean="0"/>
              <a:t>?</a:t>
            </a:r>
            <a:endParaRPr lang="en-US" sz="23900" b="1" dirty="0"/>
          </a:p>
        </p:txBody>
      </p:sp>
    </p:spTree>
    <p:extLst>
      <p:ext uri="{BB962C8B-B14F-4D97-AF65-F5344CB8AC3E}">
        <p14:creationId xmlns:p14="http://schemas.microsoft.com/office/powerpoint/2010/main" val="175213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Reference Info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1973157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Electricity Consumption and Peak Demand Scenarios for SE United States (2017, March). </a:t>
            </a:r>
            <a:r>
              <a:rPr lang="en-US" sz="2400" i="1" dirty="0" smtClean="0"/>
              <a:t>Steve Nadel. Report U1704</a:t>
            </a: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84978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Questions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45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215514" y="2973120"/>
            <a:ext cx="251460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900" b="1" dirty="0" smtClean="0"/>
              <a:t>?</a:t>
            </a:r>
            <a:endParaRPr lang="en-US" sz="23900" b="1" dirty="0"/>
          </a:p>
        </p:txBody>
      </p:sp>
      <p:sp>
        <p:nvSpPr>
          <p:cNvPr id="3" name="Rectangle 2"/>
          <p:cNvSpPr/>
          <p:nvPr/>
        </p:nvSpPr>
        <p:spPr>
          <a:xfrm>
            <a:off x="381000" y="3657600"/>
            <a:ext cx="3124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Sandeep </a:t>
            </a:r>
            <a:r>
              <a:rPr lang="en-US" dirty="0"/>
              <a:t>Borkar</a:t>
            </a:r>
          </a:p>
          <a:p>
            <a:r>
              <a:rPr lang="en-US" dirty="0" smtClean="0">
                <a:hlinkClick r:id="rId3"/>
              </a:rPr>
              <a:t>sandeep.borkar@ercot.com</a:t>
            </a:r>
            <a:endParaRPr lang="en-US" dirty="0"/>
          </a:p>
          <a:p>
            <a:r>
              <a:rPr lang="en-US" dirty="0" smtClean="0"/>
              <a:t>512.248.6642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295400"/>
            <a:ext cx="3429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Doug Murray</a:t>
            </a:r>
          </a:p>
          <a:p>
            <a:r>
              <a:rPr lang="en-US" dirty="0" smtClean="0">
                <a:hlinkClick r:id="rId4"/>
              </a:rPr>
              <a:t>douglas.murray@ercot.com</a:t>
            </a:r>
            <a:endParaRPr lang="en-US" dirty="0" smtClean="0"/>
          </a:p>
          <a:p>
            <a:r>
              <a:rPr lang="en-US" dirty="0" smtClean="0"/>
              <a:t>512.248.6908</a:t>
            </a:r>
          </a:p>
          <a:p>
            <a:endParaRPr lang="en-US" dirty="0"/>
          </a:p>
          <a:p>
            <a:r>
              <a:rPr lang="en-US" dirty="0" smtClean="0"/>
              <a:t>Julie Jin</a:t>
            </a:r>
          </a:p>
          <a:p>
            <a:r>
              <a:rPr lang="en-US" dirty="0" smtClean="0">
                <a:hlinkClick r:id="rId5"/>
              </a:rPr>
              <a:t>Julie.jin@ercot.com</a:t>
            </a:r>
            <a:endParaRPr lang="en-US" dirty="0" smtClean="0"/>
          </a:p>
          <a:p>
            <a:r>
              <a:rPr lang="en-US" dirty="0" smtClean="0"/>
              <a:t>512.248.3982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Gas Price Assumptions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914400"/>
            <a:ext cx="762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REF </a:t>
            </a:r>
            <a:r>
              <a:rPr lang="en-US" dirty="0"/>
              <a:t>is the EIA Reference Case and HOG is the High Oil and Gas Production </a:t>
            </a:r>
            <a:r>
              <a:rPr lang="en-US" dirty="0" smtClean="0"/>
              <a:t>Case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Futures from Nymex and World Bank forecast are from Mid April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260" y="1905000"/>
            <a:ext cx="803148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25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Gas Price Assumptions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1066800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Potential Current Trends Natural Gas Forecasts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" y="1478280"/>
            <a:ext cx="9022080" cy="477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74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Gas Price Assumptions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1066800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Potential Current Trends natural gas forecasts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1512809"/>
            <a:ext cx="6934200" cy="4611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2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Coal Price Assumptions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" y="1097280"/>
            <a:ext cx="7886700" cy="5012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95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dirty="0" smtClean="0"/>
              <a:t>New Unit Capital Costs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5567" y="838200"/>
            <a:ext cx="809263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Sources of capital cost assumptions,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600" dirty="0" smtClean="0"/>
              <a:t>EIA 2017 Annual Energy Outlook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600" dirty="0" smtClean="0"/>
              <a:t>Lazard’s Levelized Cost of Energy Analysis, December 2016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600" dirty="0" smtClean="0"/>
              <a:t>Solar Energy Industries Association, 4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QTR 2016 Solar Market Insights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000" y="1981200"/>
            <a:ext cx="39100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Costs are $/kW in nominal dollars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162" y="2365259"/>
            <a:ext cx="7971676" cy="3883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dcmitype/"/>
    <ds:schemaRef ds:uri="http://www.w3.org/XML/1998/namespace"/>
    <ds:schemaRef ds:uri="http://purl.org/dc/elements/1.1/"/>
    <ds:schemaRef ds:uri="c34af464-7aa1-4edd-9be4-83dffc1cb926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16273</TotalTime>
  <Words>1876</Words>
  <Application>Microsoft Office PowerPoint</Application>
  <PresentationFormat>On-screen Show (4:3)</PresentationFormat>
  <Paragraphs>317</Paragraphs>
  <Slides>45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45</vt:i4>
      </vt:variant>
    </vt:vector>
  </HeadingPairs>
  <TitlesOfParts>
    <vt:vector size="51" baseType="lpstr">
      <vt:lpstr>Arial</vt:lpstr>
      <vt:lpstr>Calibri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Agenda</vt:lpstr>
      <vt:lpstr>Initial Data</vt:lpstr>
      <vt:lpstr>Natural Gas Price Assumptions</vt:lpstr>
      <vt:lpstr>Natural Gas Price Assumptions</vt:lpstr>
      <vt:lpstr>Natural Gas Price Assumptions</vt:lpstr>
      <vt:lpstr>Coal Price Assumptions</vt:lpstr>
      <vt:lpstr>New Unit Capital Costs</vt:lpstr>
      <vt:lpstr>Environmental Issues</vt:lpstr>
      <vt:lpstr>Carbon Costs</vt:lpstr>
      <vt:lpstr>SO2 and NOx Costs</vt:lpstr>
      <vt:lpstr>Appendix</vt:lpstr>
      <vt:lpstr>Natural Gas Price Assumptions</vt:lpstr>
      <vt:lpstr>Natural Gas Price Assumptions</vt:lpstr>
      <vt:lpstr>PowerPoint Presentation</vt:lpstr>
      <vt:lpstr>Agenda</vt:lpstr>
      <vt:lpstr>Energy Storage Application in ERCOT</vt:lpstr>
      <vt:lpstr>Operational Energy Storage Increase in United States (2000-2020)</vt:lpstr>
      <vt:lpstr>Storage/EV Scenario Assumptions used in 2016 LTSA </vt:lpstr>
      <vt:lpstr>Energy Storage Cost (Levelized Cost of Storage for Peaker Replacement) </vt:lpstr>
      <vt:lpstr>Comments/Questions</vt:lpstr>
      <vt:lpstr>PowerPoint Presentation</vt:lpstr>
      <vt:lpstr>Agenda for Distributed Photovoltaic (PV) Projections</vt:lpstr>
      <vt:lpstr>Headlines</vt:lpstr>
      <vt:lpstr>Headlines</vt:lpstr>
      <vt:lpstr>Policy Decisions</vt:lpstr>
      <vt:lpstr>Summary of Headlines</vt:lpstr>
      <vt:lpstr>Effects of Distributed PV in the LTSA</vt:lpstr>
      <vt:lpstr>Forecasted Distributed PV in ERCOT’s 2018 LTSA</vt:lpstr>
      <vt:lpstr>Forecasted Distributed PV in ERCOT’s 2018 LTSA</vt:lpstr>
      <vt:lpstr>Comments/Questions</vt:lpstr>
      <vt:lpstr>Reference Info</vt:lpstr>
      <vt:lpstr>PowerPoint Presentation</vt:lpstr>
      <vt:lpstr>Load Forecast Options</vt:lpstr>
      <vt:lpstr>Load Forecast Options</vt:lpstr>
      <vt:lpstr>PowerPoint Presentation</vt:lpstr>
      <vt:lpstr>Scenarios </vt:lpstr>
      <vt:lpstr>Electricity sales in five scenarios</vt:lpstr>
      <vt:lpstr>Changes in Electricity Sales</vt:lpstr>
      <vt:lpstr>Seasonal Peak Projections </vt:lpstr>
      <vt:lpstr>Seasonal Peak Projections (Contd.)</vt:lpstr>
      <vt:lpstr>Comments/Questions</vt:lpstr>
      <vt:lpstr>Reference Info</vt:lpstr>
      <vt:lpstr>Questions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Borkar, Sandeep</cp:lastModifiedBy>
  <cp:revision>218</cp:revision>
  <cp:lastPrinted>2016-11-14T19:26:45Z</cp:lastPrinted>
  <dcterms:created xsi:type="dcterms:W3CDTF">2016-01-21T15:20:31Z</dcterms:created>
  <dcterms:modified xsi:type="dcterms:W3CDTF">2017-05-12T15:30:39Z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