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2"/>
  </p:notesMasterIdLst>
  <p:handoutMasterIdLst>
    <p:handoutMasterId r:id="rId13"/>
  </p:handoutMasterIdLst>
  <p:sldIdLst>
    <p:sldId id="260" r:id="rId7"/>
    <p:sldId id="302" r:id="rId8"/>
    <p:sldId id="315" r:id="rId9"/>
    <p:sldId id="316" r:id="rId10"/>
    <p:sldId id="30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06E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723" autoAdjust="0"/>
  </p:normalViewPr>
  <p:slideViewPr>
    <p:cSldViewPr showGuides="1">
      <p:cViewPr varScale="1">
        <p:scale>
          <a:sx n="68" d="100"/>
          <a:sy n="68" d="100"/>
        </p:scale>
        <p:origin x="1038"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5/11/2017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5/11/2017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1712751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473044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52206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959694" cy="1446550"/>
          </a:xfrm>
          <a:prstGeom prst="rect">
            <a:avLst/>
          </a:prstGeom>
          <a:noFill/>
        </p:spPr>
        <p:txBody>
          <a:bodyPr wrap="square" rtlCol="0">
            <a:spAutoFit/>
          </a:bodyPr>
          <a:lstStyle/>
          <a:p>
            <a:r>
              <a:rPr lang="en-US" sz="2400" b="1" dirty="0" smtClean="0"/>
              <a:t>4CP Calculation</a:t>
            </a:r>
          </a:p>
          <a:p>
            <a:r>
              <a:rPr lang="en-US" sz="2800" b="1" dirty="0" smtClean="0"/>
              <a:t> </a:t>
            </a:r>
            <a:endParaRPr lang="en-US" sz="2800" dirty="0"/>
          </a:p>
          <a:p>
            <a:r>
              <a:rPr lang="en-US" dirty="0" smtClean="0"/>
              <a:t>CSWG</a:t>
            </a:r>
          </a:p>
          <a:p>
            <a:r>
              <a:rPr lang="en-US" dirty="0" smtClean="0"/>
              <a:t>March 27, 2017</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4CP</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6" name="TextBox 5"/>
          <p:cNvSpPr txBox="1"/>
          <p:nvPr/>
        </p:nvSpPr>
        <p:spPr>
          <a:xfrm>
            <a:off x="419100" y="1237734"/>
            <a:ext cx="6732215" cy="369332"/>
          </a:xfrm>
          <a:prstGeom prst="rect">
            <a:avLst/>
          </a:prstGeom>
          <a:noFill/>
        </p:spPr>
        <p:txBody>
          <a:bodyPr wrap="square" rtlCol="0">
            <a:spAutoFit/>
          </a:bodyPr>
          <a:lstStyle/>
          <a:p>
            <a:r>
              <a:rPr lang="en-US" dirty="0" smtClean="0"/>
              <a:t>Existing Section 9.17.1 (3) language</a:t>
            </a:r>
            <a:endParaRPr lang="en-US" dirty="0"/>
          </a:p>
        </p:txBody>
      </p:sp>
      <p:sp>
        <p:nvSpPr>
          <p:cNvPr id="5" name="TextBox 4"/>
          <p:cNvSpPr txBox="1"/>
          <p:nvPr/>
        </p:nvSpPr>
        <p:spPr>
          <a:xfrm>
            <a:off x="990600" y="2286000"/>
            <a:ext cx="7543800" cy="1828800"/>
          </a:xfrm>
          <a:prstGeom prst="rect">
            <a:avLst/>
          </a:prstGeom>
          <a:gradFill flip="none" rotWithShape="1">
            <a:gsLst>
              <a:gs pos="0">
                <a:schemeClr val="bg1">
                  <a:lumMod val="65000"/>
                </a:schemeClr>
              </a:gs>
              <a:gs pos="50000">
                <a:schemeClr val="bg1">
                  <a:lumMod val="75000"/>
                </a:schemeClr>
              </a:gs>
              <a:gs pos="100000">
                <a:schemeClr val="bg1">
                  <a:lumMod val="85000"/>
                </a:schemeClr>
              </a:gs>
            </a:gsLst>
            <a:lin ang="16200000" scaled="1"/>
            <a:tileRect/>
          </a:gradFill>
          <a:ln>
            <a:solidFill>
              <a:schemeClr val="tx1"/>
            </a:solidFill>
          </a:ln>
        </p:spPr>
        <p:txBody>
          <a:bodyPr wrap="square" rtlCol="0">
            <a:noAutofit/>
          </a:bodyPr>
          <a:lstStyle/>
          <a:p>
            <a:r>
              <a:rPr lang="en-US" dirty="0"/>
              <a:t>Settlement Interval coincidental MW peak is defined as the highest monthly 15-minute MW peak for the entire ERCOT Transmission Grid as captured by the ERCOT Settlement system, excluding Block Load Transfer (BLT) of Load to the ERCOT Control Area that are not reflected in a Non-Opt-In Entity’s (NOIE’s) 4-CP calculation, </a:t>
            </a:r>
            <a:r>
              <a:rPr lang="fr-FR" dirty="0"/>
              <a:t>Direct </a:t>
            </a:r>
            <a:r>
              <a:rPr lang="fr-FR" dirty="0" err="1"/>
              <a:t>Current</a:t>
            </a:r>
            <a:r>
              <a:rPr lang="fr-FR" dirty="0"/>
              <a:t> </a:t>
            </a:r>
            <a:r>
              <a:rPr lang="fr-FR" dirty="0" err="1"/>
              <a:t>Tie</a:t>
            </a:r>
            <a:r>
              <a:rPr lang="fr-FR" dirty="0"/>
              <a:t> (</a:t>
            </a:r>
            <a:r>
              <a:rPr lang="en-US" dirty="0"/>
              <a:t>DC Tie) exports, and Wholesale Storage Load (WSL).</a:t>
            </a:r>
          </a:p>
        </p:txBody>
      </p:sp>
    </p:spTree>
    <p:extLst>
      <p:ext uri="{BB962C8B-B14F-4D97-AF65-F5344CB8AC3E}">
        <p14:creationId xmlns:p14="http://schemas.microsoft.com/office/powerpoint/2010/main" val="644767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4CP</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6" name="TextBox 5"/>
          <p:cNvSpPr txBox="1"/>
          <p:nvPr/>
        </p:nvSpPr>
        <p:spPr>
          <a:xfrm>
            <a:off x="419100" y="1237734"/>
            <a:ext cx="8267700" cy="1200329"/>
          </a:xfrm>
          <a:prstGeom prst="rect">
            <a:avLst/>
          </a:prstGeom>
          <a:noFill/>
        </p:spPr>
        <p:txBody>
          <a:bodyPr wrap="square" rtlCol="0">
            <a:spAutoFit/>
          </a:bodyPr>
          <a:lstStyle/>
          <a:p>
            <a:r>
              <a:rPr lang="en-US" dirty="0" smtClean="0"/>
              <a:t>A potential option that would capture actual DC Tie flows would be a calculation consistent with that used in the Demand &amp; Energy (D&amp;E) Report. The D&amp;E Report calculation aligns MWh volumes with the NERC NEL (Net Energy for Load methodology.</a:t>
            </a:r>
            <a:endParaRPr lang="en-US" dirty="0"/>
          </a:p>
        </p:txBody>
      </p:sp>
      <p:sp>
        <p:nvSpPr>
          <p:cNvPr id="5" name="TextBox 4"/>
          <p:cNvSpPr txBox="1"/>
          <p:nvPr/>
        </p:nvSpPr>
        <p:spPr>
          <a:xfrm>
            <a:off x="1295400" y="3048000"/>
            <a:ext cx="7010400" cy="1981200"/>
          </a:xfrm>
          <a:prstGeom prst="rect">
            <a:avLst/>
          </a:prstGeom>
          <a:gradFill flip="none" rotWithShape="1">
            <a:gsLst>
              <a:gs pos="0">
                <a:schemeClr val="bg1">
                  <a:lumMod val="65000"/>
                </a:schemeClr>
              </a:gs>
              <a:gs pos="50000">
                <a:schemeClr val="bg1">
                  <a:lumMod val="75000"/>
                </a:schemeClr>
              </a:gs>
              <a:gs pos="100000">
                <a:schemeClr val="bg1">
                  <a:lumMod val="85000"/>
                </a:schemeClr>
              </a:gs>
            </a:gsLst>
            <a:lin ang="16200000" scaled="1"/>
            <a:tileRect/>
          </a:gradFill>
          <a:ln>
            <a:solidFill>
              <a:schemeClr val="tx1"/>
            </a:solidFill>
          </a:ln>
        </p:spPr>
        <p:txBody>
          <a:bodyPr wrap="square" rtlCol="0">
            <a:noAutofit/>
          </a:bodyPr>
          <a:lstStyle/>
          <a:p>
            <a:r>
              <a:rPr lang="en-US" dirty="0" smtClean="0"/>
              <a:t>Net Energy for Load = </a:t>
            </a:r>
          </a:p>
          <a:p>
            <a:r>
              <a:rPr lang="en-US" dirty="0"/>
              <a:t>	</a:t>
            </a:r>
            <a:r>
              <a:rPr lang="en-US" dirty="0" smtClean="0"/>
              <a:t>+ Internal </a:t>
            </a:r>
            <a:r>
              <a:rPr lang="en-US" dirty="0"/>
              <a:t>Generation </a:t>
            </a:r>
            <a:endParaRPr lang="en-US" dirty="0" smtClean="0"/>
          </a:p>
          <a:p>
            <a:r>
              <a:rPr lang="en-US" dirty="0"/>
              <a:t>	</a:t>
            </a:r>
            <a:r>
              <a:rPr lang="en-US" dirty="0" smtClean="0"/>
              <a:t>+ Block Load Transfer imports</a:t>
            </a:r>
          </a:p>
          <a:p>
            <a:r>
              <a:rPr lang="en-US" dirty="0"/>
              <a:t>	</a:t>
            </a:r>
            <a:r>
              <a:rPr lang="en-US" dirty="0" smtClean="0"/>
              <a:t>-  Block Load Transfer exports</a:t>
            </a:r>
          </a:p>
          <a:p>
            <a:r>
              <a:rPr lang="en-US" dirty="0"/>
              <a:t>	</a:t>
            </a:r>
            <a:r>
              <a:rPr lang="en-US" dirty="0" smtClean="0"/>
              <a:t>+/- Actual metered net DC Tie flows (+ imports; - exports)</a:t>
            </a:r>
          </a:p>
          <a:p>
            <a:r>
              <a:rPr lang="en-US" dirty="0"/>
              <a:t>	</a:t>
            </a:r>
            <a:r>
              <a:rPr lang="en-US" dirty="0" smtClean="0"/>
              <a:t>- Wholesale Storage Load</a:t>
            </a:r>
          </a:p>
        </p:txBody>
      </p:sp>
    </p:spTree>
    <p:extLst>
      <p:ext uri="{BB962C8B-B14F-4D97-AF65-F5344CB8AC3E}">
        <p14:creationId xmlns:p14="http://schemas.microsoft.com/office/powerpoint/2010/main" val="2100501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4CP</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3" name="Picture 2"/>
          <p:cNvPicPr>
            <a:picLocks noChangeAspect="1"/>
          </p:cNvPicPr>
          <p:nvPr/>
        </p:nvPicPr>
        <p:blipFill>
          <a:blip r:embed="rId3"/>
          <a:stretch>
            <a:fillRect/>
          </a:stretch>
        </p:blipFill>
        <p:spPr>
          <a:xfrm>
            <a:off x="304800" y="687057"/>
            <a:ext cx="8138160" cy="5483885"/>
          </a:xfrm>
          <a:prstGeom prst="rect">
            <a:avLst/>
          </a:prstGeom>
        </p:spPr>
      </p:pic>
    </p:spTree>
    <p:extLst>
      <p:ext uri="{BB962C8B-B14F-4D97-AF65-F5344CB8AC3E}">
        <p14:creationId xmlns:p14="http://schemas.microsoft.com/office/powerpoint/2010/main" val="2908410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4CP</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6" name="Content Placeholder 2"/>
          <p:cNvSpPr txBox="1">
            <a:spLocks/>
          </p:cNvSpPr>
          <p:nvPr/>
        </p:nvSpPr>
        <p:spPr>
          <a:xfrm>
            <a:off x="5791200" y="3228945"/>
            <a:ext cx="2237874" cy="400110"/>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2000" dirty="0" smtClean="0"/>
              <a:t>Questions</a:t>
            </a:r>
            <a:endParaRPr lang="en-US" sz="1600" dirty="0"/>
          </a:p>
        </p:txBody>
      </p:sp>
      <p:pic>
        <p:nvPicPr>
          <p:cNvPr id="7"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38200"/>
            <a:ext cx="5791200" cy="5433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4268638"/>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tx1"/>
          </a:solidFill>
        </a:ln>
      </a:spPr>
      <a:bodyPr rtlCol="0" anchor="ctr"/>
      <a:lstStyle>
        <a:defPPr algn="ctr">
          <a:defRPr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http://purl.org/dc/elements/1.1/"/>
    <ds:schemaRef ds:uri="http://schemas.microsoft.com/office/2006/documentManagement/types"/>
    <ds:schemaRef ds:uri="http://purl.org/dc/dcmitype/"/>
    <ds:schemaRef ds:uri="c34af464-7aa1-4edd-9be4-83dffc1cb926"/>
    <ds:schemaRef ds:uri="http://schemas.microsoft.com/office/2006/metadata/properties"/>
    <ds:schemaRef ds:uri="http://schemas.microsoft.com/office/infopath/2007/PartnerControls"/>
    <ds:schemaRef ds:uri="http://purl.org/dc/terms/"/>
    <ds:schemaRef ds:uri="http://www.w3.org/XML/1998/namespace"/>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9778</TotalTime>
  <Words>150</Words>
  <Application>Microsoft Office PowerPoint</Application>
  <PresentationFormat>On-screen Show (4:3)</PresentationFormat>
  <Paragraphs>25</Paragraphs>
  <Slides>5</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5</vt:i4>
      </vt:variant>
    </vt:vector>
  </HeadingPairs>
  <TitlesOfParts>
    <vt:vector size="10" baseType="lpstr">
      <vt:lpstr>Arial</vt:lpstr>
      <vt:lpstr>Calibri</vt:lpstr>
      <vt:lpstr>1_Custom Design</vt:lpstr>
      <vt:lpstr>Office Theme</vt:lpstr>
      <vt:lpstr>Custom Design</vt:lpstr>
      <vt:lpstr>PowerPoint Presentation</vt:lpstr>
      <vt:lpstr>4CP</vt:lpstr>
      <vt:lpstr>4CP</vt:lpstr>
      <vt:lpstr>4CP</vt:lpstr>
      <vt:lpstr>4CP</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Suzy Clifton </cp:lastModifiedBy>
  <cp:revision>427</cp:revision>
  <cp:lastPrinted>2016-07-18T19:58:10Z</cp:lastPrinted>
  <dcterms:created xsi:type="dcterms:W3CDTF">2016-01-21T15:20:31Z</dcterms:created>
  <dcterms:modified xsi:type="dcterms:W3CDTF">2017-05-11T17:46:52Z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