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3"/>
  </p:notesMasterIdLst>
  <p:handoutMasterIdLst>
    <p:handoutMasterId r:id="rId14"/>
  </p:handoutMasterIdLst>
  <p:sldIdLst>
    <p:sldId id="258" r:id="rId5"/>
    <p:sldId id="296" r:id="rId6"/>
    <p:sldId id="297" r:id="rId7"/>
    <p:sldId id="294" r:id="rId8"/>
    <p:sldId id="295" r:id="rId9"/>
    <p:sldId id="289" r:id="rId10"/>
    <p:sldId id="288" r:id="rId11"/>
    <p:sldId id="279" r:id="rId12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6DCC0"/>
    <a:srgbClr val="B6CEEA"/>
    <a:srgbClr val="D3DFBD"/>
    <a:srgbClr val="5469A2"/>
    <a:srgbClr val="40949A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3375" autoAdjust="0"/>
  </p:normalViewPr>
  <p:slideViewPr>
    <p:cSldViewPr>
      <p:cViewPr varScale="1">
        <p:scale>
          <a:sx n="97" d="100"/>
          <a:sy n="97" d="100"/>
        </p:scale>
        <p:origin x="-1116" y="-90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76" y="-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6895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0AB873-8418-4FF9-B0E9-7EEE62B7D353}" type="datetimeFigureOut">
              <a:rPr lang="en-US"/>
              <a:pPr>
                <a:defRPr/>
              </a:pPr>
              <a:t>5/9/2017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6895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D2BE994-B40A-42B7-A99C-1CC25E30AC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069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6895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0563"/>
            <a:ext cx="4613275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4353" y="4380371"/>
            <a:ext cx="5545496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6895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B1E30D-9A37-4BCB-AD80-742C44C0EC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313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0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</p:spTree>
    <p:extLst>
      <p:ext uri="{BB962C8B-B14F-4D97-AF65-F5344CB8AC3E}">
        <p14:creationId xmlns:p14="http://schemas.microsoft.com/office/powerpoint/2010/main" val="277463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57950"/>
            <a:ext cx="25146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1143000" y="6457950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90DD-8BB0-466C-ABE3-744940DF90D5}" type="datetime1">
              <a:rPr lang="en-US" smtClean="0"/>
              <a:t>5/9/2017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96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15C95-74DC-4513-A0C6-741B56F2C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70352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27DEF-85A0-4C73-A6ED-9422E96817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9619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E7FD1-B434-402C-A8B9-A4C57B57E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417223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8626E-994C-4043-99F8-E38CDDD67F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20890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7EF7-275A-4CBB-9ED3-3C812C3F6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368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B353-2F96-4FCA-B929-B852567D6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47324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08E-C36B-45E0-B8A3-8A51423F4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13451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886128-D83E-425A-9A97-C8B7B01196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4BCA8036-EEAC-4AF0-BC5E-EE390FA20DE7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May 10, 2017</a:t>
            </a:r>
            <a:endParaRPr lang="en-US" alt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MDWG Update to COPS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 –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NOGRR 166 Daily Grid Operations Summary Report</a:t>
            </a:r>
          </a:p>
          <a:p>
            <a:pPr lvl="1"/>
            <a:r>
              <a:rPr lang="en-US" sz="1400" dirty="0" smtClean="0"/>
              <a:t>Formerly known as NOGRR 084</a:t>
            </a:r>
          </a:p>
          <a:p>
            <a:pPr lvl="1"/>
            <a:r>
              <a:rPr lang="en-US" sz="1400" dirty="0" smtClean="0"/>
              <a:t>Updated language and data elements</a:t>
            </a:r>
          </a:p>
          <a:p>
            <a:pPr lvl="1"/>
            <a:r>
              <a:rPr lang="en-US" sz="1400" dirty="0" smtClean="0"/>
              <a:t>ERCOT proposed internal project to lay groundwork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Reports to be Automated</a:t>
            </a:r>
          </a:p>
          <a:p>
            <a:pPr lvl="1">
              <a:buFont typeface="+mj-lt"/>
              <a:buChar char="–"/>
            </a:pPr>
            <a:r>
              <a:rPr lang="en-US" sz="1400" dirty="0"/>
              <a:t>Effort is </a:t>
            </a:r>
            <a:r>
              <a:rPr lang="en-US" sz="1400" dirty="0" smtClean="0"/>
              <a:t>complete</a:t>
            </a:r>
            <a:endParaRPr lang="en-US" sz="1400" dirty="0"/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Load Forecast Distribution Factor Report change</a:t>
            </a:r>
          </a:p>
          <a:p>
            <a:pPr lvl="1">
              <a:buFont typeface="+mj-lt"/>
              <a:buChar char="–"/>
            </a:pPr>
            <a:r>
              <a:rPr lang="en-US" sz="1400" dirty="0"/>
              <a:t>Continued socialization and solution </a:t>
            </a:r>
            <a:r>
              <a:rPr lang="en-US" sz="1400" dirty="0" smtClean="0"/>
              <a:t>proposals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MIS Changes Visibility/Change Management</a:t>
            </a:r>
            <a:endParaRPr lang="en-US" sz="1400" dirty="0"/>
          </a:p>
          <a:p>
            <a:pPr lvl="1">
              <a:buFont typeface="+mj-lt"/>
              <a:buChar char="–"/>
            </a:pPr>
            <a:r>
              <a:rPr lang="en-US" sz="1400" dirty="0" smtClean="0"/>
              <a:t>Raised awareness of issues related to down-stream impacts of data product changes</a:t>
            </a:r>
          </a:p>
          <a:p>
            <a:pPr lvl="1">
              <a:buFont typeface="+mj-lt"/>
              <a:buChar char="–"/>
            </a:pPr>
            <a:r>
              <a:rPr lang="en-US" sz="1400" dirty="0"/>
              <a:t>Process </a:t>
            </a:r>
            <a:r>
              <a:rPr lang="en-US" sz="1400" dirty="0" smtClean="0"/>
              <a:t>improvements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Missed Postings List</a:t>
            </a:r>
          </a:p>
          <a:p>
            <a:pPr lvl="1">
              <a:buFont typeface="+mj-lt"/>
              <a:buChar char="–"/>
            </a:pPr>
            <a:r>
              <a:rPr lang="en-US" sz="1400" dirty="0" smtClean="0"/>
              <a:t>Implemented new process to publish and maintain historical archive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EWS Modification</a:t>
            </a:r>
          </a:p>
          <a:p>
            <a:pPr lvl="1">
              <a:buFont typeface="+mj-lt"/>
              <a:buChar char="–"/>
            </a:pPr>
            <a:r>
              <a:rPr lang="en-US" sz="1400" dirty="0" smtClean="0"/>
              <a:t>Continued socialization and solution proposals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API </a:t>
            </a:r>
            <a:r>
              <a:rPr lang="en-US" sz="1400" dirty="0"/>
              <a:t>Quick-Start Guide</a:t>
            </a:r>
          </a:p>
          <a:p>
            <a:pPr lvl="1">
              <a:buFont typeface="+mj-lt"/>
              <a:buChar char="–"/>
            </a:pPr>
            <a:r>
              <a:rPr lang="en-US" sz="1400" dirty="0"/>
              <a:t>Started process of evaluating and publishing guide for </a:t>
            </a:r>
            <a:r>
              <a:rPr lang="en-US" sz="1400" dirty="0" smtClean="0"/>
              <a:t>MPs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Disclosure Data User Guide Update</a:t>
            </a:r>
            <a:endParaRPr lang="en-US" sz="1400" dirty="0"/>
          </a:p>
          <a:p>
            <a:pPr lvl="1">
              <a:buFont typeface="+mj-lt"/>
              <a:buChar char="–"/>
            </a:pPr>
            <a:r>
              <a:rPr lang="en-US" sz="1400" dirty="0" smtClean="0"/>
              <a:t>Updated version of User Guide for 60-day and 48-hour Disclosure Data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CRR Balancing Accounts Extract User Guide</a:t>
            </a:r>
            <a:endParaRPr lang="en-US" sz="1400" dirty="0"/>
          </a:p>
          <a:p>
            <a:pPr lvl="1">
              <a:buFont typeface="+mj-lt"/>
              <a:buChar char="–"/>
            </a:pPr>
            <a:r>
              <a:rPr lang="en-US" sz="1400" dirty="0" smtClean="0"/>
              <a:t>New User Guide</a:t>
            </a:r>
            <a:endParaRPr lang="en-US" sz="1400" dirty="0"/>
          </a:p>
          <a:p>
            <a:pPr>
              <a:buFont typeface="+mj-lt"/>
              <a:buChar char="–"/>
            </a:pPr>
            <a:endParaRPr lang="en-US" sz="1400" dirty="0"/>
          </a:p>
          <a:p>
            <a:pPr>
              <a:buFont typeface="+mj-lt"/>
              <a:buChar char="–"/>
            </a:pP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5/9/2017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299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MIS Changes Visibility/Change Management</a:t>
            </a:r>
          </a:p>
          <a:p>
            <a:pPr lvl="1">
              <a:buFont typeface="+mj-lt"/>
              <a:buChar char="–"/>
            </a:pPr>
            <a:r>
              <a:rPr lang="en-US" dirty="0" smtClean="0"/>
              <a:t>Raising </a:t>
            </a:r>
            <a:r>
              <a:rPr lang="en-US" dirty="0"/>
              <a:t>awareness of issues related to down-stream impacts of data product changes</a:t>
            </a:r>
          </a:p>
          <a:p>
            <a:pPr lvl="1">
              <a:buFont typeface="+mj-lt"/>
              <a:buChar char="–"/>
            </a:pPr>
            <a:r>
              <a:rPr lang="en-US" dirty="0" smtClean="0"/>
              <a:t>Contributing to process </a:t>
            </a:r>
            <a:r>
              <a:rPr lang="en-US" dirty="0"/>
              <a:t>improvements</a:t>
            </a:r>
          </a:p>
          <a:p>
            <a:r>
              <a:rPr lang="en-US" dirty="0" smtClean="0"/>
              <a:t>EWS </a:t>
            </a:r>
            <a:r>
              <a:rPr lang="en-US" dirty="0"/>
              <a:t>Modification</a:t>
            </a:r>
          </a:p>
          <a:p>
            <a:pPr lvl="1">
              <a:buFont typeface="+mj-lt"/>
              <a:buChar char="–"/>
            </a:pPr>
            <a:r>
              <a:rPr lang="en-US" dirty="0" smtClean="0"/>
              <a:t>Continuing </a:t>
            </a:r>
            <a:r>
              <a:rPr lang="en-US" dirty="0"/>
              <a:t>solution proposals</a:t>
            </a:r>
          </a:p>
          <a:p>
            <a:r>
              <a:rPr lang="en-US" dirty="0"/>
              <a:t>API Quick-Start Guide</a:t>
            </a:r>
          </a:p>
          <a:p>
            <a:pPr lvl="1">
              <a:buFont typeface="+mj-lt"/>
              <a:buChar char="–"/>
            </a:pPr>
            <a:r>
              <a:rPr lang="en-US" dirty="0"/>
              <a:t>Started process of evaluating and publishing guide for MPs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5/9/2017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906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Data Strategy &amp; MIS Changes Visibility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MDWG has a subgroup </a:t>
            </a:r>
            <a:r>
              <a:rPr lang="en-US" dirty="0" smtClean="0"/>
              <a:t>preparing </a:t>
            </a:r>
            <a:r>
              <a:rPr lang="en-US" dirty="0" smtClean="0"/>
              <a:t>a whitepaper for review</a:t>
            </a:r>
          </a:p>
          <a:p>
            <a:r>
              <a:rPr lang="en-US" dirty="0" smtClean="0"/>
              <a:t>All </a:t>
            </a:r>
            <a:r>
              <a:rPr lang="en-US" dirty="0" smtClean="0"/>
              <a:t>interested parties are asked to review and bring </a:t>
            </a:r>
            <a:r>
              <a:rPr lang="en-US" dirty="0" smtClean="0"/>
              <a:t>comments</a:t>
            </a:r>
          </a:p>
          <a:p>
            <a:r>
              <a:rPr lang="en-US" dirty="0" smtClean="0"/>
              <a:t>We will be </a:t>
            </a:r>
            <a:r>
              <a:rPr lang="en-US" dirty="0"/>
              <a:t>engaging ERCOT Vice President, External Affairs and Corporate Communications for feedback</a:t>
            </a:r>
          </a:p>
          <a:p>
            <a:r>
              <a:rPr lang="en-US" dirty="0" smtClean="0"/>
              <a:t>We would like </a:t>
            </a:r>
            <a:r>
              <a:rPr lang="en-US" dirty="0"/>
              <a:t>to pull in broader MP views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5/9/2017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519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Zero/Null </a:t>
            </a:r>
            <a:r>
              <a:rPr lang="en-US" dirty="0"/>
              <a:t>Data in 60-day SCED GRD Report</a:t>
            </a:r>
          </a:p>
          <a:p>
            <a:pPr lvl="1"/>
            <a:r>
              <a:rPr lang="en-US" dirty="0" smtClean="0"/>
              <a:t>Report currently contains zero values for MW and Price fields above tops of curves</a:t>
            </a:r>
          </a:p>
          <a:p>
            <a:pPr lvl="1"/>
            <a:r>
              <a:rPr lang="en-US" dirty="0" smtClean="0"/>
              <a:t>These values ought to be nulls</a:t>
            </a:r>
            <a:endParaRPr lang="en-US" dirty="0"/>
          </a:p>
          <a:p>
            <a:pPr lvl="1"/>
            <a:r>
              <a:rPr lang="en-US" dirty="0" smtClean="0"/>
              <a:t>SCR in process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5/9/2017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734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 Quick Start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has prepared an API “Quick-Start” Guide for Market Participants</a:t>
            </a:r>
          </a:p>
          <a:p>
            <a:r>
              <a:rPr lang="en-US" dirty="0" smtClean="0"/>
              <a:t>Provides updated documentation for setting up automated processes to query the MIS</a:t>
            </a:r>
          </a:p>
          <a:p>
            <a:r>
              <a:rPr lang="en-US" dirty="0" smtClean="0"/>
              <a:t>Code samples </a:t>
            </a:r>
            <a:r>
              <a:rPr lang="en-US" dirty="0" smtClean="0"/>
              <a:t>are available (</a:t>
            </a:r>
            <a:r>
              <a:rPr lang="en-US" dirty="0" err="1" smtClean="0"/>
              <a:t>GitHub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Interested MPs are invited to help test drive and provide comments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5/9/2017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62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R6</a:t>
            </a:r>
          </a:p>
          <a:p>
            <a:pPr lvl="1"/>
            <a:r>
              <a:rPr lang="en-US" dirty="0" smtClean="0"/>
              <a:t>In progress</a:t>
            </a:r>
          </a:p>
          <a:p>
            <a:pPr lvl="1"/>
            <a:r>
              <a:rPr lang="en-US" dirty="0" smtClean="0"/>
              <a:t>Change to </a:t>
            </a:r>
            <a:r>
              <a:rPr lang="en-US" dirty="0"/>
              <a:t>Load Forecast Distribution Factors </a:t>
            </a:r>
            <a:r>
              <a:rPr lang="en-US" dirty="0" smtClean="0"/>
              <a:t>report publishing frequency</a:t>
            </a:r>
          </a:p>
          <a:p>
            <a:pPr lvl="1"/>
            <a:r>
              <a:rPr lang="en-US" dirty="0" smtClean="0"/>
              <a:t>QSEs in ERCOT Region report automated and published to MIS</a:t>
            </a:r>
          </a:p>
          <a:p>
            <a:pPr lvl="1"/>
            <a:r>
              <a:rPr lang="en-US" dirty="0" smtClean="0"/>
              <a:t>Go-Live: 12/6-12/8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5/9/2017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870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MDWG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Next Meeting</a:t>
            </a:r>
          </a:p>
          <a:p>
            <a:pPr lvl="1"/>
            <a:r>
              <a:rPr lang="en-US" dirty="0"/>
              <a:t>Monday</a:t>
            </a:r>
            <a:r>
              <a:rPr lang="en-US" dirty="0" smtClean="0"/>
              <a:t>, </a:t>
            </a:r>
            <a:r>
              <a:rPr lang="en-US" dirty="0" smtClean="0"/>
              <a:t>May 23, </a:t>
            </a:r>
            <a:r>
              <a:rPr lang="en-US" dirty="0" smtClean="0"/>
              <a:t>2017</a:t>
            </a:r>
          </a:p>
          <a:p>
            <a:pPr lvl="1"/>
            <a:r>
              <a:rPr lang="en-US" dirty="0" smtClean="0"/>
              <a:t>9:30 AM – 12 PM, WebEx Only</a:t>
            </a:r>
          </a:p>
          <a:p>
            <a:r>
              <a:rPr lang="en-US" dirty="0" smtClean="0"/>
              <a:t>2017 Meetings will move to 4</a:t>
            </a:r>
            <a:r>
              <a:rPr lang="en-US" baseline="30000" dirty="0" smtClean="0"/>
              <a:t>th</a:t>
            </a:r>
            <a:r>
              <a:rPr lang="en-US" dirty="0" smtClean="0"/>
              <a:t> Mondays</a:t>
            </a:r>
          </a:p>
          <a:p>
            <a:pPr lvl="1"/>
            <a:r>
              <a:rPr lang="en-US" dirty="0" smtClean="0"/>
              <a:t>On-site Meetings: January, April, July October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January 24, 2017 – on-site and WebEx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dirty="0" smtClean="0"/>
              <a:t>February 28, 2017 – WebEx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dirty="0" smtClean="0"/>
              <a:t>March 28, 2017 – WebEx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dirty="0" smtClean="0"/>
              <a:t>April 25, 2017 – on-site and WebEx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dirty="0" smtClean="0"/>
              <a:t>May 23, 2017 – WebEx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dirty="0" smtClean="0"/>
              <a:t>June 27, 2017 – WebEx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dirty="0" smtClean="0"/>
              <a:t>July 25, 2017 – on-site and WebEx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dirty="0" smtClean="0"/>
              <a:t>August 22, 2017 – WebEx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dirty="0" smtClean="0"/>
              <a:t>September 26, 2017 – WebEx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dirty="0" smtClean="0"/>
              <a:t>October 24, 2017 – on-site and WebEx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dirty="0" smtClean="0"/>
              <a:t>December 12, 2017 – WebEx</a:t>
            </a:r>
            <a:endParaRPr lang="en-US" sz="2400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5/9/2017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9949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206FDB-A00F-4E50-B10F-7F91EE97870B}">
  <ds:schemaRefs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c34af464-7aa1-4edd-9be4-83dffc1cb926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23282</TotalTime>
  <Words>437</Words>
  <Application>Microsoft Office PowerPoint</Application>
  <PresentationFormat>On-screen Show (4:3)</PresentationFormat>
  <Paragraphs>79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Custom Design</vt:lpstr>
      <vt:lpstr>MDWG Update to COPS</vt:lpstr>
      <vt:lpstr>Accomplishments – 2016</vt:lpstr>
      <vt:lpstr>2017 Plans</vt:lpstr>
      <vt:lpstr>ERCOT Data Strategy &amp; MIS Changes Visibility</vt:lpstr>
      <vt:lpstr>Open Issues</vt:lpstr>
      <vt:lpstr>API Quick Start Guide</vt:lpstr>
      <vt:lpstr>Upcoming Changes</vt:lpstr>
      <vt:lpstr>MDWG Meetings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Apodaca, Amy</dc:creator>
  <cp:lastModifiedBy>Thomas, Julie</cp:lastModifiedBy>
  <cp:revision>941</cp:revision>
  <cp:lastPrinted>2015-04-13T14:50:48Z</cp:lastPrinted>
  <dcterms:created xsi:type="dcterms:W3CDTF">2005-04-21T14:28:35Z</dcterms:created>
  <dcterms:modified xsi:type="dcterms:W3CDTF">2017-05-09T18:59:15Z</dcterms:modified>
</cp:coreProperties>
</file>