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4" r:id="rId6"/>
    <p:sldId id="262" r:id="rId7"/>
    <p:sldId id="263" r:id="rId8"/>
    <p:sldId id="265" r:id="rId9"/>
    <p:sldId id="259" r:id="rId10"/>
    <p:sldId id="26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2" d="100"/>
          <a:sy n="92" d="100"/>
        </p:scale>
        <p:origin x="45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6D359C2-73D6-4AB1-9DCB-44D19AC67C35}"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B05C69-D920-4208-A0A2-5CDB4E4F78C3}" type="slidenum">
              <a:rPr lang="en-US" smtClean="0"/>
              <a:t>‹#›</a:t>
            </a:fld>
            <a:endParaRPr lang="en-US"/>
          </a:p>
        </p:txBody>
      </p:sp>
    </p:spTree>
    <p:extLst>
      <p:ext uri="{BB962C8B-B14F-4D97-AF65-F5344CB8AC3E}">
        <p14:creationId xmlns:p14="http://schemas.microsoft.com/office/powerpoint/2010/main" val="1025413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D359C2-73D6-4AB1-9DCB-44D19AC67C35}"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B05C69-D920-4208-A0A2-5CDB4E4F78C3}" type="slidenum">
              <a:rPr lang="en-US" smtClean="0"/>
              <a:t>‹#›</a:t>
            </a:fld>
            <a:endParaRPr lang="en-US"/>
          </a:p>
        </p:txBody>
      </p:sp>
    </p:spTree>
    <p:extLst>
      <p:ext uri="{BB962C8B-B14F-4D97-AF65-F5344CB8AC3E}">
        <p14:creationId xmlns:p14="http://schemas.microsoft.com/office/powerpoint/2010/main" val="4035077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D359C2-73D6-4AB1-9DCB-44D19AC67C35}"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B05C69-D920-4208-A0A2-5CDB4E4F78C3}" type="slidenum">
              <a:rPr lang="en-US" smtClean="0"/>
              <a:t>‹#›</a:t>
            </a:fld>
            <a:endParaRPr lang="en-US"/>
          </a:p>
        </p:txBody>
      </p:sp>
    </p:spTree>
    <p:extLst>
      <p:ext uri="{BB962C8B-B14F-4D97-AF65-F5344CB8AC3E}">
        <p14:creationId xmlns:p14="http://schemas.microsoft.com/office/powerpoint/2010/main" val="3418734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D359C2-73D6-4AB1-9DCB-44D19AC67C35}"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B05C69-D920-4208-A0A2-5CDB4E4F78C3}" type="slidenum">
              <a:rPr lang="en-US" smtClean="0"/>
              <a:t>‹#›</a:t>
            </a:fld>
            <a:endParaRPr lang="en-US"/>
          </a:p>
        </p:txBody>
      </p:sp>
    </p:spTree>
    <p:extLst>
      <p:ext uri="{BB962C8B-B14F-4D97-AF65-F5344CB8AC3E}">
        <p14:creationId xmlns:p14="http://schemas.microsoft.com/office/powerpoint/2010/main" val="2857822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359C2-73D6-4AB1-9DCB-44D19AC67C35}"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B05C69-D920-4208-A0A2-5CDB4E4F78C3}" type="slidenum">
              <a:rPr lang="en-US" smtClean="0"/>
              <a:t>‹#›</a:t>
            </a:fld>
            <a:endParaRPr lang="en-US"/>
          </a:p>
        </p:txBody>
      </p:sp>
    </p:spTree>
    <p:extLst>
      <p:ext uri="{BB962C8B-B14F-4D97-AF65-F5344CB8AC3E}">
        <p14:creationId xmlns:p14="http://schemas.microsoft.com/office/powerpoint/2010/main" val="4067128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6D359C2-73D6-4AB1-9DCB-44D19AC67C35}" type="datetimeFigureOut">
              <a:rPr lang="en-US" smtClean="0"/>
              <a:t>5/9/2017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B05C69-D920-4208-A0A2-5CDB4E4F78C3}" type="slidenum">
              <a:rPr lang="en-US" smtClean="0"/>
              <a:t>‹#›</a:t>
            </a:fld>
            <a:endParaRPr lang="en-US"/>
          </a:p>
        </p:txBody>
      </p:sp>
    </p:spTree>
    <p:extLst>
      <p:ext uri="{BB962C8B-B14F-4D97-AF65-F5344CB8AC3E}">
        <p14:creationId xmlns:p14="http://schemas.microsoft.com/office/powerpoint/2010/main" val="154245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D359C2-73D6-4AB1-9DCB-44D19AC67C35}" type="datetimeFigureOut">
              <a:rPr lang="en-US" smtClean="0"/>
              <a:t>5/9/2017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B05C69-D920-4208-A0A2-5CDB4E4F78C3}" type="slidenum">
              <a:rPr lang="en-US" smtClean="0"/>
              <a:t>‹#›</a:t>
            </a:fld>
            <a:endParaRPr lang="en-US"/>
          </a:p>
        </p:txBody>
      </p:sp>
    </p:spTree>
    <p:extLst>
      <p:ext uri="{BB962C8B-B14F-4D97-AF65-F5344CB8AC3E}">
        <p14:creationId xmlns:p14="http://schemas.microsoft.com/office/powerpoint/2010/main" val="2632111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D359C2-73D6-4AB1-9DCB-44D19AC67C35}" type="datetimeFigureOut">
              <a:rPr lang="en-US" smtClean="0"/>
              <a:t>5/9/2017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B05C69-D920-4208-A0A2-5CDB4E4F78C3}" type="slidenum">
              <a:rPr lang="en-US" smtClean="0"/>
              <a:t>‹#›</a:t>
            </a:fld>
            <a:endParaRPr lang="en-US"/>
          </a:p>
        </p:txBody>
      </p:sp>
    </p:spTree>
    <p:extLst>
      <p:ext uri="{BB962C8B-B14F-4D97-AF65-F5344CB8AC3E}">
        <p14:creationId xmlns:p14="http://schemas.microsoft.com/office/powerpoint/2010/main" val="11367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359C2-73D6-4AB1-9DCB-44D19AC67C35}" type="datetimeFigureOut">
              <a:rPr lang="en-US" smtClean="0"/>
              <a:t>5/9/2017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B05C69-D920-4208-A0A2-5CDB4E4F78C3}" type="slidenum">
              <a:rPr lang="en-US" smtClean="0"/>
              <a:t>‹#›</a:t>
            </a:fld>
            <a:endParaRPr lang="en-US"/>
          </a:p>
        </p:txBody>
      </p:sp>
    </p:spTree>
    <p:extLst>
      <p:ext uri="{BB962C8B-B14F-4D97-AF65-F5344CB8AC3E}">
        <p14:creationId xmlns:p14="http://schemas.microsoft.com/office/powerpoint/2010/main" val="3599115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359C2-73D6-4AB1-9DCB-44D19AC67C35}" type="datetimeFigureOut">
              <a:rPr lang="en-US" smtClean="0"/>
              <a:t>5/9/2017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B05C69-D920-4208-A0A2-5CDB4E4F78C3}" type="slidenum">
              <a:rPr lang="en-US" smtClean="0"/>
              <a:t>‹#›</a:t>
            </a:fld>
            <a:endParaRPr lang="en-US"/>
          </a:p>
        </p:txBody>
      </p:sp>
    </p:spTree>
    <p:extLst>
      <p:ext uri="{BB962C8B-B14F-4D97-AF65-F5344CB8AC3E}">
        <p14:creationId xmlns:p14="http://schemas.microsoft.com/office/powerpoint/2010/main" val="2071457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359C2-73D6-4AB1-9DCB-44D19AC67C35}" type="datetimeFigureOut">
              <a:rPr lang="en-US" smtClean="0"/>
              <a:t>5/9/2017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B05C69-D920-4208-A0A2-5CDB4E4F78C3}" type="slidenum">
              <a:rPr lang="en-US" smtClean="0"/>
              <a:t>‹#›</a:t>
            </a:fld>
            <a:endParaRPr lang="en-US"/>
          </a:p>
        </p:txBody>
      </p:sp>
    </p:spTree>
    <p:extLst>
      <p:ext uri="{BB962C8B-B14F-4D97-AF65-F5344CB8AC3E}">
        <p14:creationId xmlns:p14="http://schemas.microsoft.com/office/powerpoint/2010/main" val="1621614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D359C2-73D6-4AB1-9DCB-44D19AC67C35}" type="datetimeFigureOut">
              <a:rPr lang="en-US" smtClean="0"/>
              <a:t>5/9/2017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B05C69-D920-4208-A0A2-5CDB4E4F78C3}" type="slidenum">
              <a:rPr lang="en-US" smtClean="0"/>
              <a:t>‹#›</a:t>
            </a:fld>
            <a:endParaRPr lang="en-US"/>
          </a:p>
        </p:txBody>
      </p:sp>
    </p:spTree>
    <p:extLst>
      <p:ext uri="{BB962C8B-B14F-4D97-AF65-F5344CB8AC3E}">
        <p14:creationId xmlns:p14="http://schemas.microsoft.com/office/powerpoint/2010/main" val="4149608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wecc.biz/Reliability/WECC%20Criteria%20for%20Acceptance%20of%20New%20Dynamic%20Models.pdf" TargetMode="External"/><Relationship Id="rId2" Type="http://schemas.openxmlformats.org/officeDocument/2006/relationships/hyperlink" Target="https://www.wecc.biz/Reliability/Approved%20Dynamic%20Models%20November%202016.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misoenergy.org/Library/Repository/Meeting%20Material/Stakeholder/PSC/2013/20131217/20131217%20PSC%20Item%20XX%20Standard%20Component%20Dynamic%20list.pdf" TargetMode="External"/><Relationship Id="rId2" Type="http://schemas.openxmlformats.org/officeDocument/2006/relationships/hyperlink" Target="http://renew-ne.org/wp-content/uploads/2016/08/2-ISO-NE-Equipment-Modeling-Requirement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94485" y="2835836"/>
            <a:ext cx="9144000" cy="1077138"/>
          </a:xfrm>
        </p:spPr>
        <p:txBody>
          <a:bodyPr>
            <a:normAutofit fontScale="90000"/>
          </a:bodyPr>
          <a:lstStyle/>
          <a:p>
            <a:r>
              <a:rPr lang="en-US" sz="4400" b="1" dirty="0" smtClean="0">
                <a:latin typeface="+mn-lt"/>
                <a:cs typeface="Aharoni" panose="02010803020104030203" pitchFamily="2" charset="-79"/>
              </a:rPr>
              <a:t>PRESENTED TO DYNAMIC MODEL TASK- FORCE  (DMTF)</a:t>
            </a:r>
            <a:endParaRPr lang="en-US" sz="4400" b="1" dirty="0">
              <a:latin typeface="+mn-lt"/>
              <a:cs typeface="Aharoni" panose="02010803020104030203" pitchFamily="2" charset="-79"/>
            </a:endParaRPr>
          </a:p>
        </p:txBody>
      </p:sp>
      <p:sp>
        <p:nvSpPr>
          <p:cNvPr id="3" name="Subtitle 2"/>
          <p:cNvSpPr>
            <a:spLocks noGrp="1"/>
          </p:cNvSpPr>
          <p:nvPr>
            <p:ph type="subTitle" idx="1"/>
          </p:nvPr>
        </p:nvSpPr>
        <p:spPr>
          <a:xfrm>
            <a:off x="1046204" y="891789"/>
            <a:ext cx="9144000" cy="1655762"/>
          </a:xfrm>
        </p:spPr>
        <p:txBody>
          <a:bodyPr>
            <a:normAutofit fontScale="92500" lnSpcReduction="10000"/>
          </a:bodyPr>
          <a:lstStyle/>
          <a:p>
            <a:r>
              <a:rPr lang="en-US" sz="4000" b="1" dirty="0" smtClean="0">
                <a:effectLst/>
                <a:latin typeface="Aharoni" panose="02010803020104030203" pitchFamily="2" charset="-79"/>
                <a:ea typeface="Calibri" panose="020F0502020204030204" pitchFamily="34" charset="0"/>
                <a:cs typeface="Aharoni" panose="02010803020104030203" pitchFamily="2" charset="-79"/>
              </a:rPr>
              <a:t>WECC AND OTHER ISO’S EXPERIENCE WITH USER-DEFINED MODELS</a:t>
            </a:r>
          </a:p>
          <a:p>
            <a:r>
              <a:rPr lang="en-US" sz="4000" b="1" dirty="0" smtClean="0">
                <a:solidFill>
                  <a:srgbClr val="FF0000"/>
                </a:solidFill>
                <a:latin typeface="Aharoni" panose="02010803020104030203" pitchFamily="2" charset="-79"/>
                <a:cs typeface="Aharoni" panose="02010803020104030203" pitchFamily="2" charset="-79"/>
              </a:rPr>
              <a:t>A PROCESS OVERVIEW</a:t>
            </a:r>
            <a:endParaRPr lang="en-US" sz="4000" dirty="0">
              <a:solidFill>
                <a:srgbClr val="FF0000"/>
              </a:solidFill>
              <a:latin typeface="Aharoni" panose="02010803020104030203" pitchFamily="2" charset="-79"/>
              <a:cs typeface="Aharoni" panose="02010803020104030203" pitchFamily="2" charset="-79"/>
            </a:endParaRPr>
          </a:p>
        </p:txBody>
      </p:sp>
      <p:sp>
        <p:nvSpPr>
          <p:cNvPr id="4" name="TextBox 3"/>
          <p:cNvSpPr txBox="1"/>
          <p:nvPr/>
        </p:nvSpPr>
        <p:spPr>
          <a:xfrm>
            <a:off x="1252151" y="4440195"/>
            <a:ext cx="8081318" cy="923330"/>
          </a:xfrm>
          <a:prstGeom prst="rect">
            <a:avLst/>
          </a:prstGeom>
          <a:noFill/>
        </p:spPr>
        <p:txBody>
          <a:bodyPr wrap="square" rtlCol="0">
            <a:spAutoFit/>
          </a:bodyPr>
          <a:lstStyle/>
          <a:p>
            <a:r>
              <a:rPr lang="en-US" dirty="0" smtClean="0"/>
              <a:t>                                         </a:t>
            </a:r>
            <a:r>
              <a:rPr lang="en-US" b="1" dirty="0" smtClean="0">
                <a:cs typeface="Aharoni" panose="02010803020104030203" pitchFamily="2" charset="-79"/>
              </a:rPr>
              <a:t>OLUWASEYI (SEYI) OLATUJOYE </a:t>
            </a:r>
          </a:p>
          <a:p>
            <a:r>
              <a:rPr lang="en-US" b="1" dirty="0">
                <a:cs typeface="Aharoni" panose="02010803020104030203" pitchFamily="2" charset="-79"/>
              </a:rPr>
              <a:t> </a:t>
            </a:r>
            <a:r>
              <a:rPr lang="en-US" b="1" dirty="0" smtClean="0">
                <a:cs typeface="Aharoni" panose="02010803020104030203" pitchFamily="2" charset="-79"/>
              </a:rPr>
              <a:t>                                        TRANSMISSION PLANNING GROUP</a:t>
            </a:r>
          </a:p>
          <a:p>
            <a:r>
              <a:rPr lang="en-US" b="1" dirty="0">
                <a:cs typeface="Aharoni" panose="02010803020104030203" pitchFamily="2" charset="-79"/>
              </a:rPr>
              <a:t> </a:t>
            </a:r>
            <a:r>
              <a:rPr lang="en-US" b="1" dirty="0" smtClean="0">
                <a:cs typeface="Aharoni" panose="02010803020104030203" pitchFamily="2" charset="-79"/>
              </a:rPr>
              <a:t>                                        CPS ENERGY </a:t>
            </a:r>
            <a:endParaRPr lang="en-US" b="1" dirty="0">
              <a:cs typeface="Aharoni" panose="02010803020104030203" pitchFamily="2" charset="-79"/>
            </a:endParaRPr>
          </a:p>
        </p:txBody>
      </p:sp>
      <p:pic>
        <p:nvPicPr>
          <p:cNvPr id="5" name="Picture 4"/>
          <p:cNvPicPr>
            <a:picLocks noChangeAspect="1"/>
          </p:cNvPicPr>
          <p:nvPr/>
        </p:nvPicPr>
        <p:blipFill>
          <a:blip r:embed="rId2"/>
          <a:stretch>
            <a:fillRect/>
          </a:stretch>
        </p:blipFill>
        <p:spPr>
          <a:xfrm>
            <a:off x="7751804" y="4744995"/>
            <a:ext cx="3492845" cy="1587671"/>
          </a:xfrm>
          <a:prstGeom prst="rect">
            <a:avLst/>
          </a:prstGeom>
        </p:spPr>
      </p:pic>
    </p:spTree>
    <p:extLst>
      <p:ext uri="{BB962C8B-B14F-4D97-AF65-F5344CB8AC3E}">
        <p14:creationId xmlns:p14="http://schemas.microsoft.com/office/powerpoint/2010/main" val="37649011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smtClean="0">
                <a:latin typeface="Aharoni" panose="02010803020104030203" pitchFamily="2" charset="-79"/>
                <a:cs typeface="Aharoni" panose="02010803020104030203" pitchFamily="2" charset="-79"/>
              </a:rPr>
              <a:t>END</a:t>
            </a:r>
            <a:endParaRPr lang="en-US" dirty="0">
              <a:latin typeface="Aharoni" panose="02010803020104030203" pitchFamily="2" charset="-79"/>
              <a:cs typeface="Aharoni" panose="02010803020104030203" pitchFamily="2" charset="-79"/>
            </a:endParaRPr>
          </a:p>
        </p:txBody>
      </p:sp>
      <p:sp>
        <p:nvSpPr>
          <p:cNvPr id="4" name="Content Placeholder 2"/>
          <p:cNvSpPr>
            <a:spLocks noGrp="1"/>
          </p:cNvSpPr>
          <p:nvPr>
            <p:ph idx="1"/>
          </p:nvPr>
        </p:nvSpPr>
        <p:spPr>
          <a:xfrm>
            <a:off x="838200" y="1825625"/>
            <a:ext cx="10515600" cy="4351338"/>
          </a:xfrm>
        </p:spPr>
        <p:txBody>
          <a:bodyPr/>
          <a:lstStyle/>
          <a:p>
            <a:pPr marL="0" indent="0">
              <a:buNone/>
            </a:pPr>
            <a:endParaRPr lang="en-US" dirty="0"/>
          </a:p>
        </p:txBody>
      </p:sp>
    </p:spTree>
    <p:extLst>
      <p:ext uri="{BB962C8B-B14F-4D97-AF65-F5344CB8AC3E}">
        <p14:creationId xmlns:p14="http://schemas.microsoft.com/office/powerpoint/2010/main" val="371257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haroni" panose="02010803020104030203" pitchFamily="2" charset="-79"/>
                <a:cs typeface="Aharoni" panose="02010803020104030203" pitchFamily="2" charset="-79"/>
              </a:rPr>
              <a:t>OUTLINE </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lstStyle/>
          <a:p>
            <a:r>
              <a:rPr lang="en-US" dirty="0" smtClean="0"/>
              <a:t>WECC</a:t>
            </a:r>
          </a:p>
          <a:p>
            <a:r>
              <a:rPr lang="en-US" dirty="0" smtClean="0"/>
              <a:t>NEW ENGLAND ISO</a:t>
            </a:r>
          </a:p>
          <a:p>
            <a:r>
              <a:rPr lang="en-US" dirty="0" smtClean="0"/>
              <a:t>MISO</a:t>
            </a:r>
            <a:endParaRPr lang="en-US" dirty="0"/>
          </a:p>
        </p:txBody>
      </p:sp>
    </p:spTree>
    <p:extLst>
      <p:ext uri="{BB962C8B-B14F-4D97-AF65-F5344CB8AC3E}">
        <p14:creationId xmlns:p14="http://schemas.microsoft.com/office/powerpoint/2010/main" val="1705382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haroni" panose="02010803020104030203" pitchFamily="2" charset="-79"/>
                <a:cs typeface="Aharoni" panose="02010803020104030203" pitchFamily="2" charset="-79"/>
              </a:rPr>
              <a:t>WECC</a:t>
            </a:r>
            <a:endParaRPr lang="en-US"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838200" y="1573427"/>
            <a:ext cx="10515600" cy="4603536"/>
          </a:xfrm>
        </p:spPr>
        <p:txBody>
          <a:bodyPr>
            <a:normAutofit fontScale="92500" lnSpcReduction="10000"/>
          </a:bodyPr>
          <a:lstStyle/>
          <a:p>
            <a:r>
              <a:rPr lang="en-US" b="1" dirty="0">
                <a:solidFill>
                  <a:srgbClr val="FF0000"/>
                </a:solidFill>
              </a:rPr>
              <a:t>What working group is responsible for Dynamic Models?</a:t>
            </a:r>
            <a:endParaRPr lang="en-US" dirty="0">
              <a:solidFill>
                <a:srgbClr val="FF0000"/>
              </a:solidFill>
            </a:endParaRPr>
          </a:p>
          <a:p>
            <a:pPr>
              <a:buFontTx/>
              <a:buChar char="-"/>
            </a:pPr>
            <a:r>
              <a:rPr lang="en-US" dirty="0" smtClean="0"/>
              <a:t>WECC </a:t>
            </a:r>
            <a:r>
              <a:rPr lang="en-US" dirty="0"/>
              <a:t>Modeling and Validation Work Group (M&amp;VWG</a:t>
            </a:r>
            <a:r>
              <a:rPr lang="en-US" dirty="0" smtClean="0"/>
              <a:t>)</a:t>
            </a:r>
          </a:p>
          <a:p>
            <a:r>
              <a:rPr lang="en-US" b="1" dirty="0" smtClean="0">
                <a:solidFill>
                  <a:srgbClr val="FF0000"/>
                </a:solidFill>
              </a:rPr>
              <a:t>What is WECC Modeling and Validation Work Group (M&amp;VWG) process for User-Defined Models (UDMs)?</a:t>
            </a:r>
          </a:p>
          <a:p>
            <a:pPr marL="0" indent="0">
              <a:buNone/>
            </a:pPr>
            <a:r>
              <a:rPr lang="en-US" dirty="0" smtClean="0"/>
              <a:t>-“Because of the problems with User Models, WECC only allows the use of Generic Equipment models”[2]</a:t>
            </a:r>
          </a:p>
          <a:p>
            <a:r>
              <a:rPr lang="en-US" b="1" dirty="0" smtClean="0">
                <a:solidFill>
                  <a:srgbClr val="FF0000"/>
                </a:solidFill>
              </a:rPr>
              <a:t>Best Practices</a:t>
            </a:r>
          </a:p>
          <a:p>
            <a:pPr marL="0" indent="0">
              <a:buNone/>
            </a:pPr>
            <a:r>
              <a:rPr lang="en-US" dirty="0" smtClean="0"/>
              <a:t>-“Wind/Solar power plant owners shall provide their plant models in accordance with WECC Wind/Solar Power Plant Power Flow Modeling Guidelines, WECC Wind/Solar Power Plant Dynamic Modeling Guidelines and WECC Data Preparation Manual. The dynamic models shall be WECC-approved models.”[1]</a:t>
            </a:r>
          </a:p>
          <a:p>
            <a:pPr marL="0" indent="0">
              <a:buNone/>
            </a:pPr>
            <a:endParaRPr lang="en-US" dirty="0"/>
          </a:p>
          <a:p>
            <a:endParaRPr lang="en-US" dirty="0"/>
          </a:p>
        </p:txBody>
      </p:sp>
    </p:spTree>
    <p:extLst>
      <p:ext uri="{BB962C8B-B14F-4D97-AF65-F5344CB8AC3E}">
        <p14:creationId xmlns:p14="http://schemas.microsoft.com/office/powerpoint/2010/main" val="3869809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haroni" panose="02010803020104030203" pitchFamily="2" charset="-79"/>
                <a:cs typeface="Aharoni" panose="02010803020104030203" pitchFamily="2" charset="-79"/>
              </a:rPr>
              <a:t>                             WECC</a:t>
            </a:r>
            <a:endParaRPr lang="en-US" dirty="0"/>
          </a:p>
        </p:txBody>
      </p:sp>
      <p:sp>
        <p:nvSpPr>
          <p:cNvPr id="3" name="Content Placeholder 2"/>
          <p:cNvSpPr>
            <a:spLocks noGrp="1"/>
          </p:cNvSpPr>
          <p:nvPr>
            <p:ph idx="1"/>
          </p:nvPr>
        </p:nvSpPr>
        <p:spPr>
          <a:xfrm>
            <a:off x="838200" y="1482811"/>
            <a:ext cx="10515600" cy="4694152"/>
          </a:xfrm>
        </p:spPr>
        <p:txBody>
          <a:bodyPr/>
          <a:lstStyle/>
          <a:p>
            <a:r>
              <a:rPr lang="en-US" b="1" dirty="0" smtClean="0">
                <a:solidFill>
                  <a:srgbClr val="FF0000"/>
                </a:solidFill>
              </a:rPr>
              <a:t>Where can I find the list of WECC approved dynamic models?</a:t>
            </a:r>
          </a:p>
          <a:p>
            <a:pPr marL="0" indent="0">
              <a:buNone/>
            </a:pPr>
            <a:r>
              <a:rPr lang="en-US" dirty="0" smtClean="0">
                <a:hlinkClick r:id="rId2"/>
              </a:rPr>
              <a:t>https://www.wecc.biz/Reliability/Approved%20Dynamic%20Models%20November%202016.pdf</a:t>
            </a:r>
            <a:r>
              <a:rPr lang="en-US" dirty="0" smtClean="0"/>
              <a:t>  (latest) </a:t>
            </a:r>
          </a:p>
          <a:p>
            <a:pPr marL="0" indent="0">
              <a:buNone/>
            </a:pPr>
            <a:r>
              <a:rPr lang="en-US" dirty="0" smtClean="0"/>
              <a:t>Updated every year in March, June and November.</a:t>
            </a:r>
          </a:p>
          <a:p>
            <a:r>
              <a:rPr lang="en-US" b="1" dirty="0" smtClean="0">
                <a:solidFill>
                  <a:srgbClr val="FF0000"/>
                </a:solidFill>
              </a:rPr>
              <a:t>There is a 2009 “WECC Criteria for Acceptance of New Dynamic Models” document.</a:t>
            </a:r>
          </a:p>
          <a:p>
            <a:r>
              <a:rPr lang="en-US" dirty="0" smtClean="0">
                <a:hlinkClick r:id="rId3"/>
              </a:rPr>
              <a:t>https://www.wecc.biz/Reliability/WECC%20Criteria%20for%20Acceptance%20of%20New%20Dynamic%20Models.pdf</a:t>
            </a:r>
            <a:endParaRPr lang="en-US" dirty="0" smtClean="0"/>
          </a:p>
          <a:p>
            <a:endParaRPr lang="en-US" dirty="0" smtClean="0"/>
          </a:p>
          <a:p>
            <a:endParaRPr lang="en-US" dirty="0"/>
          </a:p>
        </p:txBody>
      </p:sp>
    </p:spTree>
    <p:extLst>
      <p:ext uri="{BB962C8B-B14F-4D97-AF65-F5344CB8AC3E}">
        <p14:creationId xmlns:p14="http://schemas.microsoft.com/office/powerpoint/2010/main" val="3063674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633" y="332174"/>
            <a:ext cx="10515600" cy="1325563"/>
          </a:xfrm>
        </p:spPr>
        <p:txBody>
          <a:bodyPr/>
          <a:lstStyle/>
          <a:p>
            <a:r>
              <a:rPr lang="en-US" dirty="0" smtClean="0"/>
              <a:t>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a:t>
            </a:r>
            <a:r>
              <a:rPr lang="en-US" dirty="0"/>
              <a:t>documentation of the model must include the following</a:t>
            </a:r>
            <a:r>
              <a:rPr lang="en-US" dirty="0" smtClean="0"/>
              <a:t>:</a:t>
            </a:r>
          </a:p>
          <a:p>
            <a:r>
              <a:rPr lang="en-US" dirty="0"/>
              <a:t>a) Description of the equipment that is modeled at a level that reveals the aspects of the equipment that are and are not described by the model.</a:t>
            </a:r>
          </a:p>
          <a:p>
            <a:r>
              <a:rPr lang="en-US" dirty="0"/>
              <a:t>b) Description on how the model reasonably represents the behavior of the equipment over the frequency range from DC to 3 Hz including voltage and frequency oscillations</a:t>
            </a:r>
          </a:p>
          <a:p>
            <a:r>
              <a:rPr lang="en-US" dirty="0"/>
              <a:t>c) Description of the model in mathematical and logical detail including, as appropriate, items such as Laplace transfer functions, block diagrams, description of physical and logical limits, control logic, interlock, supervisory and permissive actions.</a:t>
            </a:r>
          </a:p>
          <a:p>
            <a:r>
              <a:rPr lang="en-US" dirty="0"/>
              <a:t>d) The relationship of all parameters to the physical and logical characteristics of the equipment. The documentation of the model must be sufficient to permit the implementation of the model in all of the simulation programs used by WECC. This may require that part of the documentation of the model be in the form of 'code snippets', however it is not anticipated that complete code of a model should be included in its documentation.</a:t>
            </a:r>
          </a:p>
          <a:p>
            <a:r>
              <a:rPr lang="en-US" dirty="0"/>
              <a:t>e) Description of any behavior not represented by the model.</a:t>
            </a:r>
          </a:p>
        </p:txBody>
      </p:sp>
      <p:sp>
        <p:nvSpPr>
          <p:cNvPr id="5" name="Title 1"/>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smtClean="0">
                <a:latin typeface="Aharoni" panose="02010803020104030203" pitchFamily="2" charset="-79"/>
                <a:cs typeface="Aharoni" panose="02010803020104030203" pitchFamily="2" charset="-79"/>
              </a:rPr>
              <a:t>WECC</a:t>
            </a:r>
            <a:endParaRPr lang="en-US"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222754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haroni" panose="02010803020104030203" pitchFamily="2" charset="-79"/>
                <a:cs typeface="Aharoni" panose="02010803020104030203" pitchFamily="2" charset="-79"/>
              </a:rPr>
              <a:t>NEW ENGLAND ISO</a:t>
            </a:r>
            <a:endParaRPr lang="en-US" dirty="0"/>
          </a:p>
        </p:txBody>
      </p:sp>
      <p:sp>
        <p:nvSpPr>
          <p:cNvPr id="3" name="Content Placeholder 2"/>
          <p:cNvSpPr>
            <a:spLocks noGrp="1"/>
          </p:cNvSpPr>
          <p:nvPr>
            <p:ph idx="1"/>
          </p:nvPr>
        </p:nvSpPr>
        <p:spPr/>
        <p:txBody>
          <a:bodyPr>
            <a:normAutofit fontScale="85000" lnSpcReduction="20000"/>
          </a:bodyPr>
          <a:lstStyle/>
          <a:p>
            <a:r>
              <a:rPr lang="en-US" dirty="0">
                <a:solidFill>
                  <a:srgbClr val="FF0000"/>
                </a:solidFill>
              </a:rPr>
              <a:t>What are </a:t>
            </a:r>
            <a:r>
              <a:rPr lang="en-US" dirty="0" smtClean="0">
                <a:solidFill>
                  <a:srgbClr val="FF0000"/>
                </a:solidFill>
              </a:rPr>
              <a:t>other NE </a:t>
            </a:r>
            <a:r>
              <a:rPr lang="en-US" dirty="0">
                <a:solidFill>
                  <a:srgbClr val="FF0000"/>
                </a:solidFill>
              </a:rPr>
              <a:t>ISO’s process for User-Defined Models (UDMs</a:t>
            </a:r>
            <a:r>
              <a:rPr lang="en-US" dirty="0" smtClean="0">
                <a:solidFill>
                  <a:srgbClr val="FF0000"/>
                </a:solidFill>
              </a:rPr>
              <a:t>)?</a:t>
            </a:r>
          </a:p>
          <a:p>
            <a:pPr marL="0" indent="0">
              <a:buNone/>
            </a:pPr>
            <a:r>
              <a:rPr lang="en-US" dirty="0"/>
              <a:t>-   “User‐defined models are to be placed on a swift path to inclusion in the library of standardized models” </a:t>
            </a:r>
            <a:endParaRPr lang="en-US" dirty="0" smtClean="0"/>
          </a:p>
          <a:p>
            <a:pPr>
              <a:buFontTx/>
              <a:buChar char="-"/>
            </a:pPr>
            <a:r>
              <a:rPr lang="en-US" dirty="0" smtClean="0"/>
              <a:t>“</a:t>
            </a:r>
            <a:r>
              <a:rPr lang="en-US" dirty="0"/>
              <a:t>Only standardized component models (i.e. PSS/E models) and parameters can be proposed for </a:t>
            </a:r>
            <a:r>
              <a:rPr lang="en-US" dirty="0" smtClean="0"/>
              <a:t>power flow </a:t>
            </a:r>
            <a:r>
              <a:rPr lang="en-US" dirty="0"/>
              <a:t>and dynamics cases</a:t>
            </a:r>
            <a:r>
              <a:rPr lang="en-US" dirty="0" smtClean="0"/>
              <a:t>”</a:t>
            </a:r>
          </a:p>
          <a:p>
            <a:pPr>
              <a:buFontTx/>
              <a:buChar char="-"/>
            </a:pPr>
            <a:r>
              <a:rPr lang="en-US" dirty="0"/>
              <a:t> “For all Interconnection Studies commencing after January 1, 2017, all models must be standard library models in PSS/E or applicable </a:t>
            </a:r>
            <a:r>
              <a:rPr lang="en-US" dirty="0" smtClean="0"/>
              <a:t>applications”</a:t>
            </a:r>
          </a:p>
          <a:p>
            <a:r>
              <a:rPr lang="en-US" dirty="0">
                <a:solidFill>
                  <a:srgbClr val="FF0000"/>
                </a:solidFill>
              </a:rPr>
              <a:t>What is NE ISO plan for User-Defined Models (UDMs) before enforced date of January 1, 2017</a:t>
            </a:r>
            <a:r>
              <a:rPr lang="en-US" dirty="0" smtClean="0">
                <a:solidFill>
                  <a:srgbClr val="FF0000"/>
                </a:solidFill>
              </a:rPr>
              <a:t>?</a:t>
            </a:r>
          </a:p>
          <a:p>
            <a:pPr marL="0" indent="0">
              <a:buNone/>
            </a:pPr>
            <a:r>
              <a:rPr lang="en-US" dirty="0"/>
              <a:t>“For all Interconnection Studies commencing before January 1, 2017, when no compatible PSS/E standard dynamics model(s) can be used to represent the dynamics of a device, accurate and appropriate user written models can be used, if accepted by ISO New England after testing.” </a:t>
            </a:r>
            <a:endParaRPr lang="en-US" dirty="0" smtClean="0"/>
          </a:p>
          <a:p>
            <a:pPr>
              <a:buFontTx/>
              <a:buChar char="-"/>
            </a:pPr>
            <a:endParaRPr lang="en-US" dirty="0" smtClean="0"/>
          </a:p>
          <a:p>
            <a:pPr>
              <a:buFontTx/>
              <a:buChar char="-"/>
            </a:pPr>
            <a:endParaRPr lang="en-US" dirty="0"/>
          </a:p>
        </p:txBody>
      </p:sp>
    </p:spTree>
    <p:extLst>
      <p:ext uri="{BB962C8B-B14F-4D97-AF65-F5344CB8AC3E}">
        <p14:creationId xmlns:p14="http://schemas.microsoft.com/office/powerpoint/2010/main" val="936678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haroni" panose="02010803020104030203" pitchFamily="2" charset="-79"/>
                <a:cs typeface="Aharoni" panose="02010803020104030203" pitchFamily="2" charset="-79"/>
              </a:rPr>
              <a:t>MISO</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838200" y="1426615"/>
            <a:ext cx="10515600" cy="4351338"/>
          </a:xfrm>
        </p:spPr>
        <p:txBody>
          <a:bodyPr/>
          <a:lstStyle/>
          <a:p>
            <a:r>
              <a:rPr lang="en-US" dirty="0"/>
              <a:t>MISO is broadening the scope by establishing a standardized list of generator component dynamic </a:t>
            </a:r>
            <a:r>
              <a:rPr lang="en-US" dirty="0" smtClean="0"/>
              <a:t>models</a:t>
            </a:r>
          </a:p>
          <a:p>
            <a:r>
              <a:rPr lang="en-US" dirty="0"/>
              <a:t>There are three main drivers to standardize dynamic models which are:</a:t>
            </a:r>
          </a:p>
          <a:p>
            <a:pPr marL="0" indent="0">
              <a:buNone/>
            </a:pPr>
            <a:r>
              <a:rPr lang="en-US" dirty="0"/>
              <a:t>1. Increased efficiency</a:t>
            </a:r>
          </a:p>
          <a:p>
            <a:pPr marL="0" indent="0">
              <a:buNone/>
            </a:pPr>
            <a:r>
              <a:rPr lang="en-US" dirty="0"/>
              <a:t>2. Consistent modeling practices</a:t>
            </a:r>
          </a:p>
          <a:p>
            <a:pPr marL="0" indent="0">
              <a:buNone/>
            </a:pPr>
            <a:r>
              <a:rPr lang="en-US" dirty="0"/>
              <a:t>3. Equivalent behavior/response</a:t>
            </a:r>
          </a:p>
        </p:txBody>
      </p:sp>
    </p:spTree>
    <p:extLst>
      <p:ext uri="{BB962C8B-B14F-4D97-AF65-F5344CB8AC3E}">
        <p14:creationId xmlns:p14="http://schemas.microsoft.com/office/powerpoint/2010/main" val="1081076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MISO</a:t>
            </a:r>
          </a:p>
        </p:txBody>
      </p:sp>
      <p:pic>
        <p:nvPicPr>
          <p:cNvPr id="4" name="Content Placeholder 3"/>
          <p:cNvPicPr>
            <a:picLocks noGrp="1"/>
          </p:cNvPicPr>
          <p:nvPr>
            <p:ph idx="1"/>
          </p:nvPr>
        </p:nvPicPr>
        <p:blipFill>
          <a:blip r:embed="rId2"/>
          <a:stretch>
            <a:fillRect/>
          </a:stretch>
        </p:blipFill>
        <p:spPr>
          <a:xfrm>
            <a:off x="2291468" y="1784682"/>
            <a:ext cx="7190437" cy="3003449"/>
          </a:xfrm>
          <a:prstGeom prst="rect">
            <a:avLst/>
          </a:prstGeom>
        </p:spPr>
      </p:pic>
      <p:sp>
        <p:nvSpPr>
          <p:cNvPr id="5" name="Rectangle 4"/>
          <p:cNvSpPr/>
          <p:nvPr/>
        </p:nvSpPr>
        <p:spPr>
          <a:xfrm>
            <a:off x="2159067" y="1323017"/>
            <a:ext cx="7322838" cy="461665"/>
          </a:xfrm>
          <a:prstGeom prst="rect">
            <a:avLst/>
          </a:prstGeom>
        </p:spPr>
        <p:txBody>
          <a:bodyPr wrap="none">
            <a:spAutoFit/>
          </a:bodyPr>
          <a:lstStyle/>
          <a:p>
            <a:r>
              <a:rPr lang="en-US" sz="2400" dirty="0">
                <a:latin typeface="Times New Roman" panose="02020603050405020304" pitchFamily="18" charset="0"/>
                <a:ea typeface="Calibri" panose="020F0502020204030204" pitchFamily="34" charset="0"/>
              </a:rPr>
              <a:t>Comparison of unique generator models to generator size </a:t>
            </a:r>
            <a:endParaRPr lang="en-US" sz="2400" dirty="0"/>
          </a:p>
        </p:txBody>
      </p:sp>
      <p:sp>
        <p:nvSpPr>
          <p:cNvPr id="6" name="Rectangle 5"/>
          <p:cNvSpPr/>
          <p:nvPr/>
        </p:nvSpPr>
        <p:spPr>
          <a:xfrm>
            <a:off x="365760" y="4788131"/>
            <a:ext cx="11654444" cy="1569660"/>
          </a:xfrm>
          <a:prstGeom prst="rect">
            <a:avLst/>
          </a:prstGeom>
        </p:spPr>
        <p:txBody>
          <a:bodyPr wrap="square">
            <a:spAutoFit/>
          </a:bodyPr>
          <a:lstStyle/>
          <a:p>
            <a:r>
              <a:rPr lang="en-US" sz="2400" dirty="0">
                <a:latin typeface="Times New Roman" panose="02020603050405020304" pitchFamily="18" charset="0"/>
                <a:ea typeface="Calibri" panose="020F0502020204030204" pitchFamily="34" charset="0"/>
              </a:rPr>
              <a:t>“Looking at wind generation modeled with a UDM and assuming an equal amount of time is spent on each unique model means that MISO staff spends 28% of their time to model only 3% of the generation installed. In reality the situation is worse as UDMs require much more time than the generic models</a:t>
            </a:r>
            <a:r>
              <a:rPr lang="en-US" sz="2400" dirty="0" smtClean="0">
                <a:latin typeface="Times New Roman" panose="02020603050405020304" pitchFamily="18" charset="0"/>
                <a:ea typeface="Calibri" panose="020F0502020204030204" pitchFamily="34" charset="0"/>
              </a:rPr>
              <a:t>.”</a:t>
            </a:r>
            <a:endParaRPr lang="en-US" sz="2400" dirty="0"/>
          </a:p>
        </p:txBody>
      </p:sp>
    </p:spTree>
    <p:extLst>
      <p:ext uri="{BB962C8B-B14F-4D97-AF65-F5344CB8AC3E}">
        <p14:creationId xmlns:p14="http://schemas.microsoft.com/office/powerpoint/2010/main" val="770445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WECC “Variable Generation Interconnection Lessons Learned and Best Practices in the Western Interconnection” WECC Variable Generation Interconnection Task Force February 15, 2016. </a:t>
            </a:r>
          </a:p>
          <a:p>
            <a:r>
              <a:rPr lang="en-US" dirty="0" smtClean="0">
                <a:hlinkClick r:id="rId2"/>
              </a:rPr>
              <a:t>[2] http://renew-ne.org/wp-content/uploads/2016/08/2-ISO-NE-Equipment-Modeling-Requirements.pdf</a:t>
            </a:r>
            <a:endParaRPr lang="en-US" dirty="0" smtClean="0"/>
          </a:p>
          <a:p>
            <a:r>
              <a:rPr lang="en-US" dirty="0" smtClean="0">
                <a:hlinkClick r:id="rId3"/>
              </a:rPr>
              <a:t>https://www.misoenergy.org/Library/Repository/Meeting%20Material/Stakeholder/PSC/2013/20131217/20131217%20PSC%20Item%20XX%20Standard%20Component%20Dynamic%20list.pdf</a:t>
            </a:r>
            <a:endParaRPr lang="en-US" dirty="0" smtClean="0"/>
          </a:p>
          <a:p>
            <a:endParaRPr lang="en-US" dirty="0"/>
          </a:p>
        </p:txBody>
      </p:sp>
      <p:sp>
        <p:nvSpPr>
          <p:cNvPr id="4" name="Rectangle 3"/>
          <p:cNvSpPr/>
          <p:nvPr/>
        </p:nvSpPr>
        <p:spPr>
          <a:xfrm>
            <a:off x="838200" y="789457"/>
            <a:ext cx="9302579" cy="769441"/>
          </a:xfrm>
          <a:prstGeom prst="rect">
            <a:avLst/>
          </a:prstGeom>
        </p:spPr>
        <p:txBody>
          <a:bodyPr wrap="square">
            <a:spAutoFit/>
          </a:bodyPr>
          <a:lstStyle/>
          <a:p>
            <a:r>
              <a:rPr lang="en-US" b="1" dirty="0" smtClean="0">
                <a:latin typeface="Aharoni" panose="02010803020104030203" pitchFamily="2" charset="-79"/>
                <a:cs typeface="Aharoni" panose="02010803020104030203" pitchFamily="2" charset="-79"/>
              </a:rPr>
              <a:t>                                                 </a:t>
            </a:r>
            <a:r>
              <a:rPr lang="en-US" sz="4400" b="1" dirty="0" smtClean="0">
                <a:latin typeface="Aharoni" panose="02010803020104030203" pitchFamily="2" charset="-79"/>
                <a:cs typeface="Aharoni" panose="02010803020104030203" pitchFamily="2" charset="-79"/>
              </a:rPr>
              <a:t>REFERENCES  </a:t>
            </a:r>
            <a:endParaRPr lang="en-US" sz="4400" dirty="0"/>
          </a:p>
        </p:txBody>
      </p:sp>
    </p:spTree>
    <p:extLst>
      <p:ext uri="{BB962C8B-B14F-4D97-AF65-F5344CB8AC3E}">
        <p14:creationId xmlns:p14="http://schemas.microsoft.com/office/powerpoint/2010/main" val="18325343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296</TotalTime>
  <Words>699</Words>
  <Application>Microsoft Office PowerPoint</Application>
  <PresentationFormat>Widescreen</PresentationFormat>
  <Paragraphs>52</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Aharoni</vt:lpstr>
      <vt:lpstr>Arial</vt:lpstr>
      <vt:lpstr>Calibri</vt:lpstr>
      <vt:lpstr>Calibri Light</vt:lpstr>
      <vt:lpstr>Times New Roman</vt:lpstr>
      <vt:lpstr>Office Theme</vt:lpstr>
      <vt:lpstr>PRESENTED TO DYNAMIC MODEL TASK- FORCE  (DMTF)</vt:lpstr>
      <vt:lpstr>OUTLINE </vt:lpstr>
      <vt:lpstr>WECC</vt:lpstr>
      <vt:lpstr>                             WECC</vt:lpstr>
      <vt:lpstr>   </vt:lpstr>
      <vt:lpstr>NEW ENGLAND ISO</vt:lpstr>
      <vt:lpstr>MISO</vt:lpstr>
      <vt:lpstr>MISO</vt:lpstr>
      <vt:lpstr>PowerPoint Presentation</vt:lpstr>
      <vt:lpstr>                                END</vt:lpstr>
    </vt:vector>
  </TitlesOfParts>
  <Company>CPS Energy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PRESENTED TO DYNAMIC MODEL TASK- FORCE  (DMTF)</dc:title>
  <dc:creator>Olatujoye, Oluwaseyi</dc:creator>
  <cp:lastModifiedBy>Olatujoye, Oluwaseyi</cp:lastModifiedBy>
  <cp:revision>16</cp:revision>
  <dcterms:created xsi:type="dcterms:W3CDTF">2017-05-03T16:08:06Z</dcterms:created>
  <dcterms:modified xsi:type="dcterms:W3CDTF">2017-05-09T14:59:03Z</dcterms:modified>
</cp:coreProperties>
</file>