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62" r:id="rId6"/>
    <p:sldId id="26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FCE7A-B874-7643-A810-A41E7D46AA20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7F8D5-2277-D641-BB43-4D0CBACC32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7F8D5-2277-D641-BB43-4D0CBACC32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rc_PPT.png"/>
          <p:cNvPicPr>
            <a:picLocks noChangeAspect="1"/>
          </p:cNvPicPr>
          <p:nvPr userDrawn="1"/>
        </p:nvPicPr>
        <p:blipFill>
          <a:blip r:embed="rId2"/>
          <a:srcRect r="18855" b="64878"/>
          <a:stretch>
            <a:fillRect/>
          </a:stretch>
        </p:blipFill>
        <p:spPr>
          <a:xfrm>
            <a:off x="183634" y="2146274"/>
            <a:ext cx="8960366" cy="4706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7428457" cy="2768031"/>
          </a:xfrm>
        </p:spPr>
        <p:txBody>
          <a:bodyPr lIns="365760" tIns="347472" rIns="0" bIns="0" anchor="t" anchorCtr="0">
            <a:noAutofit/>
          </a:bodyPr>
          <a:lstStyle>
            <a:lvl1pPr algn="l">
              <a:defRPr sz="3200" b="1" i="0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-1" y="2768030"/>
            <a:ext cx="7428457" cy="1752600"/>
          </a:xfrm>
        </p:spPr>
        <p:txBody>
          <a:bodyPr lIns="365760" tIns="0" rIns="0" bIns="0">
            <a:norm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600">
                <a:solidFill>
                  <a:srgbClr val="717073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9840" y="6161796"/>
            <a:ext cx="505560" cy="347472"/>
          </a:xfrm>
        </p:spPr>
        <p:txBody>
          <a:bodyPr lIns="0" tIns="0" rIns="0" bIns="0" anchor="b"/>
          <a:lstStyle>
            <a:lvl1pPr>
              <a:defRPr sz="700" b="0" i="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fld id="{6AF1319C-5F62-C045-BFE1-313ED4C657B3}" type="datetimeFigureOut">
              <a:rPr lang="en-US" smtClean="0"/>
              <a:pPr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7950" y="6161796"/>
            <a:ext cx="3194050" cy="347472"/>
          </a:xfrm>
        </p:spPr>
        <p:txBody>
          <a:bodyPr lIns="0" tIns="0" rIns="0" bIns="0" anchor="b"/>
          <a:lstStyle>
            <a:lvl1pPr algn="l"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3943" y="6161796"/>
            <a:ext cx="347472" cy="347472"/>
          </a:xfrm>
        </p:spPr>
        <p:txBody>
          <a:bodyPr lIns="0" tIns="0" rIns="0" bIns="0" anchor="b"/>
          <a:lstStyle>
            <a:lvl1pPr algn="ctr">
              <a:defRPr sz="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034835" y="6161796"/>
            <a:ext cx="1109165" cy="6962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Oncor_2color_RGB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41008" y="5724144"/>
            <a:ext cx="2602992" cy="11338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1600200"/>
            <a:ext cx="3814186" cy="4525963"/>
          </a:xfrm>
        </p:spPr>
        <p:txBody>
          <a:bodyPr lIns="18288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1126" y="1600200"/>
            <a:ext cx="3840258" cy="4525963"/>
          </a:xfrm>
        </p:spPr>
        <p:txBody>
          <a:bodyPr lIns="182880"/>
          <a:lstStyle>
            <a:lvl1pPr>
              <a:defRPr sz="22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918" y="1535113"/>
            <a:ext cx="3657600" cy="639762"/>
          </a:xfrm>
        </p:spPr>
        <p:txBody>
          <a:bodyPr lIns="0"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918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01656" y="1535113"/>
            <a:ext cx="3657600" cy="639762"/>
          </a:xfrm>
        </p:spPr>
        <p:txBody>
          <a:bodyPr lIns="0"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1656" y="2174875"/>
            <a:ext cx="3657600" cy="3951288"/>
          </a:xfrm>
        </p:spPr>
        <p:txBody>
          <a:bodyPr lIns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4800600"/>
            <a:ext cx="5486400" cy="566738"/>
          </a:xfrm>
        </p:spPr>
        <p:txBody>
          <a:bodyPr lIns="0" tIns="0"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7471" y="400150"/>
            <a:ext cx="7750567" cy="4327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472" y="5367338"/>
            <a:ext cx="5486400" cy="804862"/>
          </a:xfrm>
        </p:spPr>
        <p:txBody>
          <a:bodyPr lIns="0" tIns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D27A2-659E-8546-933E-F4C0977B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ncor_Arcs_PPT_WG11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0988" y="4866048"/>
            <a:ext cx="4273011" cy="19871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-1"/>
            <a:ext cx="8059256" cy="1408439"/>
          </a:xfrm>
          <a:prstGeom prst="rect">
            <a:avLst/>
          </a:prstGeom>
        </p:spPr>
        <p:txBody>
          <a:bodyPr vert="horz" lIns="182880" tIns="347472" rIns="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408438"/>
            <a:ext cx="8059256" cy="4690286"/>
          </a:xfrm>
          <a:prstGeom prst="rect">
            <a:avLst/>
          </a:prstGeom>
        </p:spPr>
        <p:txBody>
          <a:bodyPr vert="horz" lIns="18288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9067" y="6340475"/>
            <a:ext cx="50292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solidFill>
                  <a:schemeClr val="accent1"/>
                </a:solidFill>
                <a:latin typeface="Helvetica"/>
                <a:cs typeface="Helvetica"/>
              </a:defRPr>
            </a:lvl1pPr>
          </a:lstStyle>
          <a:p>
            <a:fld id="{6AF1319C-5F62-C045-BFE1-313ED4C657B3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87926" y="6340475"/>
            <a:ext cx="27432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solidFill>
                  <a:srgbClr val="717073"/>
                </a:solidFill>
                <a:latin typeface="Helvetica"/>
                <a:cs typeface="Helvetic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472" y="6340475"/>
            <a:ext cx="36576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fld id="{666D27A2-659E-8546-933E-F4C0977B1F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Oncor_2color_RGB.jpg"/>
          <p:cNvPicPr>
            <a:picLocks noChangeAspect="1"/>
          </p:cNvPicPr>
          <p:nvPr/>
        </p:nvPicPr>
        <p:blipFill>
          <a:blip r:embed="rId11"/>
          <a:srcRect l="37373"/>
          <a:stretch>
            <a:fillRect/>
          </a:stretch>
        </p:blipFill>
        <p:spPr>
          <a:xfrm>
            <a:off x="8059256" y="6098724"/>
            <a:ext cx="1084743" cy="754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200" b="1" kern="1200">
          <a:solidFill>
            <a:srgbClr val="717073"/>
          </a:solidFill>
          <a:latin typeface="Helvetica"/>
          <a:ea typeface="+mn-ea"/>
          <a:cs typeface="Helvetica"/>
        </a:defRPr>
      </a:lvl1pPr>
      <a:lvl2pPr marL="171450" indent="-17145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000" kern="1200">
          <a:solidFill>
            <a:srgbClr val="717073"/>
          </a:solidFill>
          <a:latin typeface="Helvetica"/>
          <a:ea typeface="+mn-ea"/>
          <a:cs typeface="Helvetica"/>
        </a:defRPr>
      </a:lvl2pPr>
      <a:lvl3pPr marL="341313" indent="-169863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900" kern="1200">
          <a:solidFill>
            <a:srgbClr val="717073"/>
          </a:solidFill>
          <a:latin typeface="Helvetica"/>
          <a:ea typeface="+mn-ea"/>
          <a:cs typeface="Helvetica"/>
        </a:defRPr>
      </a:lvl3pPr>
      <a:lvl4pPr marL="512763" indent="-17145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717073"/>
          </a:solidFill>
          <a:latin typeface="Helvetica"/>
          <a:ea typeface="+mn-ea"/>
          <a:cs typeface="Helvetica"/>
        </a:defRPr>
      </a:lvl4pPr>
      <a:lvl5pPr marL="741363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717073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comm/PC/Pages/Model-Working-Group-(MWG)-2013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ogle.com/url?sa=t&amp;rct=j&amp;q=&amp;esrc=s&amp;source=web&amp;cd=1&amp;cad=rja&amp;uact=8&amp;ved=0ahUKEwiV0LPk_-LTAhVD5oMKHT60CBEQFggmMAA&amp;url=https://www.wecc.biz/Administrative/Approved%20Dynamic%20Models%20January%202016.xlsx&amp;usg=AFQjCNGgSeB4mETkGDSJ8b6EmyGN4XFYO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Obsolete Dynamic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ERCOT DMTF</a:t>
            </a:r>
          </a:p>
          <a:p>
            <a:r>
              <a:rPr lang="en-US" dirty="0" smtClean="0"/>
              <a:t>05-09-2017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NERC Standardized Models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b="0" dirty="0"/>
              <a:t>The </a:t>
            </a:r>
            <a:r>
              <a:rPr lang="en-US" sz="3600" b="0" dirty="0" smtClean="0"/>
              <a:t>industry should </a:t>
            </a:r>
            <a:r>
              <a:rPr lang="en-US" sz="3600" b="0" dirty="0"/>
              <a:t>agree upon </a:t>
            </a:r>
            <a:r>
              <a:rPr lang="en-US" sz="3600" b="0" dirty="0" smtClean="0"/>
              <a:t>standardized </a:t>
            </a:r>
            <a:r>
              <a:rPr lang="en-US" sz="3600" b="0" dirty="0"/>
              <a:t>component model structures and associated parameters for </a:t>
            </a:r>
            <a:r>
              <a:rPr lang="en-US" sz="3600" b="0" dirty="0" smtClean="0"/>
              <a:t>particular types </a:t>
            </a:r>
            <a:r>
              <a:rPr lang="en-US" sz="3600" b="0" dirty="0"/>
              <a:t>of equipment</a:t>
            </a:r>
            <a:r>
              <a:rPr lang="en-US" sz="3600" b="0" dirty="0" smtClean="0"/>
              <a:t>.</a:t>
            </a:r>
          </a:p>
          <a:p>
            <a:endParaRPr lang="en-US" sz="3600" b="0" dirty="0" smtClean="0"/>
          </a:p>
          <a:p>
            <a:r>
              <a:rPr lang="en-US" sz="3600" b="0" dirty="0" smtClean="0"/>
              <a:t>Furthermore</a:t>
            </a:r>
            <a:r>
              <a:rPr lang="en-US" sz="3600" b="0" dirty="0"/>
              <a:t>, an industry‐wide forum is also needed to identify the need for </a:t>
            </a:r>
            <a:r>
              <a:rPr lang="en-US" sz="3600" b="0" dirty="0" smtClean="0"/>
              <a:t>new component </a:t>
            </a:r>
            <a:r>
              <a:rPr lang="en-US" sz="3600" b="0" dirty="0"/>
              <a:t>models and for tracking changes to existing model structures.</a:t>
            </a:r>
            <a:endParaRPr lang="en-US" sz="41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r>
              <a:rPr lang="en-US" sz="3600" dirty="0"/>
              <a:t>To address this problem, the Planning Committee (PC) directed the NERC Modeling Working Group (</a:t>
            </a:r>
            <a:r>
              <a:rPr lang="en-US" sz="3600" dirty="0" smtClean="0"/>
              <a:t>MWG) to </a:t>
            </a:r>
            <a:r>
              <a:rPr lang="en-US" sz="3600" dirty="0"/>
              <a:t>develop, validate, and </a:t>
            </a:r>
            <a:r>
              <a:rPr lang="en-US" sz="3600" dirty="0" smtClean="0"/>
              <a:t>maintain </a:t>
            </a:r>
            <a:r>
              <a:rPr lang="en-US" sz="3600" dirty="0"/>
              <a:t>a library of standardized component models and parameters </a:t>
            </a:r>
            <a:r>
              <a:rPr lang="en-US" sz="3600" dirty="0" smtClean="0"/>
              <a:t>for powerflow </a:t>
            </a:r>
            <a:r>
              <a:rPr lang="en-US" sz="3600" dirty="0"/>
              <a:t>and dynamics cases.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900" dirty="0" smtClean="0"/>
              <a:t>Updates are posted at:</a:t>
            </a:r>
            <a:endParaRPr lang="en-US" sz="29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900" dirty="0">
                <a:hlinkClick r:id="rId2"/>
              </a:rPr>
              <a:t>http://www.nerc.com/comm/PC/Pages/Model-Working-Group-(MWG)-2013.aspx</a:t>
            </a:r>
            <a:endParaRPr lang="en-US" sz="2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Defined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MWG recognizes that the on‐going development of new technologies for generation and load will </a:t>
            </a:r>
            <a:r>
              <a:rPr lang="en-US" b="0" dirty="0" smtClean="0"/>
              <a:t>require a </a:t>
            </a:r>
            <a:r>
              <a:rPr lang="en-US" b="0" dirty="0"/>
              <a:t>corresponding on‐going development of new dynamics component models</a:t>
            </a:r>
            <a:r>
              <a:rPr lang="en-US" b="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In particular, “black box” models </a:t>
            </a:r>
            <a:r>
              <a:rPr lang="en-US" b="0" dirty="0" smtClean="0"/>
              <a:t>without proper </a:t>
            </a:r>
            <a:r>
              <a:rPr lang="en-US" b="0" dirty="0"/>
              <a:t>documentation, including block diagrams, are not allowed to be used in </a:t>
            </a:r>
            <a:r>
              <a:rPr lang="en-US" b="0" dirty="0" smtClean="0"/>
              <a:t>Interconnection‐wide dynamics </a:t>
            </a:r>
            <a:r>
              <a:rPr lang="en-US" b="0" dirty="0"/>
              <a:t>cases.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5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NERC Deprecated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147126"/>
            <a:ext cx="2319020" cy="4690286"/>
          </a:xfrm>
        </p:spPr>
        <p:txBody>
          <a:bodyPr>
            <a:normAutofit/>
          </a:bodyPr>
          <a:lstStyle/>
          <a:p>
            <a:r>
              <a:rPr lang="en-US" dirty="0"/>
              <a:t>Synchronous machines:</a:t>
            </a:r>
            <a:endParaRPr lang="en-US" dirty="0" smtClean="0"/>
          </a:p>
          <a:p>
            <a:r>
              <a:rPr lang="en-US" b="0" dirty="0" err="1" smtClean="0"/>
              <a:t>gensal</a:t>
            </a:r>
            <a:endParaRPr lang="en-US" b="0" dirty="0"/>
          </a:p>
          <a:p>
            <a:r>
              <a:rPr lang="en-US" b="0" dirty="0" err="1"/>
              <a:t>genroe</a:t>
            </a:r>
            <a:endParaRPr lang="en-US" b="0" dirty="0"/>
          </a:p>
          <a:p>
            <a:r>
              <a:rPr lang="en-US" b="0" dirty="0" err="1"/>
              <a:t>gensae</a:t>
            </a:r>
            <a:endParaRPr lang="en-US" b="0" dirty="0"/>
          </a:p>
          <a:p>
            <a:r>
              <a:rPr lang="en-US" b="0" dirty="0" err="1" smtClean="0"/>
              <a:t>gencls</a:t>
            </a:r>
            <a:endParaRPr lang="en-US" b="0" dirty="0" smtClean="0"/>
          </a:p>
          <a:p>
            <a:r>
              <a:rPr lang="en-US" b="0" dirty="0" smtClean="0"/>
              <a:t>cgen1</a:t>
            </a:r>
          </a:p>
          <a:p>
            <a:r>
              <a:rPr lang="en-US" b="0" dirty="0" err="1" smtClean="0"/>
              <a:t>gentra</a:t>
            </a:r>
            <a:endParaRPr lang="en-US" b="0" dirty="0" smtClean="0"/>
          </a:p>
          <a:p>
            <a:r>
              <a:rPr lang="en-US" b="0" dirty="0" err="1" smtClean="0"/>
              <a:t>frechg</a:t>
            </a:r>
            <a:endParaRPr lang="en-US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53080" y="1145864"/>
            <a:ext cx="2179320" cy="4690286"/>
          </a:xfrm>
          <a:prstGeom prst="rect">
            <a:avLst/>
          </a:prstGeom>
        </p:spPr>
        <p:txBody>
          <a:bodyPr vert="horz" lIns="18288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b="1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1pPr>
            <a:lvl2pPr marL="171450" indent="-1714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2pPr>
            <a:lvl3pPr marL="341313" indent="-169863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9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3pPr>
            <a:lvl4pPr marL="512763" indent="-1714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4pPr>
            <a:lvl5pPr marL="741363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Excitation </a:t>
            </a:r>
            <a:r>
              <a:rPr lang="en-US" dirty="0" smtClean="0"/>
              <a:t>System:</a:t>
            </a:r>
          </a:p>
          <a:p>
            <a:r>
              <a:rPr lang="en-US" b="0" dirty="0" smtClean="0"/>
              <a:t>ex2000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72480" y="1147126"/>
            <a:ext cx="2179320" cy="4690286"/>
          </a:xfrm>
          <a:prstGeom prst="rect">
            <a:avLst/>
          </a:prstGeom>
        </p:spPr>
        <p:txBody>
          <a:bodyPr vert="horz" lIns="182880" tIns="0" rIns="0" bIns="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200" b="1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1pPr>
            <a:lvl2pPr marL="171450" indent="-1714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2pPr>
            <a:lvl3pPr marL="341313" indent="-169863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Char char="•"/>
              <a:defRPr sz="19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3pPr>
            <a:lvl4pPr marL="512763" indent="-1714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4pPr>
            <a:lvl5pPr marL="741363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rgbClr val="717073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Turbine-governor:</a:t>
            </a:r>
          </a:p>
          <a:p>
            <a:r>
              <a:rPr lang="en-US" b="0" dirty="0" smtClean="0"/>
              <a:t>ieeeg1</a:t>
            </a:r>
          </a:p>
          <a:p>
            <a:r>
              <a:rPr lang="en-US" b="0" dirty="0" smtClean="0"/>
              <a:t>ieeeg2</a:t>
            </a:r>
          </a:p>
          <a:p>
            <a:r>
              <a:rPr lang="en-US" b="0" dirty="0" smtClean="0"/>
              <a:t>tgov2</a:t>
            </a:r>
          </a:p>
          <a:p>
            <a:r>
              <a:rPr lang="en-US" b="0" dirty="0" smtClean="0"/>
              <a:t>tgov3</a:t>
            </a:r>
          </a:p>
          <a:p>
            <a:r>
              <a:rPr lang="en-US" b="0" dirty="0" smtClean="0"/>
              <a:t>tgov5</a:t>
            </a:r>
          </a:p>
          <a:p>
            <a:r>
              <a:rPr lang="en-US" b="0" dirty="0" err="1" smtClean="0"/>
              <a:t>ieesgo</a:t>
            </a:r>
            <a:endParaRPr lang="en-US" b="0" dirty="0"/>
          </a:p>
        </p:txBody>
      </p:sp>
      <p:sp>
        <p:nvSpPr>
          <p:cNvPr id="6" name="Rectangle 5"/>
          <p:cNvSpPr/>
          <p:nvPr/>
        </p:nvSpPr>
        <p:spPr>
          <a:xfrm>
            <a:off x="215900" y="4999335"/>
            <a:ext cx="8318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[1] "IEEE Guide for Synchronous Generator Modeling Practices and Applications in Power System Stability Analyses," IEEE </a:t>
            </a:r>
            <a:r>
              <a:rPr lang="en-US" dirty="0" err="1"/>
              <a:t>Std</a:t>
            </a:r>
            <a:r>
              <a:rPr lang="en-US" dirty="0"/>
              <a:t> 1110-2002.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" y="5801836"/>
            <a:ext cx="8059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[6] IEEE Task Force on Overall Plant Response, “Dynamic Models for Steam and Hydro Turbines in Power System Studies”, IEEE Trans. on PAS, </a:t>
            </a:r>
            <a:r>
              <a:rPr lang="en-US" dirty="0" err="1"/>
              <a:t>Vol</a:t>
            </a:r>
            <a:r>
              <a:rPr lang="en-US" dirty="0"/>
              <a:t> PAS-92, Nov-Dec 1973, pp. 1904-1915.</a:t>
            </a:r>
          </a:p>
        </p:txBody>
      </p:sp>
    </p:spTree>
    <p:extLst>
      <p:ext uri="{BB962C8B-B14F-4D97-AF65-F5344CB8AC3E}">
        <p14:creationId xmlns:p14="http://schemas.microsoft.com/office/powerpoint/2010/main" val="6926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NERC </a:t>
            </a:r>
            <a:r>
              <a:rPr lang="en-US" dirty="0"/>
              <a:t>Deprecated Models </a:t>
            </a:r>
            <a:r>
              <a:rPr lang="en-US" dirty="0" smtClean="0"/>
              <a:t>in the ERCOT Cases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62" y="1408438"/>
            <a:ext cx="3309937" cy="3853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81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WECC Approved Dynamic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522738"/>
            <a:ext cx="8059256" cy="52463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Link - WECC Approved Dynamic Models - 2016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424" y="967841"/>
            <a:ext cx="6213475" cy="5080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19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in ERCOT Case - Not </a:t>
            </a:r>
            <a:r>
              <a:rPr lang="en-US" dirty="0"/>
              <a:t>WECC </a:t>
            </a:r>
            <a:r>
              <a:rPr lang="en-US" dirty="0" smtClean="0"/>
              <a:t>Approved</a:t>
            </a:r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" y="1087436"/>
            <a:ext cx="20764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1087436"/>
            <a:ext cx="2076450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" y="3573461"/>
            <a:ext cx="207645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1087436"/>
            <a:ext cx="20764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22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860038"/>
      </a:dk1>
      <a:lt1>
        <a:sysClr val="window" lastClr="FFFFFF"/>
      </a:lt1>
      <a:dk2>
        <a:srgbClr val="EF3E42"/>
      </a:dk2>
      <a:lt2>
        <a:srgbClr val="EEECE1"/>
      </a:lt2>
      <a:accent1>
        <a:srgbClr val="007698"/>
      </a:accent1>
      <a:accent2>
        <a:srgbClr val="003D83"/>
      </a:accent2>
      <a:accent3>
        <a:srgbClr val="717073"/>
      </a:accent3>
      <a:accent4>
        <a:srgbClr val="49A942"/>
      </a:accent4>
      <a:accent5>
        <a:srgbClr val="F58025"/>
      </a:accent5>
      <a:accent6>
        <a:srgbClr val="FDB924"/>
      </a:accent6>
      <a:hlink>
        <a:srgbClr val="0000FF"/>
      </a:hlink>
      <a:folHlink>
        <a:srgbClr val="372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6241</TotalTime>
  <Words>277</Words>
  <Application>Microsoft Office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Obsolete Dynamic Models</vt:lpstr>
      <vt:lpstr>NERC Standardized Models</vt:lpstr>
      <vt:lpstr>User Defined Models</vt:lpstr>
      <vt:lpstr>NERC Deprecated Models</vt:lpstr>
      <vt:lpstr>NERC Deprecated Models in the ERCOT Cases</vt:lpstr>
      <vt:lpstr>WECC Approved Dynamic Models</vt:lpstr>
      <vt:lpstr>Models in ERCOT Case - Not WECC Approved</vt:lpstr>
    </vt:vector>
  </TitlesOfParts>
  <Company>FD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Robbins</dc:creator>
  <cp:lastModifiedBy>Weldy, Christopher</cp:lastModifiedBy>
  <cp:revision>42</cp:revision>
  <dcterms:created xsi:type="dcterms:W3CDTF">2011-10-26T13:46:17Z</dcterms:created>
  <dcterms:modified xsi:type="dcterms:W3CDTF">2017-05-09T15:52:47Z</dcterms:modified>
</cp:coreProperties>
</file>