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04/02/17 </a:t>
            </a:r>
            <a:r>
              <a:rPr lang="en-US" sz="1600" dirty="0"/>
              <a:t>– </a:t>
            </a:r>
            <a:r>
              <a:rPr lang="en-US" sz="1600" dirty="0" smtClean="0"/>
              <a:t>ERCOT </a:t>
            </a:r>
            <a:r>
              <a:rPr lang="en-US" sz="1600" dirty="0"/>
              <a:t>experienced an outage of the following </a:t>
            </a:r>
            <a:r>
              <a:rPr lang="en-US" sz="1600" dirty="0" smtClean="0"/>
              <a:t>services between </a:t>
            </a:r>
            <a:r>
              <a:rPr lang="en-US" sz="1600" dirty="0" smtClean="0"/>
              <a:t>12:35 </a:t>
            </a:r>
            <a:r>
              <a:rPr lang="en-US" sz="1600" dirty="0" smtClean="0"/>
              <a:t>AM – </a:t>
            </a:r>
            <a:r>
              <a:rPr lang="en-US" sz="1600" dirty="0" smtClean="0"/>
              <a:t>5:05 </a:t>
            </a:r>
            <a:r>
              <a:rPr lang="en-US" sz="1600" dirty="0" smtClean="0"/>
              <a:t>AM: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Downloading </a:t>
            </a:r>
            <a:r>
              <a:rPr lang="en-US" sz="1400" dirty="0"/>
              <a:t>of extracts and reports from the MIS and External Web Services (EWS</a:t>
            </a:r>
            <a:r>
              <a:rPr lang="en-US" sz="14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04/15/17 – ERCOT experienced an outage to the Market Information System (MIS) between 11:17 </a:t>
            </a:r>
            <a:r>
              <a:rPr lang="en-US" sz="1600" dirty="0"/>
              <a:t>AM – </a:t>
            </a:r>
            <a:r>
              <a:rPr lang="en-US" sz="1600" dirty="0" smtClean="0"/>
              <a:t>12:00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04/22/17 </a:t>
            </a:r>
            <a:r>
              <a:rPr lang="en-US" sz="1600" dirty="0"/>
              <a:t>– ERCOT experienced an outage of the following services between </a:t>
            </a:r>
            <a:r>
              <a:rPr lang="en-US" sz="1600" dirty="0" smtClean="0"/>
              <a:t>9:51 </a:t>
            </a:r>
            <a:r>
              <a:rPr lang="en-US" sz="1600" dirty="0"/>
              <a:t>AM – </a:t>
            </a:r>
            <a:r>
              <a:rPr lang="en-US" sz="1600" dirty="0" smtClean="0"/>
              <a:t>11:11 </a:t>
            </a:r>
            <a:r>
              <a:rPr lang="en-US" sz="1600" dirty="0"/>
              <a:t>AM: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Downloading of extracts and reports from the MIS and External Web Services (EWS)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04/25/17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04/26/17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04/27/17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04/27/17 – The Supplemental </a:t>
            </a:r>
            <a:r>
              <a:rPr lang="en-US" sz="1600" dirty="0"/>
              <a:t>AMS Interval Data Extract (COMS-456, Report ID 1040) </a:t>
            </a:r>
            <a:r>
              <a:rPr lang="en-US" sz="1600" dirty="0" smtClean="0"/>
              <a:t>posted late at 11:30 </a:t>
            </a:r>
            <a:r>
              <a:rPr lang="en-US" sz="1600" dirty="0"/>
              <a:t>AM on </a:t>
            </a:r>
            <a:r>
              <a:rPr lang="en-US" sz="1600" dirty="0" smtClean="0"/>
              <a:t>04/28/2017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04/29/17 – The Supplemental </a:t>
            </a:r>
            <a:r>
              <a:rPr lang="en-US" sz="1600" dirty="0"/>
              <a:t>AMS Interval Data Extract (COMS-456, Report ID 1040) posted </a:t>
            </a:r>
            <a:r>
              <a:rPr lang="en-US" sz="1600" dirty="0" smtClean="0"/>
              <a:t>late at 12:17 </a:t>
            </a:r>
            <a:r>
              <a:rPr lang="en-US" sz="1600" dirty="0"/>
              <a:t>AM on </a:t>
            </a:r>
            <a:r>
              <a:rPr lang="en-US" sz="1600" dirty="0" smtClean="0"/>
              <a:t>04/30/2017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200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88</cp:revision>
  <cp:lastPrinted>2016-01-21T20:53:15Z</cp:lastPrinted>
  <dcterms:created xsi:type="dcterms:W3CDTF">2016-01-21T15:20:31Z</dcterms:created>
  <dcterms:modified xsi:type="dcterms:W3CDTF">2017-05-09T00:11:57Z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