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74" r:id="rId4"/>
    <p:sldId id="290" r:id="rId5"/>
    <p:sldId id="291" r:id="rId6"/>
    <p:sldId id="289" r:id="rId7"/>
    <p:sldId id="288" r:id="rId8"/>
    <p:sldId id="287" r:id="rId9"/>
    <p:sldId id="286" r:id="rId10"/>
    <p:sldId id="292" r:id="rId11"/>
    <p:sldId id="280" r:id="rId12"/>
    <p:sldId id="293" r:id="rId13"/>
    <p:sldId id="275" r:id="rId14"/>
    <p:sldId id="284" r:id="rId15"/>
    <p:sldId id="276" r:id="rId16"/>
    <p:sldId id="285" r:id="rId17"/>
    <p:sldId id="277" r:id="rId18"/>
    <p:sldId id="297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6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1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7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1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6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7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2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5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7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1551-0447-49B5-B6AA-8746837BE829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0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rc.com/comm/PC/Pages/Geomagnetic-Disturbance-Task-Force-(GMDTF)-2013.aspx" TargetMode="External"/><Relationship Id="rId2" Type="http://schemas.openxmlformats.org/officeDocument/2006/relationships/hyperlink" Target="http://www.ercot.com/committee/pgdt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rc.com/pa/Stand/Pages/Project-2013-03-Geomagnetic-Disturbance-Mitigation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GIC System Model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May 10, 2017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Omar A. Urquidez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PGDTF Chairman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871178"/>
            <a:ext cx="8229600" cy="223092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4) Supplementary </a:t>
            </a:r>
            <a:r>
              <a:rPr lang="en-US" altLang="en-US" dirty="0"/>
              <a:t>Guidance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200" i="1" dirty="0" smtClean="0"/>
              <a:t>30 </a:t>
            </a:r>
            <a:r>
              <a:rPr lang="en-US" altLang="en-US" sz="3200" i="1" dirty="0" err="1" smtClean="0"/>
              <a:t>mins</a:t>
            </a:r>
            <a:r>
              <a:rPr lang="en-US" altLang="en-US" sz="3200" i="1" dirty="0" smtClean="0"/>
              <a:t> </a:t>
            </a:r>
            <a:endParaRPr lang="en-US" altLang="en-US" i="1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Line Data FAQs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Line </a:t>
            </a:r>
            <a:r>
              <a:rPr lang="en-US" sz="2000" b="1" dirty="0"/>
              <a:t>Data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Should all lines below 200 kV be included in the GIC data?  Is there a voltage threshold?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GIC System Model Procedure Manual governs what </a:t>
            </a:r>
            <a:r>
              <a:rPr lang="en-US" sz="2000" i="1" dirty="0" smtClean="0">
                <a:solidFill>
                  <a:srgbClr val="0000FF"/>
                </a:solidFill>
              </a:rPr>
              <a:t>is </a:t>
            </a:r>
            <a:r>
              <a:rPr lang="en-US" sz="2000" i="1" dirty="0">
                <a:solidFill>
                  <a:srgbClr val="0000FF"/>
                </a:solidFill>
              </a:rPr>
              <a:t>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00FF"/>
                </a:solidFill>
              </a:rPr>
              <a:t>All </a:t>
            </a:r>
            <a:r>
              <a:rPr lang="en-US" sz="2000" i="1" dirty="0">
                <a:solidFill>
                  <a:srgbClr val="0000FF"/>
                </a:solidFill>
              </a:rPr>
              <a:t>lines in the SSWG cases </a:t>
            </a:r>
            <a:r>
              <a:rPr lang="en-US" sz="2000" i="1" dirty="0" smtClean="0">
                <a:solidFill>
                  <a:srgbClr val="0000FF"/>
                </a:solidFill>
              </a:rPr>
              <a:t>are </a:t>
            </a:r>
            <a:r>
              <a:rPr lang="en-US" sz="2000" i="1" dirty="0">
                <a:solidFill>
                  <a:srgbClr val="0000FF"/>
                </a:solidFill>
              </a:rPr>
              <a:t>included in the GIC System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For submission purposes, only lines that need resistance values updated or will have different induced voltages (steep pipe encased lines) need to be specified.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Does the request for Line Data apply to a Resource Entity (generation facility)?  If so, where does that data come from, each of the radial lines that go to the point of interconnection?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Yes. See GIC Application Guide for source information and above answer for applicability.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Ownership governs submission responsibilities but coordination with interconnecting utility is necessary</a:t>
            </a:r>
            <a:r>
              <a:rPr lang="en-US" sz="2000" i="1" dirty="0" smtClean="0">
                <a:solidFill>
                  <a:srgbClr val="0000FF"/>
                </a:solidFill>
              </a:rPr>
              <a:t>.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Line Data FAQs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Line </a:t>
            </a:r>
            <a:r>
              <a:rPr lang="en-US" sz="2000" b="1" dirty="0"/>
              <a:t>Data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is the line DC resistance </a:t>
            </a:r>
            <a:r>
              <a:rPr lang="en-US" sz="2000" dirty="0" smtClean="0"/>
              <a:t>determined and is </a:t>
            </a:r>
            <a:r>
              <a:rPr lang="en-US" sz="2000" dirty="0"/>
              <a:t>there a standard temperature specified for the line dc resistances?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See GIC Application Guide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Transformer FAQs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Transformer Data: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Which </a:t>
            </a:r>
            <a:r>
              <a:rPr lang="en-US" sz="2000" dirty="0"/>
              <a:t>transformer winding is “Winding 1” vs “Winding 2</a:t>
            </a:r>
            <a:r>
              <a:rPr lang="en-US" sz="2000" dirty="0" smtClean="0"/>
              <a:t>”?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00FF"/>
                </a:solidFill>
              </a:rPr>
              <a:t>Winding order must match the power flow data.</a:t>
            </a:r>
            <a:endParaRPr lang="en-US" sz="2000" i="1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Auto-transformers, is the series winding – “Winding 1” and the common winding – “Winding 2</a:t>
            </a:r>
            <a:r>
              <a:rPr lang="en-US" sz="2000" dirty="0" smtClean="0"/>
              <a:t>”?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Winding I is series and Winding J is common, must match power flow </a:t>
            </a:r>
            <a:r>
              <a:rPr lang="en-US" sz="2000" i="1" dirty="0" smtClean="0">
                <a:solidFill>
                  <a:srgbClr val="0000FF"/>
                </a:solidFill>
              </a:rPr>
              <a:t>data</a:t>
            </a:r>
            <a:endParaRPr lang="en-US" sz="2000" i="1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/>
              <a:t>the transformer test report contains values of “H1-H2, H2-H3 &amp; H1-H3”, is the Winding 1 - Ohms per phase equal to the Ohms per phase for “H1-H2” divided by 2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Must follow appropriate winding diagram, may be included in report or may have to extrapolate from other resources (may need diagram here)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3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Transformer FAQs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Transformer Data: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Is </a:t>
            </a:r>
            <a:r>
              <a:rPr lang="en-US" sz="2000" dirty="0"/>
              <a:t>there a standard temperature specified for the winding dc resistances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See GIC Application </a:t>
            </a:r>
            <a:r>
              <a:rPr lang="en-US" sz="2000" i="1" dirty="0" smtClean="0">
                <a:solidFill>
                  <a:srgbClr val="0000FF"/>
                </a:solidFill>
              </a:rPr>
              <a:t>Guide</a:t>
            </a:r>
            <a:endParaRPr lang="en-US" sz="2000" i="1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Number </a:t>
            </a:r>
            <a:r>
              <a:rPr lang="en-US" sz="2000" dirty="0"/>
              <a:t>of Cores in Transformer Core Design - Select the type of transformer core (Three Phase shell Form, Unknown, 3@Single Phase (separate cores), Three Phase 3-Legged Core Design, Three Phase 5-Legged Core Design, Three Phase 7-Legged Core Design)  Is this data required for all transformer core designs? 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GIC System Model Procedure Manual governs what data is required.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Transformer FAQs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Transformer Data</a:t>
            </a:r>
            <a:r>
              <a:rPr lang="en-US" sz="2000" b="1" dirty="0" smtClean="0"/>
              <a:t>: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Vector </a:t>
            </a:r>
            <a:r>
              <a:rPr lang="en-US" sz="2000" dirty="0"/>
              <a:t>Group Identifiers - Winding connection designations – where do you get this information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Shown in </a:t>
            </a:r>
            <a:r>
              <a:rPr lang="en-US" sz="2000" i="1" dirty="0" err="1" smtClean="0">
                <a:solidFill>
                  <a:srgbClr val="0000FF"/>
                </a:solidFill>
              </a:rPr>
              <a:t>Xfrm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</a:rPr>
              <a:t>presentation</a:t>
            </a:r>
            <a:endParaRPr lang="en-US" sz="2000" i="1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Is </a:t>
            </a:r>
            <a:r>
              <a:rPr lang="en-US" sz="2000" dirty="0"/>
              <a:t>the K factor required for transformers under 200 kV?  Are we required to submit GIC data for transformers under 200 kV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All </a:t>
            </a:r>
            <a:r>
              <a:rPr lang="en-US" sz="2000" i="1" dirty="0" smtClean="0">
                <a:solidFill>
                  <a:srgbClr val="0000FF"/>
                </a:solidFill>
              </a:rPr>
              <a:t>transformers </a:t>
            </a:r>
            <a:r>
              <a:rPr lang="en-US" sz="2000" i="1" dirty="0">
                <a:solidFill>
                  <a:srgbClr val="0000FF"/>
                </a:solidFill>
              </a:rPr>
              <a:t>in the SSWG cases are included in the GIC System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00FF"/>
                </a:solidFill>
              </a:rPr>
              <a:t>GIC </a:t>
            </a:r>
            <a:r>
              <a:rPr lang="en-US" sz="2000" i="1" dirty="0">
                <a:solidFill>
                  <a:srgbClr val="0000FF"/>
                </a:solidFill>
              </a:rPr>
              <a:t>System Model Procedure Manual governs what data is </a:t>
            </a:r>
            <a:r>
              <a:rPr lang="en-US" sz="2000" i="1" dirty="0" smtClean="0">
                <a:solidFill>
                  <a:srgbClr val="0000FF"/>
                </a:solidFill>
              </a:rPr>
              <a:t>required</a:t>
            </a:r>
            <a:endParaRPr lang="en-US" sz="2000" i="1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 </a:t>
            </a:r>
            <a:r>
              <a:rPr lang="en-US" sz="2000" dirty="0"/>
              <a:t>we enter a value of 0.0 for transformers where the KFACTOR is not available, or should we enter the values given in the table based on the transformer core design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E</a:t>
            </a:r>
            <a:r>
              <a:rPr lang="en-US" sz="2000" i="1" dirty="0" smtClean="0">
                <a:solidFill>
                  <a:srgbClr val="0000FF"/>
                </a:solidFill>
              </a:rPr>
              <a:t>nter </a:t>
            </a:r>
            <a:r>
              <a:rPr lang="en-US" sz="2000" i="1" dirty="0">
                <a:solidFill>
                  <a:srgbClr val="0000FF"/>
                </a:solidFill>
              </a:rPr>
              <a:t>0.0 for K factor when K factor is </a:t>
            </a:r>
            <a:r>
              <a:rPr lang="en-US" sz="2000" i="1" dirty="0" smtClean="0">
                <a:solidFill>
                  <a:srgbClr val="0000FF"/>
                </a:solidFill>
              </a:rPr>
              <a:t>unknown</a:t>
            </a:r>
            <a:endParaRPr lang="en-US" sz="2000" i="1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is a GIC Blocking device?  What value of grounding resistance is entered if there is a blocking device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See GIC Application Guide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Transformer FAQs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Transformer Data</a:t>
            </a:r>
            <a:r>
              <a:rPr lang="en-US" sz="2000" b="1" dirty="0" smtClean="0"/>
              <a:t>: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dirty="0"/>
              <a:t>a solidly grounded wye, what value of grounding resistance is entered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Depends on the meaning of “Solidly grounded wye”. If there is no resistance between the transformer and the ground grid the value is 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Why </a:t>
            </a:r>
            <a:r>
              <a:rPr lang="en-US" sz="2000" dirty="0"/>
              <a:t>is the winding grounding DC resistance needed if we already have the winding resistance and the resistance of the grounding network?  </a:t>
            </a:r>
            <a:r>
              <a:rPr lang="en-US" sz="2000" dirty="0" smtClean="0"/>
              <a:t>Is </a:t>
            </a:r>
            <a:r>
              <a:rPr lang="en-US" sz="2000" dirty="0"/>
              <a:t>the winding grounding DC resistance something other than the sum of those two values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GRDI, GRDJ, GRDK are meant for installations that have additional resistance between the transformer and the ground grid.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Shunt Device </a:t>
            </a:r>
            <a:r>
              <a:rPr lang="en-US" altLang="en-US" dirty="0"/>
              <a:t>FAQs</a:t>
            </a:r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 </a:t>
            </a:r>
            <a:r>
              <a:rPr lang="en-US" sz="2000" b="1" dirty="0" smtClean="0"/>
              <a:t>Capacitor </a:t>
            </a:r>
            <a:r>
              <a:rPr lang="en-US" sz="2000" b="1" dirty="0"/>
              <a:t>and Reactor Data: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</a:t>
            </a:r>
            <a:r>
              <a:rPr lang="en-US" sz="2000" dirty="0"/>
              <a:t>reactors, is the winding grounding DC resistance something other than the sum of the winding resistance and the resistance of grounding network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RGRDFXSH is meant for installations that have additional resistance between the transformer and the ground grid.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value is entered for capacitor banks for coil DC resistance and grounding resistance</a:t>
            </a:r>
            <a:r>
              <a:rPr lang="en-US" sz="2000" dirty="0" smtClean="0"/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Capacitor data is not part of the GIC System Model Data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9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TSP/RE Interaction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you are not already on the PGDTF Contact List, please email </a:t>
            </a:r>
            <a:r>
              <a:rPr lang="en-US" sz="2000" dirty="0" smtClean="0"/>
              <a:t>Omar Urquidez</a:t>
            </a:r>
            <a:r>
              <a:rPr lang="en-US" sz="2000" dirty="0" smtClean="0"/>
              <a:t>. </a:t>
            </a:r>
            <a:r>
              <a:rPr lang="en-US" sz="2000" dirty="0" smtClean="0"/>
              <a:t>Only those on the list have access to it. </a:t>
            </a:r>
            <a:r>
              <a:rPr lang="en-US" sz="2000" dirty="0" smtClean="0"/>
              <a:t>Contact list has </a:t>
            </a:r>
            <a:r>
              <a:rPr lang="en-US" sz="2000" dirty="0" smtClean="0"/>
              <a:t>primary and secondary GIC contacts for each entity.</a:t>
            </a:r>
            <a:endParaRPr lang="en-US" sz="2000" i="1" dirty="0">
              <a:solidFill>
                <a:srgbClr val="0000F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Work with connecting TSPs’ contacts on boundary interfaces.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  <p:grpSp>
        <p:nvGrpSpPr>
          <p:cNvPr id="15386" name="Group 15385"/>
          <p:cNvGrpSpPr/>
          <p:nvPr/>
        </p:nvGrpSpPr>
        <p:grpSpPr>
          <a:xfrm>
            <a:off x="574965" y="2424706"/>
            <a:ext cx="3415375" cy="4109147"/>
            <a:chOff x="254925" y="2424706"/>
            <a:chExt cx="3415375" cy="4109147"/>
          </a:xfrm>
        </p:grpSpPr>
        <p:grpSp>
          <p:nvGrpSpPr>
            <p:cNvPr id="15385" name="Group 15384"/>
            <p:cNvGrpSpPr/>
            <p:nvPr/>
          </p:nvGrpSpPr>
          <p:grpSpPr>
            <a:xfrm>
              <a:off x="254925" y="2744743"/>
              <a:ext cx="3415375" cy="3789110"/>
              <a:chOff x="254925" y="2447563"/>
              <a:chExt cx="3415375" cy="378911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1554480" y="3132000"/>
                <a:ext cx="71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554480" y="3594000"/>
                <a:ext cx="71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554480" y="4311550"/>
                <a:ext cx="71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554480" y="5321200"/>
                <a:ext cx="71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506000" y="5467250"/>
                <a:ext cx="0" cy="2985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78750" y="3720900"/>
                <a:ext cx="0" cy="444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eeform 15"/>
              <p:cNvSpPr/>
              <p:nvPr/>
            </p:nvSpPr>
            <p:spPr>
              <a:xfrm>
                <a:off x="1694100" y="3268800"/>
                <a:ext cx="453600" cy="158416"/>
              </a:xfrm>
              <a:custGeom>
                <a:avLst/>
                <a:gdLst>
                  <a:gd name="connsiteX0" fmla="*/ 0 w 453600"/>
                  <a:gd name="connsiteY0" fmla="*/ 108000 h 158416"/>
                  <a:gd name="connsiteX1" fmla="*/ 28800 w 453600"/>
                  <a:gd name="connsiteY1" fmla="*/ 72000 h 158416"/>
                  <a:gd name="connsiteX2" fmla="*/ 72000 w 453600"/>
                  <a:gd name="connsiteY2" fmla="*/ 28800 h 158416"/>
                  <a:gd name="connsiteX3" fmla="*/ 108000 w 453600"/>
                  <a:gd name="connsiteY3" fmla="*/ 0 h 158416"/>
                  <a:gd name="connsiteX4" fmla="*/ 129600 w 453600"/>
                  <a:gd name="connsiteY4" fmla="*/ 129600 h 158416"/>
                  <a:gd name="connsiteX5" fmla="*/ 144000 w 453600"/>
                  <a:gd name="connsiteY5" fmla="*/ 108000 h 158416"/>
                  <a:gd name="connsiteX6" fmla="*/ 187200 w 453600"/>
                  <a:gd name="connsiteY6" fmla="*/ 72000 h 158416"/>
                  <a:gd name="connsiteX7" fmla="*/ 201600 w 453600"/>
                  <a:gd name="connsiteY7" fmla="*/ 50400 h 158416"/>
                  <a:gd name="connsiteX8" fmla="*/ 244800 w 453600"/>
                  <a:gd name="connsiteY8" fmla="*/ 28800 h 158416"/>
                  <a:gd name="connsiteX9" fmla="*/ 259200 w 453600"/>
                  <a:gd name="connsiteY9" fmla="*/ 50400 h 158416"/>
                  <a:gd name="connsiteX10" fmla="*/ 266400 w 453600"/>
                  <a:gd name="connsiteY10" fmla="*/ 72000 h 158416"/>
                  <a:gd name="connsiteX11" fmla="*/ 280800 w 453600"/>
                  <a:gd name="connsiteY11" fmla="*/ 144000 h 158416"/>
                  <a:gd name="connsiteX12" fmla="*/ 309600 w 453600"/>
                  <a:gd name="connsiteY12" fmla="*/ 115200 h 158416"/>
                  <a:gd name="connsiteX13" fmla="*/ 352800 w 453600"/>
                  <a:gd name="connsiteY13" fmla="*/ 100800 h 158416"/>
                  <a:gd name="connsiteX14" fmla="*/ 374400 w 453600"/>
                  <a:gd name="connsiteY14" fmla="*/ 86400 h 158416"/>
                  <a:gd name="connsiteX15" fmla="*/ 388800 w 453600"/>
                  <a:gd name="connsiteY15" fmla="*/ 64800 h 158416"/>
                  <a:gd name="connsiteX16" fmla="*/ 432000 w 453600"/>
                  <a:gd name="connsiteY16" fmla="*/ 36000 h 158416"/>
                  <a:gd name="connsiteX17" fmla="*/ 453600 w 453600"/>
                  <a:gd name="connsiteY17" fmla="*/ 108000 h 158416"/>
                  <a:gd name="connsiteX18" fmla="*/ 439200 w 453600"/>
                  <a:gd name="connsiteY18" fmla="*/ 158400 h 158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53600" h="158416">
                    <a:moveTo>
                      <a:pt x="0" y="108000"/>
                    </a:moveTo>
                    <a:cubicBezTo>
                      <a:pt x="9600" y="96000"/>
                      <a:pt x="18463" y="83371"/>
                      <a:pt x="28800" y="72000"/>
                    </a:cubicBezTo>
                    <a:cubicBezTo>
                      <a:pt x="42499" y="56931"/>
                      <a:pt x="60704" y="45744"/>
                      <a:pt x="72000" y="28800"/>
                    </a:cubicBezTo>
                    <a:cubicBezTo>
                      <a:pt x="90610" y="885"/>
                      <a:pt x="78191" y="9936"/>
                      <a:pt x="108000" y="0"/>
                    </a:cubicBezTo>
                    <a:cubicBezTo>
                      <a:pt x="150619" y="63929"/>
                      <a:pt x="87612" y="-38353"/>
                      <a:pt x="129600" y="129600"/>
                    </a:cubicBezTo>
                    <a:cubicBezTo>
                      <a:pt x="131699" y="137995"/>
                      <a:pt x="138460" y="114648"/>
                      <a:pt x="144000" y="108000"/>
                    </a:cubicBezTo>
                    <a:cubicBezTo>
                      <a:pt x="161324" y="87211"/>
                      <a:pt x="165961" y="86159"/>
                      <a:pt x="187200" y="72000"/>
                    </a:cubicBezTo>
                    <a:cubicBezTo>
                      <a:pt x="192000" y="64800"/>
                      <a:pt x="195481" y="56519"/>
                      <a:pt x="201600" y="50400"/>
                    </a:cubicBezTo>
                    <a:cubicBezTo>
                      <a:pt x="215557" y="36443"/>
                      <a:pt x="227232" y="34656"/>
                      <a:pt x="244800" y="28800"/>
                    </a:cubicBezTo>
                    <a:cubicBezTo>
                      <a:pt x="249600" y="36000"/>
                      <a:pt x="255330" y="42660"/>
                      <a:pt x="259200" y="50400"/>
                    </a:cubicBezTo>
                    <a:cubicBezTo>
                      <a:pt x="262594" y="57188"/>
                      <a:pt x="264693" y="64605"/>
                      <a:pt x="266400" y="72000"/>
                    </a:cubicBezTo>
                    <a:cubicBezTo>
                      <a:pt x="271904" y="95849"/>
                      <a:pt x="276000" y="120000"/>
                      <a:pt x="280800" y="144000"/>
                    </a:cubicBezTo>
                    <a:cubicBezTo>
                      <a:pt x="290400" y="134400"/>
                      <a:pt x="297958" y="122185"/>
                      <a:pt x="309600" y="115200"/>
                    </a:cubicBezTo>
                    <a:cubicBezTo>
                      <a:pt x="322616" y="107391"/>
                      <a:pt x="340170" y="109220"/>
                      <a:pt x="352800" y="100800"/>
                    </a:cubicBezTo>
                    <a:lnTo>
                      <a:pt x="374400" y="86400"/>
                    </a:lnTo>
                    <a:cubicBezTo>
                      <a:pt x="379200" y="79200"/>
                      <a:pt x="382288" y="70498"/>
                      <a:pt x="388800" y="64800"/>
                    </a:cubicBezTo>
                    <a:cubicBezTo>
                      <a:pt x="401825" y="53403"/>
                      <a:pt x="432000" y="36000"/>
                      <a:pt x="432000" y="36000"/>
                    </a:cubicBezTo>
                    <a:cubicBezTo>
                      <a:pt x="449529" y="88588"/>
                      <a:pt x="442719" y="64474"/>
                      <a:pt x="453600" y="108000"/>
                    </a:cubicBezTo>
                    <a:cubicBezTo>
                      <a:pt x="446061" y="160776"/>
                      <a:pt x="463371" y="158400"/>
                      <a:pt x="439200" y="15840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V="1">
                <a:off x="1920900" y="3132000"/>
                <a:ext cx="0" cy="46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1765000" y="2466080"/>
                <a:ext cx="311800" cy="31522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>
                <a:endCxn id="27" idx="4"/>
              </p:cNvCxnSpPr>
              <p:nvPr/>
            </p:nvCxnSpPr>
            <p:spPr>
              <a:xfrm flipV="1">
                <a:off x="1920900" y="2781300"/>
                <a:ext cx="0" cy="350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2063280" y="3594000"/>
                <a:ext cx="0" cy="7175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1920900" y="4311550"/>
                <a:ext cx="0" cy="10096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1694100" y="3594000"/>
                <a:ext cx="0" cy="3587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378750" y="3952775"/>
                <a:ext cx="131535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2056400" y="5321200"/>
                <a:ext cx="0" cy="3587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2056400" y="5679975"/>
                <a:ext cx="4496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1765000" y="5321200"/>
                <a:ext cx="0" cy="7494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81" name="TextBox 15380"/>
              <p:cNvSpPr txBox="1"/>
              <p:nvPr/>
            </p:nvSpPr>
            <p:spPr>
              <a:xfrm>
                <a:off x="2286000" y="295665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1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286000" y="343290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2</a:t>
                </a:r>
                <a:endParaRPr lang="en-US" sz="1400" dirty="0" smtClean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54925" y="3353623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4</a:t>
                </a:r>
                <a:endParaRPr lang="en-US" sz="1400" dirty="0" smtClean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286000" y="416560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3</a:t>
                </a:r>
                <a:endParaRPr lang="en-US" sz="1400" dirty="0" smtClean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374200" y="576580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6</a:t>
                </a:r>
                <a:endParaRPr lang="en-US" sz="1400" dirty="0" smtClean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286000" y="516645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5</a:t>
                </a:r>
                <a:endParaRPr lang="en-US" sz="1400" dirty="0" smtClean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64950" y="3910579"/>
                <a:ext cx="7429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~ 6 miles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816100" y="4660719"/>
                <a:ext cx="7429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~ 4 miles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93875" y="6021229"/>
                <a:ext cx="134165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/>
                  <a:t>Zero impedance line</a:t>
                </a: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2187575" y="5695900"/>
                <a:ext cx="186625" cy="377678"/>
              </a:xfrm>
              <a:prstGeom prst="line">
                <a:avLst/>
              </a:prstGeom>
              <a:ln w="63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2524125" y="3881974"/>
                <a:ext cx="11461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/>
                  <a:t>Zero impedance line representing breaker, switch, POI, change of ownership, etc</a:t>
                </a:r>
                <a:r>
                  <a:rPr lang="en-US" sz="800" b="1" dirty="0"/>
                  <a:t>.</a:t>
                </a:r>
                <a:endParaRPr lang="en-US" sz="800" b="1" dirty="0" smtClean="0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>
                <a:off x="2068862" y="3894507"/>
                <a:ext cx="578388" cy="139182"/>
              </a:xfrm>
              <a:prstGeom prst="line">
                <a:avLst/>
              </a:prstGeom>
              <a:ln w="63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1172419" y="2447563"/>
                <a:ext cx="1474831" cy="20258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1377950" y="2424706"/>
              <a:ext cx="1146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Example 1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146965" y="2416967"/>
            <a:ext cx="3415375" cy="4109147"/>
            <a:chOff x="254925" y="2424706"/>
            <a:chExt cx="3415375" cy="4109147"/>
          </a:xfrm>
        </p:grpSpPr>
        <p:grpSp>
          <p:nvGrpSpPr>
            <p:cNvPr id="80" name="Group 79"/>
            <p:cNvGrpSpPr/>
            <p:nvPr/>
          </p:nvGrpSpPr>
          <p:grpSpPr>
            <a:xfrm>
              <a:off x="254925" y="2744744"/>
              <a:ext cx="3415375" cy="3789109"/>
              <a:chOff x="254925" y="2447564"/>
              <a:chExt cx="3415375" cy="3789109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1554480" y="3132000"/>
                <a:ext cx="71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554480" y="3594000"/>
                <a:ext cx="71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554480" y="4311550"/>
                <a:ext cx="71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554480" y="5321200"/>
                <a:ext cx="71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2506000" y="5467250"/>
                <a:ext cx="0" cy="2985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750" y="3720900"/>
                <a:ext cx="0" cy="444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Freeform 87"/>
              <p:cNvSpPr/>
              <p:nvPr/>
            </p:nvSpPr>
            <p:spPr>
              <a:xfrm>
                <a:off x="1694100" y="3268800"/>
                <a:ext cx="453600" cy="158416"/>
              </a:xfrm>
              <a:custGeom>
                <a:avLst/>
                <a:gdLst>
                  <a:gd name="connsiteX0" fmla="*/ 0 w 453600"/>
                  <a:gd name="connsiteY0" fmla="*/ 108000 h 158416"/>
                  <a:gd name="connsiteX1" fmla="*/ 28800 w 453600"/>
                  <a:gd name="connsiteY1" fmla="*/ 72000 h 158416"/>
                  <a:gd name="connsiteX2" fmla="*/ 72000 w 453600"/>
                  <a:gd name="connsiteY2" fmla="*/ 28800 h 158416"/>
                  <a:gd name="connsiteX3" fmla="*/ 108000 w 453600"/>
                  <a:gd name="connsiteY3" fmla="*/ 0 h 158416"/>
                  <a:gd name="connsiteX4" fmla="*/ 129600 w 453600"/>
                  <a:gd name="connsiteY4" fmla="*/ 129600 h 158416"/>
                  <a:gd name="connsiteX5" fmla="*/ 144000 w 453600"/>
                  <a:gd name="connsiteY5" fmla="*/ 108000 h 158416"/>
                  <a:gd name="connsiteX6" fmla="*/ 187200 w 453600"/>
                  <a:gd name="connsiteY6" fmla="*/ 72000 h 158416"/>
                  <a:gd name="connsiteX7" fmla="*/ 201600 w 453600"/>
                  <a:gd name="connsiteY7" fmla="*/ 50400 h 158416"/>
                  <a:gd name="connsiteX8" fmla="*/ 244800 w 453600"/>
                  <a:gd name="connsiteY8" fmla="*/ 28800 h 158416"/>
                  <a:gd name="connsiteX9" fmla="*/ 259200 w 453600"/>
                  <a:gd name="connsiteY9" fmla="*/ 50400 h 158416"/>
                  <a:gd name="connsiteX10" fmla="*/ 266400 w 453600"/>
                  <a:gd name="connsiteY10" fmla="*/ 72000 h 158416"/>
                  <a:gd name="connsiteX11" fmla="*/ 280800 w 453600"/>
                  <a:gd name="connsiteY11" fmla="*/ 144000 h 158416"/>
                  <a:gd name="connsiteX12" fmla="*/ 309600 w 453600"/>
                  <a:gd name="connsiteY12" fmla="*/ 115200 h 158416"/>
                  <a:gd name="connsiteX13" fmla="*/ 352800 w 453600"/>
                  <a:gd name="connsiteY13" fmla="*/ 100800 h 158416"/>
                  <a:gd name="connsiteX14" fmla="*/ 374400 w 453600"/>
                  <a:gd name="connsiteY14" fmla="*/ 86400 h 158416"/>
                  <a:gd name="connsiteX15" fmla="*/ 388800 w 453600"/>
                  <a:gd name="connsiteY15" fmla="*/ 64800 h 158416"/>
                  <a:gd name="connsiteX16" fmla="*/ 432000 w 453600"/>
                  <a:gd name="connsiteY16" fmla="*/ 36000 h 158416"/>
                  <a:gd name="connsiteX17" fmla="*/ 453600 w 453600"/>
                  <a:gd name="connsiteY17" fmla="*/ 108000 h 158416"/>
                  <a:gd name="connsiteX18" fmla="*/ 439200 w 453600"/>
                  <a:gd name="connsiteY18" fmla="*/ 158400 h 158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53600" h="158416">
                    <a:moveTo>
                      <a:pt x="0" y="108000"/>
                    </a:moveTo>
                    <a:cubicBezTo>
                      <a:pt x="9600" y="96000"/>
                      <a:pt x="18463" y="83371"/>
                      <a:pt x="28800" y="72000"/>
                    </a:cubicBezTo>
                    <a:cubicBezTo>
                      <a:pt x="42499" y="56931"/>
                      <a:pt x="60704" y="45744"/>
                      <a:pt x="72000" y="28800"/>
                    </a:cubicBezTo>
                    <a:cubicBezTo>
                      <a:pt x="90610" y="885"/>
                      <a:pt x="78191" y="9936"/>
                      <a:pt x="108000" y="0"/>
                    </a:cubicBezTo>
                    <a:cubicBezTo>
                      <a:pt x="150619" y="63929"/>
                      <a:pt x="87612" y="-38353"/>
                      <a:pt x="129600" y="129600"/>
                    </a:cubicBezTo>
                    <a:cubicBezTo>
                      <a:pt x="131699" y="137995"/>
                      <a:pt x="138460" y="114648"/>
                      <a:pt x="144000" y="108000"/>
                    </a:cubicBezTo>
                    <a:cubicBezTo>
                      <a:pt x="161324" y="87211"/>
                      <a:pt x="165961" y="86159"/>
                      <a:pt x="187200" y="72000"/>
                    </a:cubicBezTo>
                    <a:cubicBezTo>
                      <a:pt x="192000" y="64800"/>
                      <a:pt x="195481" y="56519"/>
                      <a:pt x="201600" y="50400"/>
                    </a:cubicBezTo>
                    <a:cubicBezTo>
                      <a:pt x="215557" y="36443"/>
                      <a:pt x="227232" y="34656"/>
                      <a:pt x="244800" y="28800"/>
                    </a:cubicBezTo>
                    <a:cubicBezTo>
                      <a:pt x="249600" y="36000"/>
                      <a:pt x="255330" y="42660"/>
                      <a:pt x="259200" y="50400"/>
                    </a:cubicBezTo>
                    <a:cubicBezTo>
                      <a:pt x="262594" y="57188"/>
                      <a:pt x="264693" y="64605"/>
                      <a:pt x="266400" y="72000"/>
                    </a:cubicBezTo>
                    <a:cubicBezTo>
                      <a:pt x="271904" y="95849"/>
                      <a:pt x="276000" y="120000"/>
                      <a:pt x="280800" y="144000"/>
                    </a:cubicBezTo>
                    <a:cubicBezTo>
                      <a:pt x="290400" y="134400"/>
                      <a:pt x="297958" y="122185"/>
                      <a:pt x="309600" y="115200"/>
                    </a:cubicBezTo>
                    <a:cubicBezTo>
                      <a:pt x="322616" y="107391"/>
                      <a:pt x="340170" y="109220"/>
                      <a:pt x="352800" y="100800"/>
                    </a:cubicBezTo>
                    <a:lnTo>
                      <a:pt x="374400" y="86400"/>
                    </a:lnTo>
                    <a:cubicBezTo>
                      <a:pt x="379200" y="79200"/>
                      <a:pt x="382288" y="70498"/>
                      <a:pt x="388800" y="64800"/>
                    </a:cubicBezTo>
                    <a:cubicBezTo>
                      <a:pt x="401825" y="53403"/>
                      <a:pt x="432000" y="36000"/>
                      <a:pt x="432000" y="36000"/>
                    </a:cubicBezTo>
                    <a:cubicBezTo>
                      <a:pt x="449529" y="88588"/>
                      <a:pt x="442719" y="64474"/>
                      <a:pt x="453600" y="108000"/>
                    </a:cubicBezTo>
                    <a:cubicBezTo>
                      <a:pt x="446061" y="160776"/>
                      <a:pt x="463371" y="158400"/>
                      <a:pt x="439200" y="15840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9" name="Straight Connector 88"/>
              <p:cNvCxnSpPr/>
              <p:nvPr/>
            </p:nvCxnSpPr>
            <p:spPr>
              <a:xfrm flipV="1">
                <a:off x="1920900" y="3132000"/>
                <a:ext cx="0" cy="462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/>
              <p:cNvSpPr/>
              <p:nvPr/>
            </p:nvSpPr>
            <p:spPr>
              <a:xfrm>
                <a:off x="1765000" y="2466080"/>
                <a:ext cx="311800" cy="31522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>
                <a:endCxn id="90" idx="4"/>
              </p:cNvCxnSpPr>
              <p:nvPr/>
            </p:nvCxnSpPr>
            <p:spPr>
              <a:xfrm flipV="1">
                <a:off x="1920900" y="2781300"/>
                <a:ext cx="0" cy="3507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2063280" y="3594000"/>
                <a:ext cx="0" cy="7175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1920900" y="4311550"/>
                <a:ext cx="0" cy="10096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V="1">
                <a:off x="1694100" y="3594000"/>
                <a:ext cx="0" cy="3587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 flipV="1">
                <a:off x="378750" y="3952775"/>
                <a:ext cx="131535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2056400" y="5321200"/>
                <a:ext cx="0" cy="3587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V="1">
                <a:off x="2056400" y="5679975"/>
                <a:ext cx="449600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flipV="1">
                <a:off x="1765000" y="5321200"/>
                <a:ext cx="0" cy="74940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2286000" y="295665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/>
                  <a:t>1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286000" y="343290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2</a:t>
                </a:r>
                <a:endParaRPr lang="en-US" sz="1400" dirty="0" smtClean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254925" y="3353623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4</a:t>
                </a:r>
                <a:endParaRPr lang="en-US" sz="1400" dirty="0" smtClean="0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2286000" y="416560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3</a:t>
                </a:r>
                <a:endParaRPr lang="en-US" sz="1400" dirty="0" smtClean="0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2374200" y="576580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6</a:t>
                </a:r>
                <a:endParaRPr lang="en-US" sz="1400" dirty="0" smtClean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286000" y="5166450"/>
                <a:ext cx="273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5</a:t>
                </a:r>
                <a:endParaRPr lang="en-US" sz="1400" dirty="0" smtClean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64950" y="3910579"/>
                <a:ext cx="7429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~ 6 miles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816100" y="4660719"/>
                <a:ext cx="74295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~ 4 miles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893875" y="6021229"/>
                <a:ext cx="134165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/>
                  <a:t>Zero impedance line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2187575" y="5695900"/>
                <a:ext cx="186625" cy="377678"/>
              </a:xfrm>
              <a:prstGeom prst="line">
                <a:avLst/>
              </a:prstGeom>
              <a:ln w="63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/>
              <p:cNvSpPr txBox="1"/>
              <p:nvPr/>
            </p:nvSpPr>
            <p:spPr>
              <a:xfrm>
                <a:off x="2524125" y="3881974"/>
                <a:ext cx="11461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 smtClean="0"/>
                  <a:t>Zero impedance line representing breaker, switch, POI, change of ownership, etc</a:t>
                </a:r>
                <a:r>
                  <a:rPr lang="en-US" sz="800" b="1" dirty="0"/>
                  <a:t>.</a:t>
                </a:r>
                <a:endParaRPr lang="en-US" sz="800" b="1" dirty="0" smtClean="0"/>
              </a:p>
            </p:txBody>
          </p:sp>
          <p:cxnSp>
            <p:nvCxnSpPr>
              <p:cNvPr id="110" name="Straight Connector 109"/>
              <p:cNvCxnSpPr/>
              <p:nvPr/>
            </p:nvCxnSpPr>
            <p:spPr>
              <a:xfrm>
                <a:off x="2068862" y="3894507"/>
                <a:ext cx="578388" cy="139182"/>
              </a:xfrm>
              <a:prstGeom prst="line">
                <a:avLst/>
              </a:prstGeom>
              <a:ln w="63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Rectangle 110"/>
              <p:cNvSpPr/>
              <p:nvPr/>
            </p:nvSpPr>
            <p:spPr>
              <a:xfrm>
                <a:off x="1172419" y="2447564"/>
                <a:ext cx="1474831" cy="13258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1377950" y="2424706"/>
              <a:ext cx="11461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Example 2</a:t>
              </a: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6064458" y="4130067"/>
            <a:ext cx="1474831" cy="66291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4335740" y="6239836"/>
            <a:ext cx="712800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184181" y="5997375"/>
            <a:ext cx="1015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Ground Grid</a:t>
            </a:r>
          </a:p>
        </p:txBody>
      </p:sp>
    </p:spTree>
    <p:extLst>
      <p:ext uri="{BB962C8B-B14F-4D97-AF65-F5344CB8AC3E}">
        <p14:creationId xmlns:p14="http://schemas.microsoft.com/office/powerpoint/2010/main" val="19771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Arial" pitchFamily="34" charset="0"/>
              </a:rPr>
              <a:t>Questions and Answers</a:t>
            </a:r>
          </a:p>
        </p:txBody>
      </p:sp>
      <p:pic>
        <p:nvPicPr>
          <p:cNvPr id="7" name="Picture 2" descr="question-mark3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3238500" y="2205831"/>
            <a:ext cx="2667000" cy="3314700"/>
          </a:xfrm>
          <a:prstGeom prst="ellipse">
            <a:avLst/>
          </a:prstGeom>
          <a:effectLst>
            <a:softEdge rad="112500"/>
          </a:effectLst>
          <a:ex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8397B-C2DA-4109-BBAF-F5F7C7A9577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Thank you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0700" y="1727200"/>
            <a:ext cx="817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Thank you to our hosts the Performance, Disturbance, Compliance Working Group especially Percy Galliguez and Roy Matthews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Thank you to our presenters CenterPoint Energy, </a:t>
            </a:r>
            <a:r>
              <a:rPr lang="en-US" sz="2000" dirty="0" err="1" smtClean="0"/>
              <a:t>Oncor</a:t>
            </a:r>
            <a:r>
              <a:rPr lang="en-US" sz="2000" dirty="0" smtClean="0"/>
              <a:t> Electric, and AEP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Thank you to our PGDTF members </a:t>
            </a:r>
            <a:endParaRPr lang="en-US" sz="2000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PGDTF Introduction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0700" y="1399540"/>
            <a:ext cx="8178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 October 30, 2014, ROS approved the scope for the Planning Geomagnetic Disturbance Task Force (PGDTF)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Since that time, the Task Force has met monthly to discuss the ERCOT system’s approach to compliance with TPL-007-1.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major effort by the Task Force since 2014, among other things necessary for compliance with TPL-007-1, has been to delineate the required data for the GIC System Model and help Task Force members, both TSPs and REs, prepare for gathering the required GIC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These efforts have culminated in several key work products: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GIC System Model Procedure Manual, </a:t>
            </a:r>
            <a:r>
              <a:rPr lang="en-US" sz="2000" i="1" dirty="0" smtClean="0">
                <a:solidFill>
                  <a:srgbClr val="0000FF"/>
                </a:solidFill>
              </a:rPr>
              <a:t>Approved 7-7-2016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RGRR 009, </a:t>
            </a:r>
            <a:r>
              <a:rPr lang="en-US" sz="2000" i="1" dirty="0" smtClean="0">
                <a:solidFill>
                  <a:srgbClr val="0000FF"/>
                </a:solidFill>
              </a:rPr>
              <a:t>Approved 10-11-2016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PGRR 046, </a:t>
            </a:r>
            <a:r>
              <a:rPr lang="en-US" sz="2000" i="1" dirty="0" smtClean="0">
                <a:solidFill>
                  <a:srgbClr val="0000FF"/>
                </a:solidFill>
              </a:rPr>
              <a:t>Approved 10-11-2016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Workshop Agenda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0700" y="1727200"/>
            <a:ext cx="817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GIC System Model Walkthrough				30 min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Transformer Data Presentation				30-45 min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Substation Grounding Resistance Presentation		30-45 min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GIC System Model Supplemental Guidance		30 min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73100" y="5486400"/>
            <a:ext cx="614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***Questions encouraged throughout presentations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871178"/>
            <a:ext cx="8229600" cy="223092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1) GIC System Model Walkthrough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200" i="1" dirty="0" smtClean="0"/>
              <a:t>30 </a:t>
            </a:r>
            <a:r>
              <a:rPr lang="en-US" altLang="en-US" sz="3200" i="1" dirty="0" err="1" smtClean="0"/>
              <a:t>mins</a:t>
            </a:r>
            <a:r>
              <a:rPr lang="en-US" altLang="en-US" sz="3200" i="1" dirty="0" smtClean="0"/>
              <a:t> </a:t>
            </a:r>
            <a:endParaRPr lang="en-US" altLang="en-US" i="1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GMD Resources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0700" y="1727200"/>
            <a:ext cx="8178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Planning Geomagnetic Disturbance Task Force (PGDTF)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www.ercot.com/committee/pgdtf</a:t>
            </a:r>
            <a:endParaRPr lang="en-US" sz="2000" dirty="0" smtClean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NERC GMD Task Force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hlinkClick r:id="rId3"/>
              </a:rPr>
              <a:t>http://www.nerc.com/comm/PC/Pages/Geomagnetic-Disturbance-Task-Force-(GMDTF)-</a:t>
            </a:r>
            <a:r>
              <a:rPr lang="en-US" sz="2000" dirty="0" smtClean="0">
                <a:hlinkClick r:id="rId3"/>
              </a:rPr>
              <a:t>2013.aspx</a:t>
            </a:r>
            <a:endParaRPr lang="en-US" sz="2000" dirty="0" smtClean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NERC TPL-007 Standard Drafting Team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www.nerc.com/pa/Stand/Pages/Project-2013-03-Geomagnetic-Disturbance-Mitigation.aspx</a:t>
            </a:r>
            <a:endParaRPr lang="en-US" sz="2000" dirty="0" smtClean="0"/>
          </a:p>
          <a:p>
            <a:pPr marL="800100" lvl="1" indent="-342900">
              <a:buAutoNum type="arabicPeriod"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73100" y="5486400"/>
            <a:ext cx="614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***Questions encouraged throughout presentations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GIC System Model Procedure Manual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1" name="Picture 3" descr="C:\Users\00227955\Documents\PGDTF\Workshop\GIC Procedure Manu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83218"/>
            <a:ext cx="3943350" cy="520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375150" y="1244600"/>
            <a:ext cx="41211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Outlines required data as well as guidance on kV levels and data descriptions</a:t>
            </a:r>
            <a:endParaRPr lang="en-US" sz="2800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NERC Application Guide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6" name="Picture 2" descr="C:\Users\00227955\Documents\PGDTF\Workshop\GIC Application Gu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73162"/>
            <a:ext cx="6770688" cy="457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5905500"/>
            <a:ext cx="699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**** Table 2 has component modeling guidance, best starting source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GIC Template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6" name="Picture 2" descr="C:\Users\00227955\Documents\PGDTF\Workshop\SubststationDat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74299" b="41225"/>
          <a:stretch/>
        </p:blipFill>
        <p:spPr bwMode="auto">
          <a:xfrm>
            <a:off x="365760" y="1280160"/>
            <a:ext cx="3657600" cy="2743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00227955\Documents\PGDTF\Workshop\TransformerDat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83" b="35857"/>
          <a:stretch/>
        </p:blipFill>
        <p:spPr bwMode="auto">
          <a:xfrm>
            <a:off x="1828800" y="2011680"/>
            <a:ext cx="3657600" cy="2743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00227955\Documents\PGDTF\Workshop\FixedShuntDat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42" b="41464"/>
          <a:stretch/>
        </p:blipFill>
        <p:spPr bwMode="auto">
          <a:xfrm>
            <a:off x="3291840" y="2743200"/>
            <a:ext cx="3657600" cy="2743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00227955\Documents\PGDTF\Workshop\BranchDat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82" b="38462"/>
          <a:stretch/>
        </p:blipFill>
        <p:spPr bwMode="auto">
          <a:xfrm>
            <a:off x="4754880" y="3474720"/>
            <a:ext cx="3657600" cy="27432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60320" y="6356350"/>
            <a:ext cx="431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</a:t>
            </a:r>
            <a:r>
              <a:rPr lang="en-US" dirty="0" smtClean="0"/>
              <a:t>5/10/2017 GIC System Model Workshop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9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897</Words>
  <Application>Microsoft Office PowerPoint</Application>
  <PresentationFormat>On-screen Show (4:3)</PresentationFormat>
  <Paragraphs>158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GIC System Model Workshop</vt:lpstr>
      <vt:lpstr>Thank you</vt:lpstr>
      <vt:lpstr>PGDTF Introduction</vt:lpstr>
      <vt:lpstr>Workshop Agenda</vt:lpstr>
      <vt:lpstr>1) GIC System Model Walkthrough  30 mins </vt:lpstr>
      <vt:lpstr>GMD Resources</vt:lpstr>
      <vt:lpstr>GIC System Model Procedure Manual</vt:lpstr>
      <vt:lpstr>NERC Application Guide</vt:lpstr>
      <vt:lpstr>GIC Template</vt:lpstr>
      <vt:lpstr>4) Supplementary Guidance  30 mins </vt:lpstr>
      <vt:lpstr>Line Data FAQs</vt:lpstr>
      <vt:lpstr>Line Data FAQs</vt:lpstr>
      <vt:lpstr>Transformer FAQs</vt:lpstr>
      <vt:lpstr>Transformer FAQs</vt:lpstr>
      <vt:lpstr>Transformer FAQs</vt:lpstr>
      <vt:lpstr>Transformer FAQs</vt:lpstr>
      <vt:lpstr>Shunt Device FAQs</vt:lpstr>
      <vt:lpstr>TSP/RE Interaction</vt:lpstr>
      <vt:lpstr>Questions and Answers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Planning</dc:title>
  <dc:creator>Urquidez, Omar A</dc:creator>
  <cp:lastModifiedBy>Urquidez, Omar A</cp:lastModifiedBy>
  <cp:revision>77</cp:revision>
  <dcterms:created xsi:type="dcterms:W3CDTF">2017-01-24T17:49:18Z</dcterms:created>
  <dcterms:modified xsi:type="dcterms:W3CDTF">2017-05-09T18:54:39Z</dcterms:modified>
</cp:coreProperties>
</file>