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2" autoAdjust="0"/>
    <p:restoredTop sz="94660"/>
  </p:normalViewPr>
  <p:slideViewPr>
    <p:cSldViewPr snapToGrid="0">
      <p:cViewPr varScale="1">
        <p:scale>
          <a:sx n="98" d="100"/>
          <a:sy n="98" d="100"/>
        </p:scale>
        <p:origin x="282"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F8FF946-D8F4-4761-A69E-29EF67D84ACB}" type="datetimeFigureOut">
              <a:rPr lang="en-US" smtClean="0"/>
              <a:t>5/8/2017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EEF411-5A57-4EA1-A5E8-073BB47A4536}" type="slidenum">
              <a:rPr lang="en-US" smtClean="0"/>
              <a:t>‹#›</a:t>
            </a:fld>
            <a:endParaRPr lang="en-US"/>
          </a:p>
        </p:txBody>
      </p:sp>
    </p:spTree>
    <p:extLst>
      <p:ext uri="{BB962C8B-B14F-4D97-AF65-F5344CB8AC3E}">
        <p14:creationId xmlns:p14="http://schemas.microsoft.com/office/powerpoint/2010/main" val="27181613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F8FF946-D8F4-4761-A69E-29EF67D84ACB}" type="datetimeFigureOut">
              <a:rPr lang="en-US" smtClean="0"/>
              <a:t>5/8/2017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EEF411-5A57-4EA1-A5E8-073BB47A4536}" type="slidenum">
              <a:rPr lang="en-US" smtClean="0"/>
              <a:t>‹#›</a:t>
            </a:fld>
            <a:endParaRPr lang="en-US"/>
          </a:p>
        </p:txBody>
      </p:sp>
    </p:spTree>
    <p:extLst>
      <p:ext uri="{BB962C8B-B14F-4D97-AF65-F5344CB8AC3E}">
        <p14:creationId xmlns:p14="http://schemas.microsoft.com/office/powerpoint/2010/main" val="10929838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F8FF946-D8F4-4761-A69E-29EF67D84ACB}" type="datetimeFigureOut">
              <a:rPr lang="en-US" smtClean="0"/>
              <a:t>5/8/2017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EEF411-5A57-4EA1-A5E8-073BB47A4536}" type="slidenum">
              <a:rPr lang="en-US" smtClean="0"/>
              <a:t>‹#›</a:t>
            </a:fld>
            <a:endParaRPr lang="en-US"/>
          </a:p>
        </p:txBody>
      </p:sp>
    </p:spTree>
    <p:extLst>
      <p:ext uri="{BB962C8B-B14F-4D97-AF65-F5344CB8AC3E}">
        <p14:creationId xmlns:p14="http://schemas.microsoft.com/office/powerpoint/2010/main" val="11994858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F8FF946-D8F4-4761-A69E-29EF67D84ACB}" type="datetimeFigureOut">
              <a:rPr lang="en-US" smtClean="0"/>
              <a:t>5/8/2017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EEF411-5A57-4EA1-A5E8-073BB47A4536}" type="slidenum">
              <a:rPr lang="en-US" smtClean="0"/>
              <a:t>‹#›</a:t>
            </a:fld>
            <a:endParaRPr lang="en-US"/>
          </a:p>
        </p:txBody>
      </p:sp>
    </p:spTree>
    <p:extLst>
      <p:ext uri="{BB962C8B-B14F-4D97-AF65-F5344CB8AC3E}">
        <p14:creationId xmlns:p14="http://schemas.microsoft.com/office/powerpoint/2010/main" val="18988564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F8FF946-D8F4-4761-A69E-29EF67D84ACB}" type="datetimeFigureOut">
              <a:rPr lang="en-US" smtClean="0"/>
              <a:t>5/8/2017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EEF411-5A57-4EA1-A5E8-073BB47A4536}" type="slidenum">
              <a:rPr lang="en-US" smtClean="0"/>
              <a:t>‹#›</a:t>
            </a:fld>
            <a:endParaRPr lang="en-US"/>
          </a:p>
        </p:txBody>
      </p:sp>
    </p:spTree>
    <p:extLst>
      <p:ext uri="{BB962C8B-B14F-4D97-AF65-F5344CB8AC3E}">
        <p14:creationId xmlns:p14="http://schemas.microsoft.com/office/powerpoint/2010/main" val="21193968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F8FF946-D8F4-4761-A69E-29EF67D84ACB}" type="datetimeFigureOut">
              <a:rPr lang="en-US" smtClean="0"/>
              <a:t>5/8/2017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EEF411-5A57-4EA1-A5E8-073BB47A4536}" type="slidenum">
              <a:rPr lang="en-US" smtClean="0"/>
              <a:t>‹#›</a:t>
            </a:fld>
            <a:endParaRPr lang="en-US"/>
          </a:p>
        </p:txBody>
      </p:sp>
    </p:spTree>
    <p:extLst>
      <p:ext uri="{BB962C8B-B14F-4D97-AF65-F5344CB8AC3E}">
        <p14:creationId xmlns:p14="http://schemas.microsoft.com/office/powerpoint/2010/main" val="16922220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F8FF946-D8F4-4761-A69E-29EF67D84ACB}" type="datetimeFigureOut">
              <a:rPr lang="en-US" smtClean="0"/>
              <a:t>5/8/2017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8EEF411-5A57-4EA1-A5E8-073BB47A4536}" type="slidenum">
              <a:rPr lang="en-US" smtClean="0"/>
              <a:t>‹#›</a:t>
            </a:fld>
            <a:endParaRPr lang="en-US"/>
          </a:p>
        </p:txBody>
      </p:sp>
    </p:spTree>
    <p:extLst>
      <p:ext uri="{BB962C8B-B14F-4D97-AF65-F5344CB8AC3E}">
        <p14:creationId xmlns:p14="http://schemas.microsoft.com/office/powerpoint/2010/main" val="228354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F8FF946-D8F4-4761-A69E-29EF67D84ACB}" type="datetimeFigureOut">
              <a:rPr lang="en-US" smtClean="0"/>
              <a:t>5/8/2017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8EEF411-5A57-4EA1-A5E8-073BB47A4536}" type="slidenum">
              <a:rPr lang="en-US" smtClean="0"/>
              <a:t>‹#›</a:t>
            </a:fld>
            <a:endParaRPr lang="en-US"/>
          </a:p>
        </p:txBody>
      </p:sp>
    </p:spTree>
    <p:extLst>
      <p:ext uri="{BB962C8B-B14F-4D97-AF65-F5344CB8AC3E}">
        <p14:creationId xmlns:p14="http://schemas.microsoft.com/office/powerpoint/2010/main" val="40775295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8FF946-D8F4-4761-A69E-29EF67D84ACB}" type="datetimeFigureOut">
              <a:rPr lang="en-US" smtClean="0"/>
              <a:t>5/8/2017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8EEF411-5A57-4EA1-A5E8-073BB47A4536}" type="slidenum">
              <a:rPr lang="en-US" smtClean="0"/>
              <a:t>‹#›</a:t>
            </a:fld>
            <a:endParaRPr lang="en-US"/>
          </a:p>
        </p:txBody>
      </p:sp>
    </p:spTree>
    <p:extLst>
      <p:ext uri="{BB962C8B-B14F-4D97-AF65-F5344CB8AC3E}">
        <p14:creationId xmlns:p14="http://schemas.microsoft.com/office/powerpoint/2010/main" val="3200946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F8FF946-D8F4-4761-A69E-29EF67D84ACB}" type="datetimeFigureOut">
              <a:rPr lang="en-US" smtClean="0"/>
              <a:t>5/8/2017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EEF411-5A57-4EA1-A5E8-073BB47A4536}" type="slidenum">
              <a:rPr lang="en-US" smtClean="0"/>
              <a:t>‹#›</a:t>
            </a:fld>
            <a:endParaRPr lang="en-US"/>
          </a:p>
        </p:txBody>
      </p:sp>
    </p:spTree>
    <p:extLst>
      <p:ext uri="{BB962C8B-B14F-4D97-AF65-F5344CB8AC3E}">
        <p14:creationId xmlns:p14="http://schemas.microsoft.com/office/powerpoint/2010/main" val="10543109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F8FF946-D8F4-4761-A69E-29EF67D84ACB}" type="datetimeFigureOut">
              <a:rPr lang="en-US" smtClean="0"/>
              <a:t>5/8/2017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EEF411-5A57-4EA1-A5E8-073BB47A4536}" type="slidenum">
              <a:rPr lang="en-US" smtClean="0"/>
              <a:t>‹#›</a:t>
            </a:fld>
            <a:endParaRPr lang="en-US"/>
          </a:p>
        </p:txBody>
      </p:sp>
    </p:spTree>
    <p:extLst>
      <p:ext uri="{BB962C8B-B14F-4D97-AF65-F5344CB8AC3E}">
        <p14:creationId xmlns:p14="http://schemas.microsoft.com/office/powerpoint/2010/main" val="3971687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8FF946-D8F4-4761-A69E-29EF67D84ACB}" type="datetimeFigureOut">
              <a:rPr lang="en-US" smtClean="0"/>
              <a:t>5/8/2017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EEF411-5A57-4EA1-A5E8-073BB47A4536}" type="slidenum">
              <a:rPr lang="en-US" smtClean="0"/>
              <a:t>‹#›</a:t>
            </a:fld>
            <a:endParaRPr lang="en-US"/>
          </a:p>
        </p:txBody>
      </p:sp>
    </p:spTree>
    <p:extLst>
      <p:ext uri="{BB962C8B-B14F-4D97-AF65-F5344CB8AC3E}">
        <p14:creationId xmlns:p14="http://schemas.microsoft.com/office/powerpoint/2010/main" val="29736685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PSCAD</a:t>
            </a:r>
            <a:r>
              <a:rPr lang="en-US" dirty="0" smtClean="0"/>
              <a:t> models </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6069585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 vs . Phasor or Domain Simulation</a:t>
            </a:r>
            <a:endParaRPr lang="en-US" dirty="0"/>
          </a:p>
        </p:txBody>
      </p:sp>
      <p:sp>
        <p:nvSpPr>
          <p:cNvPr id="3" name="Content Placeholder 2"/>
          <p:cNvSpPr>
            <a:spLocks noGrp="1"/>
          </p:cNvSpPr>
          <p:nvPr>
            <p:ph idx="1"/>
          </p:nvPr>
        </p:nvSpPr>
        <p:spPr/>
        <p:txBody>
          <a:bodyPr>
            <a:normAutofit fontScale="92500" lnSpcReduction="20000"/>
          </a:bodyPr>
          <a:lstStyle/>
          <a:p>
            <a:r>
              <a:rPr lang="en-US" dirty="0" err="1" smtClean="0"/>
              <a:t>EMTDC</a:t>
            </a:r>
            <a:r>
              <a:rPr lang="en-US" dirty="0" smtClean="0"/>
              <a:t> is most suitable for simulating the time domain instantaneous responses (also popularly known as electromagnetic transients) of electrical systems.</a:t>
            </a:r>
          </a:p>
          <a:p>
            <a:r>
              <a:rPr lang="en-US" dirty="0" err="1" smtClean="0"/>
              <a:t>EMTDC</a:t>
            </a:r>
            <a:r>
              <a:rPr lang="en-US" dirty="0" smtClean="0"/>
              <a:t> represents and </a:t>
            </a:r>
            <a:r>
              <a:rPr lang="en-US" u="sng" dirty="0" smtClean="0"/>
              <a:t>solves differential equations </a:t>
            </a:r>
            <a:r>
              <a:rPr lang="en-US" dirty="0" smtClean="0"/>
              <a:t>(for both electromagnetic and electromechanical systems) in the time domain. Solutions are calculated based on a fixed time step, and its program structure allows for the representation of control systems, either with or without electromagnetic or electromechanical systems present - </a:t>
            </a:r>
            <a:r>
              <a:rPr lang="en-US" dirty="0" smtClean="0">
                <a:solidFill>
                  <a:srgbClr val="FF0000"/>
                </a:solidFill>
              </a:rPr>
              <a:t>can duplicate the response of the power system at all frequencies, bounded only by the user-selected time step.</a:t>
            </a:r>
          </a:p>
          <a:p>
            <a:r>
              <a:rPr lang="en-US" dirty="0" smtClean="0"/>
              <a:t>Phasor domain </a:t>
            </a:r>
            <a:r>
              <a:rPr lang="en-US" dirty="0"/>
              <a:t>solution engines, such as load-flow and transient </a:t>
            </a:r>
            <a:r>
              <a:rPr lang="en-US" dirty="0" smtClean="0"/>
              <a:t>stability programs </a:t>
            </a:r>
            <a:r>
              <a:rPr lang="en-US" u="sng" dirty="0" smtClean="0"/>
              <a:t>utilize </a:t>
            </a:r>
            <a:r>
              <a:rPr lang="en-US" u="sng" dirty="0"/>
              <a:t>steady-state equations </a:t>
            </a:r>
            <a:r>
              <a:rPr lang="en-US" dirty="0"/>
              <a:t>to </a:t>
            </a:r>
            <a:r>
              <a:rPr lang="en-US" dirty="0" smtClean="0"/>
              <a:t>represent electrical circuits - </a:t>
            </a:r>
            <a:r>
              <a:rPr lang="en-US" dirty="0" smtClean="0">
                <a:solidFill>
                  <a:srgbClr val="FF0000"/>
                </a:solidFill>
              </a:rPr>
              <a:t>can output only fundamental frequency magnitude and phase information.</a:t>
            </a:r>
            <a:endParaRPr lang="en-US" dirty="0">
              <a:solidFill>
                <a:srgbClr val="FF0000"/>
              </a:solidFill>
            </a:endParaRPr>
          </a:p>
        </p:txBody>
      </p:sp>
    </p:spTree>
    <p:extLst>
      <p:ext uri="{BB962C8B-B14F-4D97-AF65-F5344CB8AC3E}">
        <p14:creationId xmlns:p14="http://schemas.microsoft.com/office/powerpoint/2010/main" val="1099310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EMTDC</a:t>
            </a:r>
            <a:r>
              <a:rPr lang="en-US" dirty="0" smtClean="0"/>
              <a:t> model run on </a:t>
            </a:r>
            <a:r>
              <a:rPr lang="en-US" dirty="0" err="1" smtClean="0"/>
              <a:t>PSCAD</a:t>
            </a:r>
            <a:r>
              <a:rPr lang="en-US" dirty="0" smtClean="0"/>
              <a:t> </a:t>
            </a:r>
            <a:endParaRPr lang="en-US" dirty="0"/>
          </a:p>
        </p:txBody>
      </p:sp>
      <p:sp>
        <p:nvSpPr>
          <p:cNvPr id="3" name="Content Placeholder 2"/>
          <p:cNvSpPr>
            <a:spLocks noGrp="1"/>
          </p:cNvSpPr>
          <p:nvPr>
            <p:ph idx="1"/>
          </p:nvPr>
        </p:nvSpPr>
        <p:spPr/>
        <p:txBody>
          <a:bodyPr>
            <a:normAutofit/>
          </a:bodyPr>
          <a:lstStyle/>
          <a:p>
            <a:r>
              <a:rPr lang="en-US" dirty="0" err="1"/>
              <a:t>EMTDC</a:t>
            </a:r>
            <a:r>
              <a:rPr lang="en-US" dirty="0"/>
              <a:t> electromagnetic transient simulation engine for power systems – that is there are other program that can be used by group. </a:t>
            </a:r>
          </a:p>
          <a:p>
            <a:r>
              <a:rPr lang="en-US" dirty="0" err="1" smtClean="0"/>
              <a:t>PSCAD</a:t>
            </a:r>
            <a:r>
              <a:rPr lang="en-US" dirty="0" smtClean="0"/>
              <a:t> </a:t>
            </a:r>
            <a:r>
              <a:rPr lang="en-US" dirty="0" smtClean="0"/>
              <a:t>is a CAD type software to run </a:t>
            </a:r>
            <a:r>
              <a:rPr lang="en-US" dirty="0" err="1" smtClean="0"/>
              <a:t>EMTDC</a:t>
            </a:r>
            <a:r>
              <a:rPr lang="en-US" dirty="0" smtClean="0"/>
              <a:t> solutions – this software needs to be called out as our </a:t>
            </a:r>
            <a:r>
              <a:rPr lang="en-US" dirty="0" smtClean="0"/>
              <a:t>standard - </a:t>
            </a:r>
            <a:r>
              <a:rPr lang="en-US" dirty="0" err="1" smtClean="0">
                <a:solidFill>
                  <a:srgbClr val="FF0000"/>
                </a:solidFill>
              </a:rPr>
              <a:t>PSCAD</a:t>
            </a:r>
            <a:r>
              <a:rPr lang="en-US" dirty="0" smtClean="0">
                <a:solidFill>
                  <a:srgbClr val="FF0000"/>
                </a:solidFill>
              </a:rPr>
              <a:t> </a:t>
            </a:r>
            <a:r>
              <a:rPr lang="en-US" dirty="0">
                <a:solidFill>
                  <a:srgbClr val="FF0000"/>
                </a:solidFill>
              </a:rPr>
              <a:t>version 4.5.3</a:t>
            </a:r>
            <a:endParaRPr lang="en-US" dirty="0" smtClean="0">
              <a:solidFill>
                <a:srgbClr val="FF0000"/>
              </a:solidFill>
            </a:endParaRPr>
          </a:p>
          <a:p>
            <a:r>
              <a:rPr lang="en-US" dirty="0" err="1" smtClean="0"/>
              <a:t>PSCAD</a:t>
            </a:r>
            <a:r>
              <a:rPr lang="en-US" dirty="0" smtClean="0"/>
              <a:t> </a:t>
            </a:r>
            <a:r>
              <a:rPr lang="en-US" dirty="0" smtClean="0"/>
              <a:t>enables the user to schematically construct a circuit, run a simulation, analyze the results, and manage the data in a completely integrated, graphical environment</a:t>
            </a:r>
            <a:r>
              <a:rPr lang="en-US" dirty="0"/>
              <a:t> </a:t>
            </a:r>
            <a:r>
              <a:rPr lang="en-US" dirty="0" smtClean="0"/>
              <a:t>– probable the best choice </a:t>
            </a:r>
          </a:p>
          <a:p>
            <a:pPr lvl="1"/>
            <a:r>
              <a:rPr lang="en-US" dirty="0" smtClean="0"/>
              <a:t>Online plotting functions, controls and meters are also included, enabling the user to alter system parameters during a simulation run, and thereby view the effects while the simulation is in progress</a:t>
            </a:r>
            <a:endParaRPr lang="en-US" dirty="0"/>
          </a:p>
        </p:txBody>
      </p:sp>
    </p:spTree>
    <p:extLst>
      <p:ext uri="{BB962C8B-B14F-4D97-AF65-F5344CB8AC3E}">
        <p14:creationId xmlns:p14="http://schemas.microsoft.com/office/powerpoint/2010/main" val="33166129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the concern? </a:t>
            </a:r>
            <a:endParaRPr lang="en-US" dirty="0"/>
          </a:p>
        </p:txBody>
      </p:sp>
      <p:sp>
        <p:nvSpPr>
          <p:cNvPr id="3" name="Content Placeholder 2"/>
          <p:cNvSpPr>
            <a:spLocks noGrp="1"/>
          </p:cNvSpPr>
          <p:nvPr>
            <p:ph idx="1"/>
          </p:nvPr>
        </p:nvSpPr>
        <p:spPr/>
        <p:txBody>
          <a:bodyPr/>
          <a:lstStyle/>
          <a:p>
            <a:r>
              <a:rPr lang="en-US" dirty="0" err="1" smtClean="0"/>
              <a:t>EMTDC</a:t>
            </a:r>
            <a:r>
              <a:rPr lang="en-US" dirty="0" smtClean="0"/>
              <a:t> users can write in Fortran, C and </a:t>
            </a:r>
            <a:r>
              <a:rPr lang="en-US" dirty="0" err="1" smtClean="0"/>
              <a:t>MATLAB</a:t>
            </a:r>
            <a:r>
              <a:rPr lang="en-US" dirty="0"/>
              <a:t> </a:t>
            </a:r>
            <a:r>
              <a:rPr lang="en-US" dirty="0" smtClean="0"/>
              <a:t>– </a:t>
            </a:r>
            <a:r>
              <a:rPr lang="en-US" dirty="0" smtClean="0">
                <a:solidFill>
                  <a:srgbClr val="FF0000"/>
                </a:solidFill>
              </a:rPr>
              <a:t>develop standard</a:t>
            </a:r>
            <a:endParaRPr lang="en-US" dirty="0" smtClean="0">
              <a:solidFill>
                <a:srgbClr val="FF0000"/>
              </a:solidFill>
            </a:endParaRPr>
          </a:p>
          <a:p>
            <a:r>
              <a:rPr lang="en-US" dirty="0" smtClean="0"/>
              <a:t>OEM protect this information because it gives other OEM insight into how their equipment is </a:t>
            </a:r>
            <a:r>
              <a:rPr lang="en-US" dirty="0" smtClean="0"/>
              <a:t>constructed - </a:t>
            </a:r>
            <a:r>
              <a:rPr lang="en-US" dirty="0" smtClean="0">
                <a:solidFill>
                  <a:srgbClr val="FF0000"/>
                </a:solidFill>
              </a:rPr>
              <a:t>We </a:t>
            </a:r>
            <a:r>
              <a:rPr lang="en-US" dirty="0" smtClean="0">
                <a:solidFill>
                  <a:srgbClr val="FF0000"/>
                </a:solidFill>
              </a:rPr>
              <a:t>need permission to share models and data </a:t>
            </a:r>
            <a:r>
              <a:rPr lang="en-US" dirty="0" smtClean="0">
                <a:solidFill>
                  <a:srgbClr val="FF0000"/>
                </a:solidFill>
              </a:rPr>
              <a:t>within ERCOT </a:t>
            </a:r>
          </a:p>
          <a:p>
            <a:pPr marL="0" indent="0">
              <a:buNone/>
            </a:pPr>
            <a:endParaRPr lang="en-US" dirty="0" smtClean="0">
              <a:solidFill>
                <a:srgbClr val="FF0000"/>
              </a:solidFill>
            </a:endParaRPr>
          </a:p>
          <a:p>
            <a:r>
              <a:rPr lang="en-US" dirty="0" smtClean="0"/>
              <a:t>Question: what do we have now? </a:t>
            </a:r>
          </a:p>
          <a:p>
            <a:r>
              <a:rPr lang="en-US" dirty="0" smtClean="0"/>
              <a:t>Develop a standard requirement and modify NDA to allow sharing within ERCOT. </a:t>
            </a:r>
          </a:p>
          <a:p>
            <a:endParaRPr lang="en-US" dirty="0"/>
          </a:p>
        </p:txBody>
      </p:sp>
    </p:spTree>
    <p:extLst>
      <p:ext uri="{BB962C8B-B14F-4D97-AF65-F5344CB8AC3E}">
        <p14:creationId xmlns:p14="http://schemas.microsoft.com/office/powerpoint/2010/main" val="10686546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Model </a:t>
            </a:r>
            <a:r>
              <a:rPr lang="en-US" dirty="0" smtClean="0"/>
              <a:t>Specification</a:t>
            </a:r>
            <a:endParaRPr lang="en-US" dirty="0"/>
          </a:p>
        </p:txBody>
      </p:sp>
      <p:sp>
        <p:nvSpPr>
          <p:cNvPr id="3" name="Content Placeholder 2"/>
          <p:cNvSpPr>
            <a:spLocks noGrp="1"/>
          </p:cNvSpPr>
          <p:nvPr>
            <p:ph idx="1"/>
          </p:nvPr>
        </p:nvSpPr>
        <p:spPr/>
        <p:txBody>
          <a:bodyPr>
            <a:normAutofit fontScale="55000" lnSpcReduction="20000"/>
          </a:bodyPr>
          <a:lstStyle/>
          <a:p>
            <a:pPr marL="0" indent="0">
              <a:buNone/>
            </a:pPr>
            <a:r>
              <a:rPr lang="en-US" dirty="0" smtClean="0"/>
              <a:t>1</a:t>
            </a:r>
            <a:r>
              <a:rPr lang="en-US" sz="4000" dirty="0" smtClean="0"/>
              <a:t>.   Be </a:t>
            </a:r>
            <a:r>
              <a:rPr lang="en-US" sz="4000" dirty="0"/>
              <a:t>compatible with </a:t>
            </a:r>
            <a:r>
              <a:rPr lang="en-US" sz="4000" dirty="0" err="1"/>
              <a:t>PSCAD</a:t>
            </a:r>
            <a:r>
              <a:rPr lang="en-US" sz="4000" dirty="0"/>
              <a:t> version 4.5.3.	</a:t>
            </a:r>
          </a:p>
          <a:p>
            <a:pPr marL="0" indent="0">
              <a:buNone/>
            </a:pPr>
            <a:r>
              <a:rPr lang="en-US" sz="4000" dirty="0" smtClean="0"/>
              <a:t>2.  Represent </a:t>
            </a:r>
            <a:r>
              <a:rPr lang="en-US" sz="4000" dirty="0"/>
              <a:t>the full detailed inner control loop of the power electronics. The model cannot use the same approximations classically used in transient stability modeling, and should fully represent all fast inner controls, as </a:t>
            </a:r>
            <a:r>
              <a:rPr lang="en-US" sz="4000" dirty="0" smtClean="0"/>
              <a:t>implemented </a:t>
            </a:r>
            <a:r>
              <a:rPr lang="en-US" sz="4000" dirty="0"/>
              <a:t>in the real equipment. It is possible to create models which embed the actual hardware code into a </a:t>
            </a:r>
            <a:r>
              <a:rPr lang="en-US" sz="4000" dirty="0" err="1"/>
              <a:t>PSCAD</a:t>
            </a:r>
            <a:r>
              <a:rPr lang="en-US" sz="4000" dirty="0"/>
              <a:t> component, and this is the best type of model.	</a:t>
            </a:r>
          </a:p>
          <a:p>
            <a:pPr marL="0" indent="0">
              <a:buNone/>
            </a:pPr>
            <a:r>
              <a:rPr lang="en-US" sz="4000" dirty="0" smtClean="0"/>
              <a:t>3. Represent </a:t>
            </a:r>
            <a:r>
              <a:rPr lang="en-US" sz="4000" dirty="0"/>
              <a:t>plant level controllers as they are implemented in the real controls. Operating modes that require system specific adjustment should be user accessible. In particular, plant level voltage control should be represented along with adjustable droop characteristics to help in analyzing voltage control coordination.	</a:t>
            </a:r>
          </a:p>
          <a:p>
            <a:pPr marL="0" indent="0">
              <a:buNone/>
            </a:pPr>
            <a:r>
              <a:rPr lang="en-US" sz="4000" dirty="0" smtClean="0"/>
              <a:t>4.  Represent </a:t>
            </a:r>
            <a:r>
              <a:rPr lang="en-US" sz="4000" dirty="0"/>
              <a:t>all pertinent control features as they are implemented in the real controls (e.g. </a:t>
            </a:r>
            <a:r>
              <a:rPr lang="en-US" sz="4000" dirty="0" err="1"/>
              <a:t>PLLs</a:t>
            </a:r>
            <a:r>
              <a:rPr lang="en-US" sz="4000" dirty="0"/>
              <a:t>, etc.)	</a:t>
            </a:r>
          </a:p>
          <a:p>
            <a:pPr marL="0" indent="0">
              <a:buNone/>
            </a:pPr>
            <a:r>
              <a:rPr lang="en-US" sz="4000" dirty="0" smtClean="0"/>
              <a:t>5. Represent </a:t>
            </a:r>
            <a:r>
              <a:rPr lang="en-US" sz="4000" dirty="0" err="1"/>
              <a:t>SSR</a:t>
            </a:r>
            <a:r>
              <a:rPr lang="en-US" sz="4000" dirty="0"/>
              <a:t> mitigation and/or protection including the ability to enable and disable </a:t>
            </a:r>
            <a:r>
              <a:rPr lang="en-US" sz="4000" dirty="0" err="1"/>
              <a:t>SSR</a:t>
            </a:r>
            <a:r>
              <a:rPr lang="en-US" sz="4000" dirty="0"/>
              <a:t> mitigation/protection, if applicable	</a:t>
            </a:r>
          </a:p>
          <a:p>
            <a:endParaRPr lang="en-US" dirty="0"/>
          </a:p>
        </p:txBody>
      </p:sp>
    </p:spTree>
    <p:extLst>
      <p:ext uri="{BB962C8B-B14F-4D97-AF65-F5344CB8AC3E}">
        <p14:creationId xmlns:p14="http://schemas.microsoft.com/office/powerpoint/2010/main" val="17008000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Model </a:t>
            </a:r>
            <a:r>
              <a:rPr lang="en-US" dirty="0" smtClean="0"/>
              <a:t>Specification (cont.)</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a:t>6. Represent dynamic reactive devices including automatically controlled capacitor and reactor banks, if applicable.	</a:t>
            </a:r>
          </a:p>
          <a:p>
            <a:pPr marL="0" indent="0">
              <a:buNone/>
            </a:pPr>
            <a:r>
              <a:rPr lang="en-US" dirty="0"/>
              <a:t>7. Represent all pertinent electrical and mechanical configurations, such as filters and specialized transformers, gearboxes, torsional models. The model can be either a full </a:t>
            </a:r>
            <a:r>
              <a:rPr lang="en-US" dirty="0" err="1"/>
              <a:t>IGBT</a:t>
            </a:r>
            <a:r>
              <a:rPr lang="en-US" dirty="0"/>
              <a:t> representation, or use a voltage source interface that mimics the </a:t>
            </a:r>
            <a:r>
              <a:rPr lang="en-US" dirty="0" err="1"/>
              <a:t>IGBT</a:t>
            </a:r>
            <a:r>
              <a:rPr lang="en-US" dirty="0"/>
              <a:t> operation (unless harmonic studies require full representation of switching dynamics). Current source interface is not recommended.	</a:t>
            </a:r>
          </a:p>
          <a:p>
            <a:pPr marL="0" indent="0">
              <a:buNone/>
            </a:pPr>
            <a:r>
              <a:rPr lang="en-US" dirty="0"/>
              <a:t>8. Have all pertinent protections modeled in detail. Typically this includes various over-voltage and under-voltage protections, frequency protections, DC bus voltage protections, and overcurrent protection. There may be others.	</a:t>
            </a:r>
          </a:p>
          <a:p>
            <a:pPr marL="0" indent="0">
              <a:buNone/>
            </a:pPr>
            <a:r>
              <a:rPr lang="en-US" dirty="0" err="1"/>
              <a:t>9.Include</a:t>
            </a:r>
            <a:r>
              <a:rPr lang="en-US" dirty="0"/>
              <a:t> model flags for protection and trip diagnostics that clearly identify why a model trips during simulations.	</a:t>
            </a:r>
          </a:p>
          <a:p>
            <a:pPr marL="0" indent="0">
              <a:buNone/>
            </a:pPr>
            <a:r>
              <a:rPr lang="en-US" dirty="0"/>
              <a:t>10. Allow various dispatch levels and accurately reflect behavior throughout the valid MW output range from minimum power through maximum power.	</a:t>
            </a:r>
          </a:p>
          <a:p>
            <a:endParaRPr lang="en-US" dirty="0"/>
          </a:p>
        </p:txBody>
      </p:sp>
    </p:spTree>
    <p:extLst>
      <p:ext uri="{BB962C8B-B14F-4D97-AF65-F5344CB8AC3E}">
        <p14:creationId xmlns:p14="http://schemas.microsoft.com/office/powerpoint/2010/main" val="7449619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Model Specification (cont.)</a:t>
            </a:r>
          </a:p>
        </p:txBody>
      </p:sp>
      <p:sp>
        <p:nvSpPr>
          <p:cNvPr id="3" name="Content Placeholder 2"/>
          <p:cNvSpPr>
            <a:spLocks noGrp="1"/>
          </p:cNvSpPr>
          <p:nvPr>
            <p:ph idx="1"/>
          </p:nvPr>
        </p:nvSpPr>
        <p:spPr/>
        <p:txBody>
          <a:bodyPr>
            <a:normAutofit fontScale="92500" lnSpcReduction="10000"/>
          </a:bodyPr>
          <a:lstStyle/>
          <a:p>
            <a:pPr marL="0" indent="0">
              <a:buNone/>
            </a:pPr>
            <a:r>
              <a:rPr lang="en-US" dirty="0"/>
              <a:t>11. Have pertinent control or hardware options accessible to the user.	</a:t>
            </a:r>
          </a:p>
          <a:p>
            <a:pPr marL="0" indent="0">
              <a:buNone/>
            </a:pPr>
            <a:r>
              <a:rPr lang="en-US" dirty="0"/>
              <a:t>12. Initialize as quickly as possible (&lt;1-3 seconds) to user supplied terminal conditions.	</a:t>
            </a:r>
          </a:p>
          <a:p>
            <a:pPr marL="0" indent="0">
              <a:buNone/>
            </a:pPr>
            <a:r>
              <a:rPr lang="en-US" dirty="0"/>
              <a:t>13. Be capable of running at a minimum time step of 20 us, unless specific control parameters require smaller. Most of the time, requiring a smaller time step means that the control implementation has not used the interpolation features of </a:t>
            </a:r>
            <a:r>
              <a:rPr lang="en-US" dirty="0" err="1"/>
              <a:t>PSCAD</a:t>
            </a:r>
            <a:r>
              <a:rPr lang="en-US" dirty="0"/>
              <a:t>, or is using inappropriate interfacing between the model and the larger network. Lack of interpolation support introduces inaccuracies into the model at higher time steps.	</a:t>
            </a:r>
          </a:p>
          <a:p>
            <a:pPr marL="0" indent="0">
              <a:buNone/>
            </a:pPr>
            <a:r>
              <a:rPr lang="en-US" dirty="0"/>
              <a:t>14. Support multiple instances of the model in the same simulation,  Support the </a:t>
            </a:r>
            <a:r>
              <a:rPr lang="en-US" dirty="0" err="1"/>
              <a:t>PSCAD</a:t>
            </a:r>
            <a:r>
              <a:rPr lang="en-US" dirty="0"/>
              <a:t> “snapshot” feature, Support the </a:t>
            </a:r>
            <a:r>
              <a:rPr lang="en-US" dirty="0" err="1"/>
              <a:t>PSCAD</a:t>
            </a:r>
            <a:r>
              <a:rPr lang="en-US" dirty="0"/>
              <a:t> “multiple run” feature.	</a:t>
            </a:r>
          </a:p>
          <a:p>
            <a:endParaRPr lang="en-US" dirty="0"/>
          </a:p>
        </p:txBody>
      </p:sp>
    </p:spTree>
    <p:extLst>
      <p:ext uri="{BB962C8B-B14F-4D97-AF65-F5344CB8AC3E}">
        <p14:creationId xmlns:p14="http://schemas.microsoft.com/office/powerpoint/2010/main" val="42183509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220</TotalTime>
  <Words>370</Words>
  <Application>Microsoft Office PowerPoint</Application>
  <PresentationFormat>Widescreen</PresentationFormat>
  <Paragraphs>33</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PSCAD models </vt:lpstr>
      <vt:lpstr>Time vs . Phasor or Domain Simulation</vt:lpstr>
      <vt:lpstr>EMTDC model run on PSCAD </vt:lpstr>
      <vt:lpstr>What is the concern? </vt:lpstr>
      <vt:lpstr>Model Specification</vt:lpstr>
      <vt:lpstr>Model Specification (cont.)</vt:lpstr>
      <vt:lpstr>Model Specification (cont.)</vt:lpstr>
    </vt:vector>
  </TitlesOfParts>
  <Company>Garland Power &amp; Light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PSCAD models</dc:title>
  <dc:creator>Santos, Juan</dc:creator>
  <cp:lastModifiedBy>Santos, Juan</cp:lastModifiedBy>
  <cp:revision>8</cp:revision>
  <dcterms:created xsi:type="dcterms:W3CDTF">2017-05-03T16:25:54Z</dcterms:created>
  <dcterms:modified xsi:type="dcterms:W3CDTF">2017-05-08T16:20:59Z</dcterms:modified>
</cp:coreProperties>
</file>