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24"/>
  </p:notesMasterIdLst>
  <p:handoutMasterIdLst>
    <p:handoutMasterId r:id="rId25"/>
  </p:handoutMasterIdLst>
  <p:sldIdLst>
    <p:sldId id="260" r:id="rId7"/>
    <p:sldId id="258" r:id="rId8"/>
    <p:sldId id="318" r:id="rId9"/>
    <p:sldId id="307" r:id="rId10"/>
    <p:sldId id="327" r:id="rId11"/>
    <p:sldId id="310" r:id="rId12"/>
    <p:sldId id="311" r:id="rId13"/>
    <p:sldId id="294" r:id="rId14"/>
    <p:sldId id="308" r:id="rId15"/>
    <p:sldId id="309" r:id="rId16"/>
    <p:sldId id="319" r:id="rId17"/>
    <p:sldId id="320" r:id="rId18"/>
    <p:sldId id="321" r:id="rId19"/>
    <p:sldId id="322" r:id="rId20"/>
    <p:sldId id="323" r:id="rId21"/>
    <p:sldId id="324" r:id="rId22"/>
    <p:sldId id="325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67" autoAdjust="0"/>
    <p:restoredTop sz="98752" autoAdjust="0"/>
  </p:normalViewPr>
  <p:slideViewPr>
    <p:cSldViewPr showGuides="1">
      <p:cViewPr varScale="1">
        <p:scale>
          <a:sx n="102" d="100"/>
          <a:sy n="102" d="100"/>
        </p:scale>
        <p:origin x="114" y="33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416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730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071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88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19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07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177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316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312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143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17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cot.com/services/projects/inde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Project Update and Summary of </a:t>
            </a:r>
          </a:p>
          <a:p>
            <a:r>
              <a:rPr lang="en-US" sz="2400" b="1" dirty="0" smtClean="0"/>
              <a:t>Project Priority List (PPL) Activity </a:t>
            </a:r>
            <a:endParaRPr lang="en-US" sz="2400" b="1" dirty="0"/>
          </a:p>
          <a:p>
            <a:endParaRPr lang="en-US" dirty="0"/>
          </a:p>
          <a:p>
            <a:r>
              <a:rPr lang="en-US" dirty="0" smtClean="0"/>
              <a:t>May 11,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315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 smtClean="0"/>
              <a:t>4/30/2017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596" y="831662"/>
            <a:ext cx="8765710" cy="541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1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4/30/2017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771427"/>
            <a:ext cx="8877300" cy="549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55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4/30/2017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60" y="781639"/>
            <a:ext cx="8841608" cy="546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3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4/30/2017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25" y="762000"/>
            <a:ext cx="9001753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58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4/30/2017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18" y="771427"/>
            <a:ext cx="8882063" cy="54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4/30/2017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10" y="752573"/>
            <a:ext cx="8934898" cy="553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86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4/30/2017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" y="762000"/>
            <a:ext cx="886012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05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4/30/2017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" y="768284"/>
            <a:ext cx="8964741" cy="555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34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95400" y="1219200"/>
            <a:ext cx="6934200" cy="3886200"/>
          </a:xfrm>
        </p:spPr>
        <p:txBody>
          <a:bodyPr/>
          <a:lstStyle/>
          <a:p>
            <a:r>
              <a:rPr lang="en-US" sz="2400" dirty="0" smtClean="0"/>
              <a:t>Project Portfolio Update</a:t>
            </a:r>
            <a:r>
              <a:rPr lang="en-US" sz="1800" dirty="0" smtClean="0"/>
              <a:t>			p. 3-8</a:t>
            </a:r>
          </a:p>
          <a:p>
            <a:pPr lvl="1"/>
            <a:r>
              <a:rPr lang="en-US" sz="1800" dirty="0" smtClean="0"/>
              <a:t>Recent / Upcoming Project Implementations</a:t>
            </a:r>
          </a:p>
          <a:p>
            <a:pPr lvl="1"/>
            <a:r>
              <a:rPr lang="en-US" sz="1800" dirty="0" smtClean="0"/>
              <a:t>2017 </a:t>
            </a:r>
            <a:r>
              <a:rPr lang="en-US" sz="1800" dirty="0"/>
              <a:t>Release </a:t>
            </a:r>
            <a:r>
              <a:rPr lang="en-US" sz="1800" dirty="0" smtClean="0"/>
              <a:t>Targets</a:t>
            </a:r>
          </a:p>
          <a:p>
            <a:pPr lvl="1"/>
            <a:r>
              <a:rPr lang="en-US" sz="1800" dirty="0" smtClean="0"/>
              <a:t>2018 Release Targets</a:t>
            </a:r>
          </a:p>
          <a:p>
            <a:pPr lvl="1"/>
            <a:r>
              <a:rPr lang="en-US" sz="1800" dirty="0" smtClean="0"/>
              <a:t>2017 </a:t>
            </a:r>
            <a:r>
              <a:rPr lang="en-US" sz="1800" dirty="0"/>
              <a:t>Project </a:t>
            </a:r>
            <a:r>
              <a:rPr lang="en-US" sz="1800" dirty="0" smtClean="0"/>
              <a:t>Spending Forecast</a:t>
            </a:r>
            <a:endParaRPr lang="en-US" sz="1800" dirty="0"/>
          </a:p>
          <a:p>
            <a:pPr lvl="1"/>
            <a:r>
              <a:rPr lang="en-US" sz="1800" dirty="0"/>
              <a:t>Revision Request Funding Placeholder </a:t>
            </a:r>
            <a:r>
              <a:rPr lang="en-US" sz="1800" dirty="0" smtClean="0"/>
              <a:t>Status</a:t>
            </a:r>
          </a:p>
          <a:p>
            <a:pPr lvl="1"/>
            <a:r>
              <a:rPr lang="en-US" sz="1800" dirty="0" smtClean="0"/>
              <a:t>Priority/Rank </a:t>
            </a:r>
            <a:r>
              <a:rPr lang="en-US" sz="1800" dirty="0" smtClean="0"/>
              <a:t>Options for Revision Requests with Impacts</a:t>
            </a:r>
          </a:p>
          <a:p>
            <a:pPr lvl="1"/>
            <a:endParaRPr lang="en-US" sz="1800" dirty="0" smtClean="0"/>
          </a:p>
          <a:p>
            <a:r>
              <a:rPr lang="en-US" sz="2400" dirty="0"/>
              <a:t>Appendix</a:t>
            </a:r>
          </a:p>
          <a:p>
            <a:pPr lvl="1"/>
            <a:r>
              <a:rPr lang="en-US" sz="1800" dirty="0"/>
              <a:t>Project Portfolio Gantt Chart			p. </a:t>
            </a:r>
            <a:r>
              <a:rPr lang="en-US" sz="1800" dirty="0" smtClean="0"/>
              <a:t>9-17</a:t>
            </a:r>
            <a:endParaRPr lang="en-US" sz="1800" dirty="0"/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093470" y="6096000"/>
            <a:ext cx="7795260" cy="5601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800" b="0" dirty="0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b="0" dirty="0"/>
              <a:t>Location of Project Priority List (PPL):   </a:t>
            </a:r>
            <a:r>
              <a:rPr lang="en-US" b="0" dirty="0">
                <a:hlinkClick r:id="rId3"/>
              </a:rPr>
              <a:t>http://www.ercot.com/services/projects/index</a:t>
            </a:r>
            <a:endParaRPr lang="en-US" b="0" dirty="0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800" b="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71600" y="243682"/>
            <a:ext cx="5105400" cy="5183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1"/>
                </a:solidFill>
              </a:rPr>
              <a:t>Project Update Agenda</a:t>
            </a:r>
            <a:endParaRPr 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Recent / Upcoming Project Implementations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937780"/>
            <a:ext cx="8705850" cy="5234420"/>
          </a:xfrm>
        </p:spPr>
        <p:txBody>
          <a:bodyPr/>
          <a:lstStyle/>
          <a:p>
            <a:pPr>
              <a:tabLst>
                <a:tab pos="7199313" algn="l"/>
              </a:tabLst>
            </a:pPr>
            <a:r>
              <a:rPr lang="en-US" sz="2000" dirty="0"/>
              <a:t>2017 May </a:t>
            </a:r>
            <a:r>
              <a:rPr lang="en-US" sz="2000" dirty="0" smtClean="0"/>
              <a:t>Release – 5/1/2017-5/11/2017</a:t>
            </a:r>
            <a:r>
              <a:rPr lang="en-US" sz="2000" i="1" dirty="0">
                <a:solidFill>
                  <a:srgbClr val="00B050"/>
                </a:solidFill>
              </a:rPr>
              <a:t>	In Flight</a:t>
            </a:r>
          </a:p>
          <a:p>
            <a:pPr lvl="1">
              <a:tabLst>
                <a:tab pos="7199313" algn="l"/>
              </a:tabLst>
            </a:pPr>
            <a:r>
              <a:rPr lang="en-US" sz="1600" dirty="0" smtClean="0"/>
              <a:t>SCR790 – </a:t>
            </a:r>
            <a:r>
              <a:rPr lang="en-US" sz="1600" dirty="0"/>
              <a:t>Wind Resource Power Production and Forecast Transparency</a:t>
            </a:r>
            <a:endParaRPr lang="en-US" sz="1600" dirty="0" smtClean="0"/>
          </a:p>
          <a:p>
            <a:pPr lvl="1">
              <a:tabLst>
                <a:tab pos="7199313" algn="l"/>
              </a:tabLst>
            </a:pPr>
            <a:r>
              <a:rPr lang="en-US" sz="1600" dirty="0" smtClean="0"/>
              <a:t>NPRR746 </a:t>
            </a:r>
            <a:r>
              <a:rPr lang="en-US" sz="1600" dirty="0"/>
              <a:t>– Adjustments Due to Negative Load</a:t>
            </a:r>
          </a:p>
          <a:p>
            <a:pPr lvl="1">
              <a:tabLst>
                <a:tab pos="7199313" algn="l"/>
              </a:tabLst>
            </a:pPr>
            <a:r>
              <a:rPr lang="en-US" sz="1600" dirty="0" smtClean="0"/>
              <a:t>NPRR786 </a:t>
            </a:r>
            <a:r>
              <a:rPr lang="en-US" sz="1600" dirty="0"/>
              <a:t>– Consumption Data Adjustments for Negative Load</a:t>
            </a:r>
          </a:p>
          <a:p>
            <a:pPr lvl="1">
              <a:tabLst>
                <a:tab pos="7199313" algn="l"/>
              </a:tabLst>
            </a:pPr>
            <a:r>
              <a:rPr lang="en-US" sz="1600" dirty="0" smtClean="0"/>
              <a:t>NPRR792 </a:t>
            </a:r>
            <a:r>
              <a:rPr lang="en-US" sz="1600" dirty="0"/>
              <a:t>– </a:t>
            </a:r>
            <a:r>
              <a:rPr lang="en-US" sz="1500" dirty="0" smtClean="0"/>
              <a:t>Changing </a:t>
            </a:r>
            <a:r>
              <a:rPr lang="en-US" sz="1500" dirty="0"/>
              <a:t>Special Protection </a:t>
            </a:r>
            <a:r>
              <a:rPr lang="en-US" sz="1500" dirty="0" smtClean="0"/>
              <a:t>System </a:t>
            </a:r>
            <a:r>
              <a:rPr lang="en-US" sz="1500" dirty="0"/>
              <a:t>(SPS) to Remedial Action Scheme (RAS)</a:t>
            </a:r>
            <a:endParaRPr lang="en-US" sz="1500" dirty="0" smtClean="0"/>
          </a:p>
          <a:p>
            <a:pPr lvl="1">
              <a:tabLst>
                <a:tab pos="7199313" algn="l"/>
              </a:tabLst>
            </a:pPr>
            <a:r>
              <a:rPr lang="en-US" sz="1600" dirty="0" smtClean="0"/>
              <a:t>NOGRR164 – </a:t>
            </a:r>
            <a:r>
              <a:rPr lang="en-US" sz="1600" dirty="0"/>
              <a:t>Alignment with NPRR792, Removing </a:t>
            </a:r>
            <a:r>
              <a:rPr lang="en-US" sz="1600" dirty="0" smtClean="0"/>
              <a:t>SPS </a:t>
            </a:r>
            <a:r>
              <a:rPr lang="en-US" sz="1600" dirty="0"/>
              <a:t>and adding </a:t>
            </a:r>
            <a:r>
              <a:rPr lang="en-US" sz="1600" dirty="0" smtClean="0"/>
              <a:t>(</a:t>
            </a:r>
            <a:r>
              <a:rPr lang="en-US" sz="1600" dirty="0"/>
              <a:t>RAS)</a:t>
            </a:r>
            <a:endParaRPr lang="en-US" sz="1600" dirty="0" smtClean="0"/>
          </a:p>
          <a:p>
            <a:pPr lvl="1">
              <a:tabLst>
                <a:tab pos="7199313" algn="l"/>
              </a:tabLst>
            </a:pPr>
            <a:r>
              <a:rPr lang="en-US" sz="1600" dirty="0" smtClean="0"/>
              <a:t>PGRR051 – </a:t>
            </a:r>
            <a:r>
              <a:rPr lang="en-US" sz="1600" dirty="0"/>
              <a:t>Alignment with NPRR792, Changing </a:t>
            </a:r>
            <a:r>
              <a:rPr lang="en-US" sz="1600" dirty="0" smtClean="0"/>
              <a:t>SPS </a:t>
            </a:r>
            <a:r>
              <a:rPr lang="en-US" sz="1600" dirty="0"/>
              <a:t>to </a:t>
            </a:r>
            <a:r>
              <a:rPr lang="en-US" sz="1600" dirty="0" smtClean="0"/>
              <a:t>RAS</a:t>
            </a:r>
            <a:endParaRPr lang="en-US" sz="1600" dirty="0"/>
          </a:p>
          <a:p>
            <a:pPr lvl="1">
              <a:tabLst>
                <a:tab pos="7199313" algn="l"/>
              </a:tabLst>
            </a:pPr>
            <a:endParaRPr lang="en-US" sz="800" dirty="0" smtClean="0"/>
          </a:p>
          <a:p>
            <a:pPr lvl="1">
              <a:tabLst>
                <a:tab pos="7199313" algn="l"/>
              </a:tabLst>
            </a:pPr>
            <a:r>
              <a:rPr lang="en-US" sz="1600" dirty="0" smtClean="0"/>
              <a:t>RRGRR003 </a:t>
            </a:r>
            <a:r>
              <a:rPr lang="en-US" sz="1600" dirty="0"/>
              <a:t>– Modifications to Improve Wind Forecasting</a:t>
            </a:r>
          </a:p>
          <a:p>
            <a:pPr lvl="1">
              <a:tabLst>
                <a:tab pos="7199313" algn="l"/>
              </a:tabLst>
            </a:pPr>
            <a:r>
              <a:rPr lang="en-US" sz="1600" dirty="0"/>
              <a:t>RRGRR006 – Clarification of Descriptions and Alignment with RARF Forms</a:t>
            </a:r>
          </a:p>
          <a:p>
            <a:pPr lvl="1">
              <a:tabLst>
                <a:tab pos="7199313" algn="l"/>
              </a:tabLst>
            </a:pPr>
            <a:r>
              <a:rPr lang="en-US" sz="1600" dirty="0"/>
              <a:t>RRGRR007 – Adding Solar Resource Registration Inputs</a:t>
            </a:r>
          </a:p>
          <a:p>
            <a:pPr lvl="1">
              <a:tabLst>
                <a:tab pos="7199313" algn="l"/>
              </a:tabLst>
            </a:pPr>
            <a:r>
              <a:rPr lang="en-US" sz="1600" dirty="0"/>
              <a:t>RRGRR009 – Adding Voltage Limit Sets, Relay </a:t>
            </a:r>
            <a:r>
              <a:rPr lang="en-US" sz="1600" dirty="0" err="1"/>
              <a:t>Loadability</a:t>
            </a:r>
            <a:r>
              <a:rPr lang="en-US" sz="1600" dirty="0"/>
              <a:t>, MLSE, and GMD </a:t>
            </a:r>
            <a:r>
              <a:rPr lang="en-US" sz="1600" dirty="0" smtClean="0"/>
              <a:t>Data</a:t>
            </a:r>
          </a:p>
          <a:p>
            <a:pPr lvl="1">
              <a:tabLst>
                <a:tab pos="7199313" algn="l"/>
              </a:tabLst>
            </a:pPr>
            <a:r>
              <a:rPr lang="en-US" sz="1600" dirty="0" smtClean="0"/>
              <a:t>RRGRR010 – </a:t>
            </a:r>
            <a:r>
              <a:rPr lang="en-US" sz="1600" dirty="0"/>
              <a:t>Seasonal Net Max Sustainable Rating Definitions</a:t>
            </a:r>
            <a:endParaRPr lang="en-US" sz="1600" dirty="0" smtClean="0"/>
          </a:p>
          <a:p>
            <a:pPr lvl="1">
              <a:tabLst>
                <a:tab pos="7199313" algn="l"/>
              </a:tabLst>
            </a:pPr>
            <a:r>
              <a:rPr lang="en-US" sz="1600" dirty="0"/>
              <a:t>PGRR046 – Addition of </a:t>
            </a:r>
            <a:r>
              <a:rPr lang="en-US" sz="1600" dirty="0" err="1"/>
              <a:t>Geomagnetically</a:t>
            </a:r>
            <a:r>
              <a:rPr lang="en-US" sz="1600" dirty="0"/>
              <a:t> Induced Current (GIC) Model Building </a:t>
            </a:r>
            <a:r>
              <a:rPr lang="en-US" sz="1600" dirty="0" err="1" smtClean="0"/>
              <a:t>Reqs</a:t>
            </a:r>
            <a:endParaRPr lang="en-US" sz="1600" dirty="0" smtClean="0"/>
          </a:p>
          <a:p>
            <a:pPr lvl="1">
              <a:tabLst>
                <a:tab pos="7199313" algn="l"/>
              </a:tabLst>
            </a:pPr>
            <a:endParaRPr lang="en-US" sz="800" dirty="0"/>
          </a:p>
          <a:p>
            <a:pPr>
              <a:tabLst>
                <a:tab pos="7199313" algn="l"/>
              </a:tabLst>
            </a:pPr>
            <a:r>
              <a:rPr lang="en-US" sz="2000" dirty="0" smtClean="0"/>
              <a:t>5/8/2017</a:t>
            </a:r>
            <a:r>
              <a:rPr lang="en-US" sz="2000" i="1" dirty="0">
                <a:solidFill>
                  <a:srgbClr val="00B050"/>
                </a:solidFill>
              </a:rPr>
              <a:t>	In Flight</a:t>
            </a:r>
            <a:endParaRPr lang="en-US" sz="2000" dirty="0"/>
          </a:p>
          <a:p>
            <a:pPr lvl="1">
              <a:tabLst>
                <a:tab pos="7199313" algn="l"/>
              </a:tabLst>
            </a:pPr>
            <a:r>
              <a:rPr lang="en-US" sz="1600" dirty="0"/>
              <a:t>NMMS Upgrade </a:t>
            </a:r>
            <a:r>
              <a:rPr lang="en-US" sz="1600" dirty="0" smtClean="0"/>
              <a:t>project</a:t>
            </a:r>
            <a:endParaRPr lang="en-US" sz="2000" dirty="0"/>
          </a:p>
          <a:p>
            <a:pPr>
              <a:tabLst>
                <a:tab pos="6862763" algn="l"/>
              </a:tabLst>
            </a:pP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2590800" y="6225020"/>
            <a:ext cx="5257800" cy="4365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400" b="0" dirty="0"/>
              <a:t>Note:  Projected Go-Live dates are subject to change.</a:t>
            </a:r>
            <a:br>
              <a:rPr lang="en-US" sz="1400" b="0" dirty="0"/>
            </a:br>
            <a:r>
              <a:rPr lang="en-US" sz="1400" b="0" dirty="0"/>
              <a:t>Please watch for market notices as the effective dates approach.</a:t>
            </a:r>
          </a:p>
        </p:txBody>
      </p:sp>
    </p:spTree>
    <p:extLst>
      <p:ext uri="{BB962C8B-B14F-4D97-AF65-F5344CB8AC3E}">
        <p14:creationId xmlns:p14="http://schemas.microsoft.com/office/powerpoint/2010/main" val="406425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686800" cy="527613"/>
          </a:xfrm>
        </p:spPr>
        <p:txBody>
          <a:bodyPr/>
          <a:lstStyle/>
          <a:p>
            <a:r>
              <a:rPr lang="en-US" sz="2200" b="1" dirty="0" smtClean="0">
                <a:solidFill>
                  <a:schemeClr val="accent1"/>
                </a:solidFill>
              </a:rPr>
              <a:t>2017 Release Targets – Board Approved NPRRs / SCRs / </a:t>
            </a:r>
            <a:r>
              <a:rPr lang="en-US" sz="2200" b="1" dirty="0" err="1" smtClean="0">
                <a:solidFill>
                  <a:schemeClr val="accent1"/>
                </a:solidFill>
              </a:rPr>
              <a:t>xGRRs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endParaRPr lang="en-US" sz="2200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4</a:t>
            </a:fld>
            <a:endParaRPr lang="en-US"/>
          </a:p>
        </p:txBody>
      </p:sp>
      <p:sp>
        <p:nvSpPr>
          <p:cNvPr id="29" name="TextBox 15"/>
          <p:cNvSpPr txBox="1">
            <a:spLocks noChangeArrowheads="1"/>
          </p:cNvSpPr>
          <p:nvPr/>
        </p:nvSpPr>
        <p:spPr bwMode="auto">
          <a:xfrm>
            <a:off x="160280" y="5447632"/>
            <a:ext cx="3174414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Go-live dates can differ from Protocol effective dates – Please refer to market notices for more details</a:t>
            </a:r>
          </a:p>
        </p:txBody>
      </p:sp>
      <p:sp>
        <p:nvSpPr>
          <p:cNvPr id="30" name="TextBox 22"/>
          <p:cNvSpPr txBox="1">
            <a:spLocks noChangeArrowheads="1"/>
          </p:cNvSpPr>
          <p:nvPr/>
        </p:nvSpPr>
        <p:spPr bwMode="auto">
          <a:xfrm>
            <a:off x="160279" y="5904832"/>
            <a:ext cx="3174415" cy="2616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Release targets are subject to change</a:t>
            </a:r>
          </a:p>
        </p:txBody>
      </p:sp>
      <p:sp>
        <p:nvSpPr>
          <p:cNvPr id="32" name="TextBox 23"/>
          <p:cNvSpPr txBox="1">
            <a:spLocks noChangeArrowheads="1"/>
          </p:cNvSpPr>
          <p:nvPr/>
        </p:nvSpPr>
        <p:spPr bwMode="auto">
          <a:xfrm>
            <a:off x="3456567" y="5439839"/>
            <a:ext cx="2895600" cy="6617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APPENDIX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Red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Text: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New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additions and target release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changes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Strike-Through Text: Previous target release changes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(a), (b), etc. indicates multiple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phases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aphicFrame>
        <p:nvGraphicFramePr>
          <p:cNvPr id="33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7908039"/>
              </p:ext>
            </p:extLst>
          </p:nvPr>
        </p:nvGraphicFramePr>
        <p:xfrm>
          <a:off x="160280" y="838201"/>
          <a:ext cx="8839200" cy="3800855"/>
        </p:xfrm>
        <a:graphic>
          <a:graphicData uri="http://schemas.openxmlformats.org/drawingml/2006/table">
            <a:tbl>
              <a:tblPr/>
              <a:tblGrid>
                <a:gridCol w="1439920"/>
                <a:gridCol w="1524000"/>
                <a:gridCol w="1524191"/>
                <a:gridCol w="1504660"/>
                <a:gridCol w="1390749"/>
                <a:gridCol w="1455680"/>
              </a:tblGrid>
              <a:tr h="5495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March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3/7 – 3/9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5/1 – 5/11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6/27 – 6/29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August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8/29 – 8/31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October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10/31 – 11/2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December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12/5 – 12/7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  <a:tr h="24222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NPRR272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NPRR649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NPRR753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NPRR764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NPRR785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RMGRR134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NPRR790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SCR790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NPRR746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NPRR786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NPRR792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NOGRR164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PGRR051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RRGRR003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RRGRR006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RRGRR007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RRGRR009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RRGRR010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PGRR046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NPRR573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NPRR789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NPRR797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NPRR801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NPRR758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NPRR775</a:t>
                      </a: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NPRR782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NPRR778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NPRR808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SCR789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PGRR052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5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</a:tbl>
          </a:graphicData>
        </a:graphic>
      </p:graphicFrame>
      <p:sp>
        <p:nvSpPr>
          <p:cNvPr id="34" name="TextBox 21"/>
          <p:cNvSpPr txBox="1">
            <a:spLocks noChangeArrowheads="1"/>
          </p:cNvSpPr>
          <p:nvPr/>
        </p:nvSpPr>
        <p:spPr bwMode="auto">
          <a:xfrm>
            <a:off x="7065242" y="5480871"/>
            <a:ext cx="1561038" cy="8309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Project Status Codes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NS = Not Started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I     = Initiation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P    = Planning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E    = Execution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H    = On Hold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315200" y="1400352"/>
            <a:ext cx="236905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endParaRPr kumimoji="0" lang="en-US" sz="5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kern="0" dirty="0" smtClean="0">
                <a:solidFill>
                  <a:srgbClr val="000000"/>
                </a:solidFill>
              </a:rPr>
              <a:t> </a:t>
            </a:r>
            <a:endParaRPr lang="en-US" sz="28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5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</p:txBody>
      </p:sp>
      <p:sp>
        <p:nvSpPr>
          <p:cNvPr id="39" name="TextBox 13"/>
          <p:cNvSpPr txBox="1">
            <a:spLocks noChangeArrowheads="1"/>
          </p:cNvSpPr>
          <p:nvPr/>
        </p:nvSpPr>
        <p:spPr bwMode="auto">
          <a:xfrm>
            <a:off x="160280" y="4642442"/>
            <a:ext cx="8839200" cy="261610"/>
          </a:xfrm>
          <a:prstGeom prst="rect">
            <a:avLst/>
          </a:prstGeom>
          <a:solidFill>
            <a:srgbClr val="BBE0E3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TBD Items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(and point at which they became “TBD”)</a:t>
            </a:r>
            <a:endParaRPr kumimoji="0" lang="en-US" sz="11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990407"/>
              </p:ext>
            </p:extLst>
          </p:nvPr>
        </p:nvGraphicFramePr>
        <p:xfrm>
          <a:off x="168443" y="4908113"/>
          <a:ext cx="8823157" cy="464820"/>
        </p:xfrm>
        <a:graphic>
          <a:graphicData uri="http://schemas.openxmlformats.org/drawingml/2006/table">
            <a:tbl>
              <a:tblPr firstRow="1" bandRow="1"/>
              <a:tblGrid>
                <a:gridCol w="1812757"/>
                <a:gridCol w="1371600"/>
                <a:gridCol w="1447800"/>
                <a:gridCol w="4191000"/>
              </a:tblGrid>
              <a:tr h="239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</a:tr>
              <a:tr h="2035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NPRR664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None</a:t>
                      </a:r>
                      <a:endParaRPr lang="en-US" sz="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SCR781  P</a:t>
                      </a:r>
                      <a:endParaRPr lang="en-US" sz="800" b="0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NPRR702  P, </a:t>
                      </a:r>
                      <a:r>
                        <a:rPr lang="en-US" sz="800" b="0" strike="sngStrike" dirty="0" smtClean="0">
                          <a:solidFill>
                            <a:schemeClr val="tx1"/>
                          </a:solidFill>
                        </a:rPr>
                        <a:t>NPRR776</a:t>
                      </a:r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800" b="0" strike="sngStrike" dirty="0" smtClean="0">
                          <a:solidFill>
                            <a:schemeClr val="tx1"/>
                          </a:solidFill>
                        </a:rPr>
                        <a:t>NPRR808</a:t>
                      </a:r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, NPRR809, </a:t>
                      </a:r>
                      <a:r>
                        <a:rPr lang="en-US" sz="800" b="0" strike="sngStrike" dirty="0" smtClean="0">
                          <a:solidFill>
                            <a:schemeClr val="tx1"/>
                          </a:solidFill>
                        </a:rPr>
                        <a:t>NPRR810</a:t>
                      </a:r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800" b="0" strike="sngStrike" dirty="0" smtClean="0">
                          <a:solidFill>
                            <a:schemeClr val="tx1"/>
                          </a:solidFill>
                        </a:rPr>
                        <a:t>NPRR812</a:t>
                      </a:r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800" b="0" strike="sngStrike" dirty="0" smtClean="0">
                          <a:solidFill>
                            <a:schemeClr val="tx1"/>
                          </a:solidFill>
                        </a:rPr>
                        <a:t>PGRR052</a:t>
                      </a:r>
                      <a:endParaRPr lang="en-US" sz="800" b="0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2" name="TextBox 12"/>
          <p:cNvSpPr txBox="1">
            <a:spLocks noChangeArrowheads="1"/>
          </p:cNvSpPr>
          <p:nvPr/>
        </p:nvSpPr>
        <p:spPr bwMode="auto">
          <a:xfrm>
            <a:off x="7552105" y="3082774"/>
            <a:ext cx="1439495" cy="430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 smtClean="0"/>
              <a:t>12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/9 – </a:t>
            </a:r>
            <a:r>
              <a:rPr lang="en-US" sz="1200" kern="0" dirty="0" smtClean="0"/>
              <a:t>12/10 </a:t>
            </a:r>
            <a:r>
              <a:rPr lang="en-US" sz="1000" kern="0" dirty="0">
                <a:solidFill>
                  <a:srgbClr val="000000"/>
                </a:solidFill>
              </a:rPr>
              <a:t>(Retail)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0" name="TextBox 12"/>
          <p:cNvSpPr txBox="1">
            <a:spLocks noChangeArrowheads="1"/>
          </p:cNvSpPr>
          <p:nvPr/>
        </p:nvSpPr>
        <p:spPr bwMode="auto">
          <a:xfrm>
            <a:off x="159802" y="3920819"/>
            <a:ext cx="1445612" cy="230832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0" dirty="0" smtClean="0"/>
              <a:t>5/8</a:t>
            </a:r>
            <a:r>
              <a:rPr lang="en-US" sz="900" kern="0" dirty="0" smtClean="0">
                <a:solidFill>
                  <a:srgbClr val="FF0000"/>
                </a:solidFill>
              </a:rPr>
              <a:t> </a:t>
            </a:r>
            <a:r>
              <a:rPr lang="en-US" sz="900" kern="0" dirty="0" smtClean="0"/>
              <a:t>– NMMS</a:t>
            </a:r>
            <a:r>
              <a:rPr lang="en-US" sz="900" kern="0" dirty="0">
                <a:solidFill>
                  <a:srgbClr val="000000"/>
                </a:solidFill>
              </a:rPr>
              <a:t> </a:t>
            </a:r>
            <a:r>
              <a:rPr lang="en-US" sz="900" kern="0" dirty="0" smtClean="0">
                <a:solidFill>
                  <a:srgbClr val="000000"/>
                </a:solidFill>
              </a:rPr>
              <a:t>Upgrade</a:t>
            </a:r>
            <a:endParaRPr lang="en-US" sz="1200" kern="0" dirty="0" smtClean="0"/>
          </a:p>
        </p:txBody>
      </p:sp>
      <p:sp>
        <p:nvSpPr>
          <p:cNvPr id="25" name="TextBox 12"/>
          <p:cNvSpPr txBox="1">
            <a:spLocks noChangeArrowheads="1"/>
          </p:cNvSpPr>
          <p:nvPr/>
        </p:nvSpPr>
        <p:spPr bwMode="auto">
          <a:xfrm>
            <a:off x="3122655" y="3142466"/>
            <a:ext cx="1517904" cy="27699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noProof="0" dirty="0" smtClean="0">
                <a:solidFill>
                  <a:srgbClr val="FF0000"/>
                </a:solidFill>
              </a:rPr>
              <a:t>5/29 – 6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/2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7" name="TextBox 12"/>
          <p:cNvSpPr txBox="1">
            <a:spLocks noChangeArrowheads="1"/>
          </p:cNvSpPr>
          <p:nvPr/>
        </p:nvSpPr>
        <p:spPr bwMode="auto">
          <a:xfrm>
            <a:off x="6147256" y="3076812"/>
            <a:ext cx="1396970" cy="430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 smtClean="0"/>
              <a:t>11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/11 – </a:t>
            </a:r>
            <a:r>
              <a:rPr lang="en-US" sz="1200" kern="0" dirty="0" smtClean="0"/>
              <a:t>11/12 </a:t>
            </a:r>
            <a:r>
              <a:rPr lang="en-US" sz="1000" kern="0" dirty="0">
                <a:solidFill>
                  <a:srgbClr val="000000"/>
                </a:solidFill>
              </a:rPr>
              <a:t>(Retail)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759071" y="1406086"/>
            <a:ext cx="370549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E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96407" y="1403222"/>
            <a:ext cx="370549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E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9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E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805167" y="1394984"/>
            <a:ext cx="370549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P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NS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6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14509" y="1391700"/>
            <a:ext cx="3705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NS</a:t>
            </a: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NS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638685" y="1400352"/>
            <a:ext cx="370549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i="1" kern="0" dirty="0" smtClean="0">
                <a:solidFill>
                  <a:srgbClr val="000000"/>
                </a:solidFill>
              </a:rPr>
              <a:t> </a:t>
            </a:r>
            <a:r>
              <a:rPr lang="en-US" sz="1000" b="1" i="1" kern="0" dirty="0" smtClean="0">
                <a:solidFill>
                  <a:srgbClr val="000000"/>
                </a:solidFill>
              </a:rPr>
              <a:t>NS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44" name="TextBox 12"/>
          <p:cNvSpPr txBox="1">
            <a:spLocks noChangeArrowheads="1"/>
          </p:cNvSpPr>
          <p:nvPr/>
        </p:nvSpPr>
        <p:spPr bwMode="auto">
          <a:xfrm>
            <a:off x="4647890" y="3074313"/>
            <a:ext cx="1501431" cy="430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/>
              <a:t>9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/16 – 9/17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(Retail)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6" name="TextBox 12"/>
          <p:cNvSpPr txBox="1">
            <a:spLocks noChangeArrowheads="1"/>
          </p:cNvSpPr>
          <p:nvPr/>
        </p:nvSpPr>
        <p:spPr bwMode="auto">
          <a:xfrm>
            <a:off x="157646" y="2923401"/>
            <a:ext cx="1439495" cy="27699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/>
              <a:t>2/1</a:t>
            </a:r>
            <a:endParaRPr kumimoji="0" lang="en-US" sz="1200" i="0" u="non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56711" y="2934070"/>
            <a:ext cx="37054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E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9781" y="1391700"/>
            <a:ext cx="304892" cy="25776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</a:p>
          <a:p>
            <a:endParaRPr lang="en-US" sz="200" dirty="0">
              <a:latin typeface="Wingdings" panose="05000000000000000000" pitchFamily="2" charset="2"/>
            </a:endParaRPr>
          </a:p>
          <a:p>
            <a:r>
              <a:rPr lang="en-US" sz="1200" dirty="0">
                <a:latin typeface="Wingdings" panose="05000000000000000000" pitchFamily="2" charset="2"/>
              </a:rPr>
              <a:t>ü</a:t>
            </a:r>
          </a:p>
          <a:p>
            <a:endParaRPr lang="en-US" sz="200" dirty="0" smtClean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  <a:endParaRPr lang="en-US" sz="1200" dirty="0">
              <a:latin typeface="Wingdings" panose="05000000000000000000" pitchFamily="2" charset="2"/>
            </a:endParaRPr>
          </a:p>
          <a:p>
            <a:endParaRPr lang="en-US" sz="200" dirty="0" smtClean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  <a:endParaRPr lang="en-US" sz="1200" dirty="0">
              <a:latin typeface="Wingdings" panose="05000000000000000000" pitchFamily="2" charset="2"/>
            </a:endParaRPr>
          </a:p>
          <a:p>
            <a:endParaRPr lang="en-US" sz="200" dirty="0" smtClean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</a:p>
          <a:p>
            <a:endParaRPr lang="en-US" sz="200" dirty="0">
              <a:latin typeface="Wingdings" panose="05000000000000000000" pitchFamily="2" charset="2"/>
            </a:endParaRPr>
          </a:p>
          <a:p>
            <a:r>
              <a:rPr lang="en-US" sz="1200" dirty="0">
                <a:latin typeface="Wingdings" panose="05000000000000000000" pitchFamily="2" charset="2"/>
              </a:rPr>
              <a:t>ü</a:t>
            </a:r>
          </a:p>
          <a:p>
            <a:endParaRPr lang="en-US" sz="200" dirty="0">
              <a:latin typeface="Wingdings" panose="05000000000000000000" pitchFamily="2" charset="2"/>
            </a:endParaRPr>
          </a:p>
          <a:p>
            <a:endParaRPr lang="en-US" sz="2000" dirty="0" smtClean="0">
              <a:latin typeface="Wingdings" panose="05000000000000000000" pitchFamily="2" charset="2"/>
            </a:endParaRPr>
          </a:p>
          <a:p>
            <a:endParaRPr lang="en-US" sz="1050" dirty="0">
              <a:latin typeface="Wingdings" panose="05000000000000000000" pitchFamily="2" charset="2"/>
            </a:endParaRPr>
          </a:p>
          <a:p>
            <a:endParaRPr lang="en-US" sz="500" dirty="0" smtClean="0">
              <a:latin typeface="Wingdings" panose="05000000000000000000" pitchFamily="2" charset="2"/>
            </a:endParaRPr>
          </a:p>
          <a:p>
            <a:endParaRPr lang="en-US" sz="1200" dirty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  <a:endParaRPr lang="en-US" sz="1200" dirty="0">
              <a:latin typeface="Wingdings" panose="05000000000000000000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43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686800" cy="527613"/>
          </a:xfrm>
        </p:spPr>
        <p:txBody>
          <a:bodyPr/>
          <a:lstStyle/>
          <a:p>
            <a:r>
              <a:rPr lang="en-US" sz="2200" b="1" dirty="0" smtClean="0">
                <a:solidFill>
                  <a:schemeClr val="accent1"/>
                </a:solidFill>
              </a:rPr>
              <a:t>2018 Release Targets – Board Approved NPRRs / SCRs / </a:t>
            </a:r>
            <a:r>
              <a:rPr lang="en-US" sz="2200" b="1" dirty="0" err="1" smtClean="0">
                <a:solidFill>
                  <a:schemeClr val="accent1"/>
                </a:solidFill>
              </a:rPr>
              <a:t>xGRRs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endParaRPr lang="en-US" sz="2200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5</a:t>
            </a:fld>
            <a:endParaRPr lang="en-US"/>
          </a:p>
        </p:txBody>
      </p:sp>
      <p:sp>
        <p:nvSpPr>
          <p:cNvPr id="29" name="TextBox 15"/>
          <p:cNvSpPr txBox="1">
            <a:spLocks noChangeArrowheads="1"/>
          </p:cNvSpPr>
          <p:nvPr/>
        </p:nvSpPr>
        <p:spPr bwMode="auto">
          <a:xfrm>
            <a:off x="160280" y="5447632"/>
            <a:ext cx="3174414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Go-live dates can differ from Protocol effective dates – Please refer to market notices for more details</a:t>
            </a:r>
          </a:p>
        </p:txBody>
      </p:sp>
      <p:sp>
        <p:nvSpPr>
          <p:cNvPr id="30" name="TextBox 22"/>
          <p:cNvSpPr txBox="1">
            <a:spLocks noChangeArrowheads="1"/>
          </p:cNvSpPr>
          <p:nvPr/>
        </p:nvSpPr>
        <p:spPr bwMode="auto">
          <a:xfrm>
            <a:off x="160279" y="5904832"/>
            <a:ext cx="3174415" cy="2616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Release targets are subject to change</a:t>
            </a:r>
          </a:p>
        </p:txBody>
      </p:sp>
      <p:sp>
        <p:nvSpPr>
          <p:cNvPr id="32" name="TextBox 23"/>
          <p:cNvSpPr txBox="1">
            <a:spLocks noChangeArrowheads="1"/>
          </p:cNvSpPr>
          <p:nvPr/>
        </p:nvSpPr>
        <p:spPr bwMode="auto">
          <a:xfrm>
            <a:off x="3456567" y="5439839"/>
            <a:ext cx="2895600" cy="6617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APPENDIX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Red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Text: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New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additions and target release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changes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Strike-Through Text: Previous target release changes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(a), (b), etc. indicates multiple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phases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aphicFrame>
        <p:nvGraphicFramePr>
          <p:cNvPr id="33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1765338"/>
              </p:ext>
            </p:extLst>
          </p:nvPr>
        </p:nvGraphicFramePr>
        <p:xfrm>
          <a:off x="160280" y="838201"/>
          <a:ext cx="8839200" cy="4459223"/>
        </p:xfrm>
        <a:graphic>
          <a:graphicData uri="http://schemas.openxmlformats.org/drawingml/2006/table">
            <a:tbl>
              <a:tblPr/>
              <a:tblGrid>
                <a:gridCol w="1439920"/>
                <a:gridCol w="1524000"/>
                <a:gridCol w="1524191"/>
                <a:gridCol w="1504660"/>
                <a:gridCol w="1390749"/>
                <a:gridCol w="1455680"/>
              </a:tblGrid>
              <a:tr h="5495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March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Dates TBD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Dates TBD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Dates TBD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August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Dates TBD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October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Dates TBD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December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Dates TBD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  <a:tr h="24222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NPRR749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NPRR776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SCR777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NPRR683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NPRR741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NPRR743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NPRR755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NPRR810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5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7315200" y="1400352"/>
            <a:ext cx="236905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endParaRPr kumimoji="0" lang="en-US" sz="5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kern="0" dirty="0" smtClean="0">
                <a:solidFill>
                  <a:srgbClr val="000000"/>
                </a:solidFill>
              </a:rPr>
              <a:t> </a:t>
            </a:r>
            <a:endParaRPr lang="en-US" sz="28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5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</p:txBody>
      </p:sp>
      <p:sp>
        <p:nvSpPr>
          <p:cNvPr id="22" name="TextBox 12"/>
          <p:cNvSpPr txBox="1">
            <a:spLocks noChangeArrowheads="1"/>
          </p:cNvSpPr>
          <p:nvPr/>
        </p:nvSpPr>
        <p:spPr bwMode="auto">
          <a:xfrm>
            <a:off x="7552105" y="3444984"/>
            <a:ext cx="1439495" cy="430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0000"/>
                </a:solidFill>
              </a:rPr>
              <a:t>Dates </a:t>
            </a:r>
            <a:r>
              <a:rPr lang="en-US" sz="1200" kern="0" dirty="0" smtClean="0">
                <a:solidFill>
                  <a:srgbClr val="FF0000"/>
                </a:solidFill>
              </a:rPr>
              <a:t>TBD</a:t>
            </a:r>
          </a:p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 smtClean="0">
                <a:solidFill>
                  <a:srgbClr val="000000"/>
                </a:solidFill>
              </a:rPr>
              <a:t>(Retail</a:t>
            </a:r>
            <a:r>
              <a:rPr lang="en-US" sz="1000" kern="0" dirty="0">
                <a:solidFill>
                  <a:srgbClr val="000000"/>
                </a:solidFill>
              </a:rPr>
              <a:t>)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3" name="TextBox 12"/>
          <p:cNvSpPr txBox="1">
            <a:spLocks noChangeArrowheads="1"/>
          </p:cNvSpPr>
          <p:nvPr/>
        </p:nvSpPr>
        <p:spPr bwMode="auto">
          <a:xfrm>
            <a:off x="150525" y="3455313"/>
            <a:ext cx="1444653" cy="430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0000"/>
                </a:solidFill>
              </a:rPr>
              <a:t>Dates </a:t>
            </a:r>
            <a:r>
              <a:rPr lang="en-US" sz="1200" kern="0" dirty="0" smtClean="0">
                <a:solidFill>
                  <a:srgbClr val="FF0000"/>
                </a:solidFill>
              </a:rPr>
              <a:t>TBD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(Retail)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5" name="TextBox 12"/>
          <p:cNvSpPr txBox="1">
            <a:spLocks noChangeArrowheads="1"/>
          </p:cNvSpPr>
          <p:nvPr/>
        </p:nvSpPr>
        <p:spPr bwMode="auto">
          <a:xfrm>
            <a:off x="3122655" y="3447526"/>
            <a:ext cx="1508760" cy="430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0000"/>
                </a:solidFill>
              </a:rPr>
              <a:t>Dates </a:t>
            </a:r>
            <a:r>
              <a:rPr lang="en-US" sz="1200" kern="0" dirty="0" smtClean="0">
                <a:solidFill>
                  <a:srgbClr val="FF0000"/>
                </a:solidFill>
              </a:rPr>
              <a:t>TBD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(Retail)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7" name="TextBox 12"/>
          <p:cNvSpPr txBox="1">
            <a:spLocks noChangeArrowheads="1"/>
          </p:cNvSpPr>
          <p:nvPr/>
        </p:nvSpPr>
        <p:spPr bwMode="auto">
          <a:xfrm>
            <a:off x="6147256" y="3439022"/>
            <a:ext cx="1396970" cy="430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0000"/>
                </a:solidFill>
              </a:rPr>
              <a:t>Dates </a:t>
            </a:r>
            <a:r>
              <a:rPr lang="en-US" sz="1200" kern="0" dirty="0" smtClean="0">
                <a:solidFill>
                  <a:srgbClr val="FF0000"/>
                </a:solidFill>
              </a:rPr>
              <a:t>TBD</a:t>
            </a:r>
          </a:p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 smtClean="0">
                <a:solidFill>
                  <a:srgbClr val="000000"/>
                </a:solidFill>
              </a:rPr>
              <a:t>(</a:t>
            </a:r>
            <a:r>
              <a:rPr lang="en-US" sz="1000" kern="0" dirty="0">
                <a:solidFill>
                  <a:srgbClr val="000000"/>
                </a:solidFill>
              </a:rPr>
              <a:t>Retail)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759071" y="1406086"/>
            <a:ext cx="37054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E</a:t>
            </a: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E</a:t>
            </a: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NS</a:t>
            </a: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96407" y="1403222"/>
            <a:ext cx="37054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805167" y="1394984"/>
            <a:ext cx="370549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9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6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14509" y="1391700"/>
            <a:ext cx="3705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638685" y="1400352"/>
            <a:ext cx="3705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44" name="TextBox 12"/>
          <p:cNvSpPr txBox="1">
            <a:spLocks noChangeArrowheads="1"/>
          </p:cNvSpPr>
          <p:nvPr/>
        </p:nvSpPr>
        <p:spPr bwMode="auto">
          <a:xfrm>
            <a:off x="4647890" y="3436523"/>
            <a:ext cx="1501431" cy="430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0000"/>
                </a:solidFill>
              </a:rPr>
              <a:t>Dates </a:t>
            </a:r>
            <a:r>
              <a:rPr lang="en-US" sz="1200" kern="0" dirty="0" smtClean="0">
                <a:solidFill>
                  <a:srgbClr val="FF0000"/>
                </a:solidFill>
              </a:rPr>
              <a:t>TBD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(Retail)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57276" y="1394984"/>
            <a:ext cx="37054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NS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31" name="TextBox 12"/>
          <p:cNvSpPr txBox="1">
            <a:spLocks noChangeArrowheads="1"/>
          </p:cNvSpPr>
          <p:nvPr/>
        </p:nvSpPr>
        <p:spPr bwMode="auto">
          <a:xfrm>
            <a:off x="1585319" y="3451036"/>
            <a:ext cx="1538507" cy="430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0000"/>
                </a:solidFill>
              </a:rPr>
              <a:t>Dates </a:t>
            </a:r>
            <a:r>
              <a:rPr lang="en-US" sz="1200" kern="0" dirty="0" smtClean="0">
                <a:solidFill>
                  <a:srgbClr val="FF0000"/>
                </a:solidFill>
              </a:rPr>
              <a:t>TBD</a:t>
            </a:r>
          </a:p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(Retail)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1114575" y="2160138"/>
            <a:ext cx="12843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CMM Release 1</a:t>
            </a:r>
            <a:endParaRPr lang="en-US" sz="1200" i="1" dirty="0"/>
          </a:p>
        </p:txBody>
      </p:sp>
      <p:sp>
        <p:nvSpPr>
          <p:cNvPr id="4" name="Left Brace 3"/>
          <p:cNvSpPr/>
          <p:nvPr/>
        </p:nvSpPr>
        <p:spPr>
          <a:xfrm>
            <a:off x="1869991" y="1419678"/>
            <a:ext cx="193582" cy="173856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1"/>
          <p:cNvSpPr txBox="1">
            <a:spLocks noChangeArrowheads="1"/>
          </p:cNvSpPr>
          <p:nvPr/>
        </p:nvSpPr>
        <p:spPr bwMode="auto">
          <a:xfrm>
            <a:off x="7065242" y="5480871"/>
            <a:ext cx="1561038" cy="8309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Project Status Codes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NS = Not Started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I     = Initiation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P    = Planning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E    = Execution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H    = On Hold</a:t>
            </a:r>
          </a:p>
        </p:txBody>
      </p:sp>
    </p:spTree>
    <p:extLst>
      <p:ext uri="{BB962C8B-B14F-4D97-AF65-F5344CB8AC3E}">
        <p14:creationId xmlns:p14="http://schemas.microsoft.com/office/powerpoint/2010/main" val="78321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5410200" cy="518318"/>
          </a:xfrm>
        </p:spPr>
        <p:txBody>
          <a:bodyPr/>
          <a:lstStyle/>
          <a:p>
            <a:r>
              <a:rPr lang="en-US" dirty="0" smtClean="0"/>
              <a:t>2017 Project Spending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22"/>
          <p:cNvSpPr txBox="1">
            <a:spLocks noChangeArrowheads="1"/>
          </p:cNvSpPr>
          <p:nvPr/>
        </p:nvSpPr>
        <p:spPr bwMode="auto">
          <a:xfrm>
            <a:off x="2438400" y="6107973"/>
            <a:ext cx="5867400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dirty="0" smtClean="0">
                <a:solidFill>
                  <a:prstClr val="black"/>
                </a:solidFill>
              </a:rPr>
              <a:t>2017 PPL Budget  =  $20.5M</a:t>
            </a:r>
            <a:endParaRPr lang="en-US" sz="800" b="0" dirty="0">
              <a:solidFill>
                <a:prstClr val="black"/>
              </a:solidFill>
            </a:endParaRPr>
          </a:p>
        </p:txBody>
      </p:sp>
      <p:sp>
        <p:nvSpPr>
          <p:cNvPr id="6" name="TextBox 22"/>
          <p:cNvSpPr txBox="1">
            <a:spLocks noChangeArrowheads="1"/>
          </p:cNvSpPr>
          <p:nvPr/>
        </p:nvSpPr>
        <p:spPr bwMode="auto">
          <a:xfrm>
            <a:off x="2438400" y="6380821"/>
            <a:ext cx="5867400" cy="24622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dirty="0" smtClean="0">
                <a:solidFill>
                  <a:srgbClr val="FF0000"/>
                </a:solidFill>
              </a:rPr>
              <a:t>“Potential Demand” represents internal ERCOT projects that have not been fully approved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4" y="752572"/>
            <a:ext cx="9106723" cy="534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0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229600" cy="518318"/>
          </a:xfrm>
        </p:spPr>
        <p:txBody>
          <a:bodyPr/>
          <a:lstStyle/>
          <a:p>
            <a:r>
              <a:rPr lang="en-US" dirty="0"/>
              <a:t>Revision Request Funding Placeholder Status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13203"/>
            <a:ext cx="8059264" cy="1028700"/>
          </a:xfrm>
        </p:spPr>
        <p:txBody>
          <a:bodyPr/>
          <a:lstStyle/>
          <a:p>
            <a:r>
              <a:rPr lang="en-US" sz="2000" dirty="0"/>
              <a:t>In </a:t>
            </a:r>
            <a:r>
              <a:rPr lang="en-US" sz="2000" dirty="0" smtClean="0"/>
              <a:t>2017, </a:t>
            </a:r>
            <a:r>
              <a:rPr lang="en-US" sz="2000" dirty="0"/>
              <a:t>ERCOT </a:t>
            </a:r>
            <a:r>
              <a:rPr lang="en-US" sz="2000" dirty="0" smtClean="0"/>
              <a:t>forecasted </a:t>
            </a:r>
            <a:r>
              <a:rPr lang="en-US" sz="2000" dirty="0"/>
              <a:t>$</a:t>
            </a:r>
            <a:r>
              <a:rPr lang="en-US" sz="2000" dirty="0" smtClean="0"/>
              <a:t>4.0M </a:t>
            </a:r>
            <a:r>
              <a:rPr lang="en-US" sz="2000" dirty="0"/>
              <a:t>for Revision Request </a:t>
            </a:r>
            <a:r>
              <a:rPr lang="en-US" sz="2000" dirty="0" smtClean="0"/>
              <a:t>work</a:t>
            </a:r>
          </a:p>
          <a:p>
            <a:pPr marL="457200" indent="-457200">
              <a:buFont typeface="+mj-lt"/>
              <a:buAutoNum type="arabicPeriod"/>
            </a:pPr>
            <a:endParaRPr lang="en-US" sz="12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Yearly Revision Request Spending Forecast Summary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485049"/>
              </p:ext>
            </p:extLst>
          </p:nvPr>
        </p:nvGraphicFramePr>
        <p:xfrm>
          <a:off x="1447800" y="2099562"/>
          <a:ext cx="5334000" cy="332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4167"/>
                <a:gridCol w="1629833"/>
              </a:tblGrid>
              <a:tr h="5588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Project Status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2017</a:t>
                      </a:r>
                      <a:endParaRPr lang="en-US" sz="2000" dirty="0"/>
                    </a:p>
                  </a:txBody>
                  <a:tcPr anchor="ctr"/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YTD Actuals</a:t>
                      </a:r>
                      <a:endParaRPr lang="en-US" i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$</a:t>
                      </a:r>
                      <a:r>
                        <a:rPr lang="en-US" i="1" dirty="0" smtClean="0"/>
                        <a:t>0.65M</a:t>
                      </a:r>
                      <a:endParaRPr lang="en-US" i="1" dirty="0"/>
                    </a:p>
                  </a:txBody>
                  <a:tcPr anchor="ctr"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dirty="0" smtClean="0"/>
                        <a:t>Approved – In-Flight / Complete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$2.03M</a:t>
                      </a:r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Approved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–</a:t>
                      </a:r>
                      <a:r>
                        <a:rPr lang="en-US" baseline="0" dirty="0" smtClean="0"/>
                        <a:t> On Hold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$0.00M</a:t>
                      </a:r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Approved – Not Started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r>
                        <a:rPr lang="en-US" dirty="0" smtClean="0"/>
                        <a:t>0.26M</a:t>
                      </a:r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Remaining Funding</a:t>
                      </a:r>
                      <a:endParaRPr lang="en-US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r>
                        <a:rPr lang="en-US" dirty="0" smtClean="0"/>
                        <a:t>1.71M</a:t>
                      </a:r>
                      <a:endParaRPr lang="en-US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Allocation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$4.00M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1447800" y="4901206"/>
            <a:ext cx="5334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447800" y="5452362"/>
            <a:ext cx="5334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447800" y="3080240"/>
            <a:ext cx="5334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35519" y="2755371"/>
            <a:ext cx="12602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As of 3/31/2017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27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772400" cy="518318"/>
          </a:xfrm>
        </p:spPr>
        <p:txBody>
          <a:bodyPr/>
          <a:lstStyle/>
          <a:p>
            <a:r>
              <a:rPr lang="en-US" sz="2000" dirty="0" smtClean="0"/>
              <a:t>Priority / Rank Options for Revision Requests with Impacts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837999"/>
              </p:ext>
            </p:extLst>
          </p:nvPr>
        </p:nvGraphicFramePr>
        <p:xfrm>
          <a:off x="228600" y="1574800"/>
          <a:ext cx="8686799" cy="1420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2514600"/>
                <a:gridCol w="762000"/>
                <a:gridCol w="762000"/>
                <a:gridCol w="3505199"/>
              </a:tblGrid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Revision Request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Description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Priority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Rank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Comments</a:t>
                      </a:r>
                      <a:endParaRPr lang="en-US" sz="1400" dirty="0"/>
                    </a:p>
                  </a:txBody>
                  <a:tcPr anchor="ctr"/>
                </a:tc>
              </a:tr>
              <a:tr h="861587">
                <a:tc>
                  <a:txBody>
                    <a:bodyPr/>
                    <a:lstStyle/>
                    <a:p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i="1" dirty="0" smtClean="0"/>
                        <a:t>No</a:t>
                      </a:r>
                      <a:r>
                        <a:rPr lang="en-US" sz="1400" i="1" baseline="0" dirty="0" smtClean="0"/>
                        <a:t> items to rank</a:t>
                      </a:r>
                      <a:endParaRPr 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812728"/>
              </p:ext>
            </p:extLst>
          </p:nvPr>
        </p:nvGraphicFramePr>
        <p:xfrm>
          <a:off x="3820217" y="1258771"/>
          <a:ext cx="1645404" cy="291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404"/>
              </a:tblGrid>
              <a:tr h="29145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Options for…</a:t>
                      </a:r>
                      <a:endParaRPr lang="en-US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23"/>
          <p:cNvSpPr txBox="1">
            <a:spLocks noChangeArrowheads="1"/>
          </p:cNvSpPr>
          <p:nvPr/>
        </p:nvSpPr>
        <p:spPr bwMode="auto">
          <a:xfrm>
            <a:off x="2971800" y="4502751"/>
            <a:ext cx="2895600" cy="80021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u="sng" kern="0" dirty="0" smtClean="0">
                <a:solidFill>
                  <a:srgbClr val="000000"/>
                </a:solidFill>
              </a:rPr>
              <a:t>PPL Rank Information</a:t>
            </a:r>
            <a:endParaRPr kumimoji="0" lang="en-US" sz="1000" i="0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Next available Rank in Business Strategy</a:t>
            </a:r>
            <a:r>
              <a:rPr kumimoji="0" lang="en-US" sz="9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2010</a:t>
            </a: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0" kern="0" dirty="0">
                <a:solidFill>
                  <a:srgbClr val="000000"/>
                </a:solidFill>
              </a:rPr>
              <a:t>Next available Rank in </a:t>
            </a:r>
            <a:r>
              <a:rPr lang="en-US" sz="900" b="0" kern="0" dirty="0" smtClean="0">
                <a:solidFill>
                  <a:srgbClr val="000000"/>
                </a:solidFill>
              </a:rPr>
              <a:t>Regulatory             =   170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900" b="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25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8800" y="685800"/>
            <a:ext cx="6477000" cy="5486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Appendix</a:t>
            </a:r>
          </a:p>
          <a:p>
            <a:pPr lvl="1"/>
            <a:r>
              <a:rPr lang="en-US" dirty="0" smtClean="0"/>
              <a:t>4/30/2017 Project Gantt</a:t>
            </a:r>
          </a:p>
          <a:p>
            <a:pPr marL="971550" lvl="2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dirty="0"/>
              <a:t>In-flight items sorted by Project End Date</a:t>
            </a:r>
          </a:p>
          <a:p>
            <a:pPr marL="971550" lvl="2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dirty="0"/>
              <a:t>“On Hold” projects listed </a:t>
            </a:r>
            <a:r>
              <a:rPr lang="en-US" dirty="0" smtClean="0"/>
              <a:t>separately</a:t>
            </a:r>
          </a:p>
          <a:p>
            <a:pPr marL="1428750" lvl="3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i="1" dirty="0" smtClean="0"/>
              <a:t>None at this time</a:t>
            </a:r>
            <a:endParaRPr lang="en-US" i="1" dirty="0"/>
          </a:p>
          <a:p>
            <a:pPr marL="971550" lvl="2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dirty="0"/>
              <a:t>“Not Started” items sorted by Project Start </a:t>
            </a:r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619128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48F63C-08AC-4CDD-B36F-0851B11853CB}">
  <ds:schemaRefs>
    <ds:schemaRef ds:uri="http://purl.org/dc/elements/1.1/"/>
    <ds:schemaRef ds:uri="http://purl.org/dc/terms/"/>
    <ds:schemaRef ds:uri="http://schemas.microsoft.com/office/2006/documentManagement/types"/>
    <ds:schemaRef ds:uri="http://purl.org/dc/dcmitype/"/>
    <ds:schemaRef ds:uri="http://www.w3.org/XML/1998/namespace"/>
    <ds:schemaRef ds:uri="http://schemas.openxmlformats.org/package/2006/metadata/core-properties"/>
    <ds:schemaRef ds:uri="c34af464-7aa1-4edd-9be4-83dffc1cb926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62011</TotalTime>
  <Words>752</Words>
  <Application>Microsoft Office PowerPoint</Application>
  <PresentationFormat>On-screen Show (4:3)</PresentationFormat>
  <Paragraphs>482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Courier New</vt:lpstr>
      <vt:lpstr>Wingdings</vt:lpstr>
      <vt:lpstr>1_Custom Design</vt:lpstr>
      <vt:lpstr>Office Theme</vt:lpstr>
      <vt:lpstr>Custom Design</vt:lpstr>
      <vt:lpstr>PowerPoint Presentation</vt:lpstr>
      <vt:lpstr>PowerPoint Presentation</vt:lpstr>
      <vt:lpstr>Recent / Upcoming Project Implementations</vt:lpstr>
      <vt:lpstr>2017 Release Targets – Board Approved NPRRs / SCRs / xGRRs </vt:lpstr>
      <vt:lpstr>2018 Release Targets – Board Approved NPRRs / SCRs / xGRRs </vt:lpstr>
      <vt:lpstr>2017 Project Spending</vt:lpstr>
      <vt:lpstr>Revision Request Funding Placeholder Status</vt:lpstr>
      <vt:lpstr>Priority / Rank Options for Revision Requests with Impacts</vt:lpstr>
      <vt:lpstr>PowerPoint Presentation</vt:lpstr>
      <vt:lpstr>Project Portfolio Status – as of 4/30/2017</vt:lpstr>
      <vt:lpstr>Project Portfolio Status – as of 4/30/2017</vt:lpstr>
      <vt:lpstr>Project Portfolio Status – as of 4/30/2017</vt:lpstr>
      <vt:lpstr>Project Portfolio Status – as of 4/30/2017</vt:lpstr>
      <vt:lpstr>Project Portfolio Status – as of 4/30/2017</vt:lpstr>
      <vt:lpstr>Project Portfolio Status – as of 4/30/2017</vt:lpstr>
      <vt:lpstr>Project Portfolio Status – as of 4/30/2017</vt:lpstr>
      <vt:lpstr>Project Portfolio Status – as of 4/30/2017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Anderson, Troy</cp:lastModifiedBy>
  <cp:revision>557</cp:revision>
  <cp:lastPrinted>2017-04-12T18:01:40Z</cp:lastPrinted>
  <dcterms:created xsi:type="dcterms:W3CDTF">2016-01-21T15:20:31Z</dcterms:created>
  <dcterms:modified xsi:type="dcterms:W3CDTF">2017-05-08T19:48:59Z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