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0"/>
  </p:notesMasterIdLst>
  <p:sldIdLst>
    <p:sldId id="260" r:id="rId4"/>
    <p:sldId id="287" r:id="rId5"/>
    <p:sldId id="289" r:id="rId6"/>
    <p:sldId id="290" r:id="rId7"/>
    <p:sldId id="288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87"/>
            <p14:sldId id="289"/>
            <p14:sldId id="290"/>
            <p14:sldId id="288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683" autoAdjust="0"/>
  </p:normalViewPr>
  <p:slideViewPr>
    <p:cSldViewPr snapToGrid="0">
      <p:cViewPr>
        <p:scale>
          <a:sx n="105" d="100"/>
          <a:sy n="105" d="100"/>
        </p:scale>
        <p:origin x="28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mktrules/issues/NPRR831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May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2 % Rule &amp; NPRR 819 April 2016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447740"/>
          </a:xfrm>
        </p:spPr>
        <p:txBody>
          <a:bodyPr/>
          <a:lstStyle/>
          <a:p>
            <a:r>
              <a:rPr lang="en-US" altLang="en-US" sz="2000" dirty="0" smtClean="0"/>
              <a:t>2% Rule  (Dam &amp; RT) – Ongoing discussion</a:t>
            </a:r>
          </a:p>
          <a:p>
            <a:pPr lvl="1"/>
            <a:r>
              <a:rPr lang="en-US" altLang="en-US" sz="2000" dirty="0" smtClean="0"/>
              <a:t>Direction from TAC to Look at Threshold Instead of %</a:t>
            </a:r>
          </a:p>
          <a:p>
            <a:pPr lvl="1"/>
            <a:r>
              <a:rPr lang="en-US" altLang="en-US" sz="2000" dirty="0" smtClean="0"/>
              <a:t>$ Threshold Median</a:t>
            </a:r>
          </a:p>
          <a:p>
            <a:pPr lvl="2"/>
            <a:r>
              <a:rPr lang="en-US" altLang="en-US" sz="2000" dirty="0" smtClean="0"/>
              <a:t>DAM</a:t>
            </a:r>
          </a:p>
          <a:p>
            <a:pPr lvl="2"/>
            <a:r>
              <a:rPr lang="en-US" altLang="en-US" sz="2000" dirty="0" smtClean="0"/>
              <a:t>RT</a:t>
            </a:r>
          </a:p>
          <a:p>
            <a:pPr lvl="2"/>
            <a:r>
              <a:rPr lang="en-US" altLang="en-US" sz="2000" dirty="0" smtClean="0"/>
              <a:t>ERCOT will present data to CSWG at next Meeting.</a:t>
            </a:r>
          </a:p>
          <a:p>
            <a:pPr lvl="1"/>
            <a:r>
              <a:rPr lang="en-US" altLang="en-US" sz="2000" dirty="0" smtClean="0"/>
              <a:t>Resettlement	</a:t>
            </a:r>
          </a:p>
          <a:p>
            <a:pPr lvl="2"/>
            <a:r>
              <a:rPr lang="en-US" altLang="en-US" sz="2000" dirty="0" smtClean="0"/>
              <a:t>Daily</a:t>
            </a:r>
          </a:p>
          <a:p>
            <a:pPr lvl="2"/>
            <a:r>
              <a:rPr lang="en-US" altLang="en-US" sz="2000" dirty="0" smtClean="0"/>
              <a:t>Miscellaneous</a:t>
            </a:r>
          </a:p>
          <a:p>
            <a:pPr lvl="3"/>
            <a:r>
              <a:rPr lang="en-US" altLang="en-US" dirty="0" smtClean="0"/>
              <a:t>Impact Driven</a:t>
            </a:r>
          </a:p>
          <a:p>
            <a:pPr lvl="2"/>
            <a:r>
              <a:rPr lang="en-US" altLang="en-US" sz="2000" dirty="0" smtClean="0"/>
              <a:t>180 Day Cutoff</a:t>
            </a:r>
          </a:p>
          <a:p>
            <a:r>
              <a:rPr lang="en-US" sz="2000" dirty="0" smtClean="0"/>
              <a:t>NPRR 819</a:t>
            </a:r>
          </a:p>
          <a:p>
            <a:pPr lvl="1"/>
            <a:r>
              <a:rPr lang="en-US" sz="2000" dirty="0" smtClean="0"/>
              <a:t>Incorporating the 2 % issue into the language.</a:t>
            </a:r>
          </a:p>
          <a:p>
            <a:pPr lvl="2"/>
            <a:r>
              <a:rPr lang="en-US" sz="2000" dirty="0" smtClean="0"/>
              <a:t>Include all system, implementation and other errors that are not price errors</a:t>
            </a:r>
            <a:endParaRPr lang="en-US" sz="2000" dirty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RENA Issues in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r>
              <a:rPr lang="en-US" sz="2000" b="1" dirty="0" smtClean="0"/>
              <a:t>Increase in RENA first part of 2017.</a:t>
            </a:r>
          </a:p>
          <a:p>
            <a:pPr lvl="1"/>
            <a:r>
              <a:rPr lang="en-US" sz="2000" dirty="0" smtClean="0"/>
              <a:t>42 Million January through March</a:t>
            </a:r>
          </a:p>
          <a:p>
            <a:pPr lvl="1"/>
            <a:r>
              <a:rPr lang="en-US" sz="2000" dirty="0" smtClean="0"/>
              <a:t>Primary cause is PTP obligation payments</a:t>
            </a:r>
          </a:p>
          <a:p>
            <a:pPr lvl="2"/>
            <a:r>
              <a:rPr lang="en-US" sz="2000" dirty="0"/>
              <a:t>Congestion near Puns Caused High SPP’s without increasing the Load Zone </a:t>
            </a:r>
            <a:r>
              <a:rPr lang="en-US" sz="2000" dirty="0" smtClean="0"/>
              <a:t>Price</a:t>
            </a:r>
          </a:p>
          <a:p>
            <a:pPr lvl="2"/>
            <a:r>
              <a:rPr lang="en-US" sz="2000" dirty="0" smtClean="0"/>
              <a:t>PTP’s sinking at the Pun Node can result in PTP payments without offsetting Load Imbalance Charges</a:t>
            </a:r>
          </a:p>
          <a:p>
            <a:pPr lvl="2"/>
            <a:r>
              <a:rPr lang="en-US" sz="2000" b="1" dirty="0"/>
              <a:t>NPRR 831 – Inclusion of PUN networks in Load Zone Pricing – Urgent Status</a:t>
            </a:r>
            <a:r>
              <a:rPr lang="en-US" sz="2000" dirty="0" smtClean="0"/>
              <a:t>.</a:t>
            </a:r>
          </a:p>
          <a:p>
            <a:pPr lvl="2"/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www.ercot.com/mktrules/issues/NPRR831</a:t>
            </a:r>
            <a:endParaRPr lang="en-US" sz="2000" dirty="0" smtClean="0"/>
          </a:p>
          <a:p>
            <a:pPr lvl="1"/>
            <a:r>
              <a:rPr lang="en-US" sz="2000" dirty="0" smtClean="0"/>
              <a:t>Overselling of PTP’s that occur when a Node is islanded under a contingency in the Dam</a:t>
            </a:r>
          </a:p>
          <a:p>
            <a:pPr lvl="2"/>
            <a:r>
              <a:rPr lang="en-US" sz="2000" dirty="0" smtClean="0"/>
              <a:t>PTP modeling can result in overselling when </a:t>
            </a:r>
            <a:r>
              <a:rPr lang="en-US" sz="2000" dirty="0" smtClean="0"/>
              <a:t>source or </a:t>
            </a:r>
            <a:r>
              <a:rPr lang="en-US" sz="2000" dirty="0" smtClean="0"/>
              <a:t>sink settlement </a:t>
            </a:r>
            <a:r>
              <a:rPr lang="en-US" sz="2000" dirty="0" smtClean="0"/>
              <a:t>point </a:t>
            </a:r>
            <a:r>
              <a:rPr lang="en-US" sz="2000" dirty="0" smtClean="0"/>
              <a:t>are </a:t>
            </a:r>
            <a:r>
              <a:rPr lang="en-US" sz="2000" dirty="0" smtClean="0"/>
              <a:t>disconnected </a:t>
            </a:r>
            <a:r>
              <a:rPr lang="en-US" sz="2000" dirty="0" smtClean="0"/>
              <a:t>due to a contingency.</a:t>
            </a:r>
          </a:p>
          <a:p>
            <a:pPr lvl="1"/>
            <a:r>
              <a:rPr lang="en-US" sz="2000" dirty="0" smtClean="0"/>
              <a:t>Load Distribution Factors in DAM Model my not accurately represent load patterns in RT</a:t>
            </a:r>
          </a:p>
          <a:p>
            <a:pPr lvl="2"/>
            <a:endParaRPr lang="en-US" sz="1800" dirty="0" smtClean="0"/>
          </a:p>
          <a:p>
            <a:pPr marL="914400" lvl="2" indent="0">
              <a:buNone/>
            </a:pPr>
            <a:endParaRPr lang="en-US" sz="18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83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NODAL Settlement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pPr lvl="1"/>
            <a:r>
              <a:rPr lang="en-US" sz="2200" dirty="0" smtClean="0"/>
              <a:t>Review, Edit and Add charges to Settlement Handbook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marL="914400" lvl="2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endParaRPr lang="en-US" sz="2200" dirty="0" smtClean="0"/>
          </a:p>
          <a:p>
            <a:pPr lvl="2"/>
            <a:endParaRPr lang="en-US" sz="18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928507"/>
              </p:ext>
            </p:extLst>
          </p:nvPr>
        </p:nvGraphicFramePr>
        <p:xfrm>
          <a:off x="1284773" y="1497209"/>
          <a:ext cx="8447701" cy="4179317"/>
        </p:xfrm>
        <a:graphic>
          <a:graphicData uri="http://schemas.openxmlformats.org/drawingml/2006/table">
            <a:tbl>
              <a:tblPr/>
              <a:tblGrid>
                <a:gridCol w="8447701"/>
              </a:tblGrid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ERSPAMTQSETOT EMERGENCY RESPONSE SERVICES 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LAASIRNAMT Ancillary Imbalance Revenue Neutrality Allocation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LAEILAMT LOAD ALLOCATED EMERGENCY INTERRUPTIBLE LOAD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LAERSAMT LOAD ALLOCATED EMERGENCY RESPONSE SERVICE CHARGE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LAMBLTAMT Presidio Exception Block Load Transfer Charge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RTASIAMT ANCILLARY SERVICE IMBALANCE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RTMISCAMT Real Time Miscellaneous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RTOBLLOAMT RT OBLIGATION WITH LINKS TO AN OPTION AMOUNT QSE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RTRUCRSVAMT REAL TIME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DACRRSRTAMT DAY-AHEAD CRR SHORT RATIO REAL-TIME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NDRTFGRAMT NO DAM Real-Time FGR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RTRDASIAMT Real-Time Reliability Deployment ANCILLARY SERVICE IMBALANCE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RTRDRUCRSVAMT Real-Time Reliability Deployment RUC ANCILLARY SERVICE Reserve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LARDASIRNAMT Load Allocated Reliability Deployment Ancillary Imbalance Revenue Neutrality Amount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96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LAHDLOEAMT RT High Dispatch Limit Overide Charge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3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HDLOEAMT  RT High Dispatch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Overide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Payment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70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494263"/>
              </p:ext>
            </p:extLst>
          </p:nvPr>
        </p:nvGraphicFramePr>
        <p:xfrm>
          <a:off x="760491" y="1003624"/>
          <a:ext cx="10605665" cy="4586471"/>
        </p:xfrm>
        <a:graphic>
          <a:graphicData uri="http://schemas.openxmlformats.org/drawingml/2006/table">
            <a:tbl>
              <a:tblPr/>
              <a:tblGrid>
                <a:gridCol w="10605665"/>
              </a:tblGrid>
              <a:tr h="422115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May</a:t>
                      </a:r>
                      <a:r>
                        <a:rPr lang="en-US" sz="4000" b="1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22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, 2017</a:t>
                      </a:r>
                      <a:r>
                        <a:rPr lang="en-US" sz="4000" b="1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at 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1:00 </a:t>
                      </a:r>
                      <a:r>
                        <a:rPr lang="en-US" sz="4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PM</a:t>
                      </a:r>
                      <a:r>
                        <a:rPr lang="en-US" sz="400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40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WebEx Only</a:t>
                      </a: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See meeting page for details:</a:t>
                      </a:r>
                    </a:p>
                    <a:p>
                      <a:pPr algn="ctr"/>
                      <a:endParaRPr lang="en-US" sz="24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Bookman Old Style" panose="02050604050505020204" pitchFamily="18" charset="0"/>
                        </a:rPr>
                        <a:t>http://ercot.com/calendar/2017/5/22/117514-CSWG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82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6903</TotalTime>
  <Words>328</Words>
  <Application>Microsoft Office PowerPoint</Application>
  <PresentationFormat>Custom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1_Custom Design</vt:lpstr>
      <vt:lpstr>1_Office Theme</vt:lpstr>
      <vt:lpstr>PowerPoint Presentation</vt:lpstr>
      <vt:lpstr>2 % Rule &amp; NPRR 819 April 2016 Meeting </vt:lpstr>
      <vt:lpstr>RENA Issues in 2017</vt:lpstr>
      <vt:lpstr>NODAL Settlement Handbook</vt:lpstr>
      <vt:lpstr>Next CSWG Meeting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Lookadoo, Heddie</cp:lastModifiedBy>
  <cp:revision>176</cp:revision>
  <cp:lastPrinted>2016-07-25T13:59:58Z</cp:lastPrinted>
  <dcterms:created xsi:type="dcterms:W3CDTF">2016-07-13T16:53:36Z</dcterms:created>
  <dcterms:modified xsi:type="dcterms:W3CDTF">2017-05-08T15:09:59Z</dcterms:modified>
</cp:coreProperties>
</file>