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3"/>
  </p:notesMasterIdLst>
  <p:handoutMasterIdLst>
    <p:handoutMasterId r:id="rId24"/>
  </p:handoutMasterIdLst>
  <p:sldIdLst>
    <p:sldId id="260" r:id="rId6"/>
    <p:sldId id="268" r:id="rId7"/>
    <p:sldId id="269" r:id="rId8"/>
    <p:sldId id="270" r:id="rId9"/>
    <p:sldId id="271" r:id="rId10"/>
    <p:sldId id="272" r:id="rId11"/>
    <p:sldId id="284" r:id="rId12"/>
    <p:sldId id="273" r:id="rId13"/>
    <p:sldId id="282" r:id="rId14"/>
    <p:sldId id="283" r:id="rId15"/>
    <p:sldId id="275" r:id="rId16"/>
    <p:sldId id="276" r:id="rId17"/>
    <p:sldId id="277" r:id="rId18"/>
    <p:sldId id="278" r:id="rId19"/>
    <p:sldId id="279" r:id="rId20"/>
    <p:sldId id="280" r:id="rId21"/>
    <p:sldId id="281"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14" y="3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5/5/2017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2</a:t>
            </a:fld>
            <a:endParaRPr lang="en-US" altLang="en-US" dirty="0" smtClean="0">
              <a:latin typeface="Calibri" pitchFamily="34" charset="0"/>
            </a:endParaRPr>
          </a:p>
        </p:txBody>
      </p:sp>
    </p:spTree>
    <p:extLst>
      <p:ext uri="{BB962C8B-B14F-4D97-AF65-F5344CB8AC3E}">
        <p14:creationId xmlns:p14="http://schemas.microsoft.com/office/powerpoint/2010/main" val="2796293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11</a:t>
            </a:fld>
            <a:endParaRPr lang="en-US" altLang="en-US" dirty="0" smtClean="0">
              <a:latin typeface="Calibri" pitchFamily="34" charset="0"/>
            </a:endParaRPr>
          </a:p>
        </p:txBody>
      </p:sp>
    </p:spTree>
    <p:extLst>
      <p:ext uri="{BB962C8B-B14F-4D97-AF65-F5344CB8AC3E}">
        <p14:creationId xmlns:p14="http://schemas.microsoft.com/office/powerpoint/2010/main" val="1151339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12</a:t>
            </a:fld>
            <a:endParaRPr lang="en-US" altLang="en-US" dirty="0" smtClean="0">
              <a:latin typeface="Calibri" pitchFamily="34" charset="0"/>
            </a:endParaRPr>
          </a:p>
        </p:txBody>
      </p:sp>
    </p:spTree>
    <p:extLst>
      <p:ext uri="{BB962C8B-B14F-4D97-AF65-F5344CB8AC3E}">
        <p14:creationId xmlns:p14="http://schemas.microsoft.com/office/powerpoint/2010/main" val="3370892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13</a:t>
            </a:fld>
            <a:endParaRPr lang="en-US" altLang="en-US" dirty="0" smtClean="0">
              <a:latin typeface="Calibri" pitchFamily="34" charset="0"/>
            </a:endParaRPr>
          </a:p>
        </p:txBody>
      </p:sp>
    </p:spTree>
    <p:extLst>
      <p:ext uri="{BB962C8B-B14F-4D97-AF65-F5344CB8AC3E}">
        <p14:creationId xmlns:p14="http://schemas.microsoft.com/office/powerpoint/2010/main" val="385659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14</a:t>
            </a:fld>
            <a:endParaRPr lang="en-US" altLang="en-US" dirty="0" smtClean="0">
              <a:latin typeface="Calibri" pitchFamily="34" charset="0"/>
            </a:endParaRPr>
          </a:p>
        </p:txBody>
      </p:sp>
    </p:spTree>
    <p:extLst>
      <p:ext uri="{BB962C8B-B14F-4D97-AF65-F5344CB8AC3E}">
        <p14:creationId xmlns:p14="http://schemas.microsoft.com/office/powerpoint/2010/main" val="23671963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15</a:t>
            </a:fld>
            <a:endParaRPr lang="en-US" altLang="en-US" dirty="0" smtClean="0">
              <a:latin typeface="Calibri" pitchFamily="34" charset="0"/>
            </a:endParaRPr>
          </a:p>
        </p:txBody>
      </p:sp>
    </p:spTree>
    <p:extLst>
      <p:ext uri="{BB962C8B-B14F-4D97-AF65-F5344CB8AC3E}">
        <p14:creationId xmlns:p14="http://schemas.microsoft.com/office/powerpoint/2010/main" val="2181479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16</a:t>
            </a:fld>
            <a:endParaRPr lang="en-US" altLang="en-US" dirty="0" smtClean="0">
              <a:latin typeface="Calibri" pitchFamily="34" charset="0"/>
            </a:endParaRPr>
          </a:p>
        </p:txBody>
      </p:sp>
    </p:spTree>
    <p:extLst>
      <p:ext uri="{BB962C8B-B14F-4D97-AF65-F5344CB8AC3E}">
        <p14:creationId xmlns:p14="http://schemas.microsoft.com/office/powerpoint/2010/main" val="3675619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17</a:t>
            </a:fld>
            <a:endParaRPr lang="en-US" altLang="en-US" dirty="0" smtClean="0">
              <a:latin typeface="Calibri" pitchFamily="34" charset="0"/>
            </a:endParaRPr>
          </a:p>
        </p:txBody>
      </p:sp>
    </p:spTree>
    <p:extLst>
      <p:ext uri="{BB962C8B-B14F-4D97-AF65-F5344CB8AC3E}">
        <p14:creationId xmlns:p14="http://schemas.microsoft.com/office/powerpoint/2010/main" val="54677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3</a:t>
            </a:fld>
            <a:endParaRPr lang="en-US" altLang="en-US" dirty="0" smtClean="0">
              <a:latin typeface="Calibri" pitchFamily="34" charset="0"/>
            </a:endParaRPr>
          </a:p>
        </p:txBody>
      </p:sp>
    </p:spTree>
    <p:extLst>
      <p:ext uri="{BB962C8B-B14F-4D97-AF65-F5344CB8AC3E}">
        <p14:creationId xmlns:p14="http://schemas.microsoft.com/office/powerpoint/2010/main" val="1147761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4</a:t>
            </a:fld>
            <a:endParaRPr lang="en-US" altLang="en-US" dirty="0" smtClean="0">
              <a:latin typeface="Calibri" pitchFamily="34" charset="0"/>
            </a:endParaRPr>
          </a:p>
        </p:txBody>
      </p:sp>
    </p:spTree>
    <p:extLst>
      <p:ext uri="{BB962C8B-B14F-4D97-AF65-F5344CB8AC3E}">
        <p14:creationId xmlns:p14="http://schemas.microsoft.com/office/powerpoint/2010/main" val="3698725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5</a:t>
            </a:fld>
            <a:endParaRPr lang="en-US" altLang="en-US" dirty="0" smtClean="0">
              <a:latin typeface="Calibri" pitchFamily="34" charset="0"/>
            </a:endParaRPr>
          </a:p>
        </p:txBody>
      </p:sp>
    </p:spTree>
    <p:extLst>
      <p:ext uri="{BB962C8B-B14F-4D97-AF65-F5344CB8AC3E}">
        <p14:creationId xmlns:p14="http://schemas.microsoft.com/office/powerpoint/2010/main" val="1714302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6</a:t>
            </a:fld>
            <a:endParaRPr lang="en-US" altLang="en-US" dirty="0" smtClean="0">
              <a:latin typeface="Calibri" pitchFamily="34" charset="0"/>
            </a:endParaRPr>
          </a:p>
        </p:txBody>
      </p:sp>
    </p:spTree>
    <p:extLst>
      <p:ext uri="{BB962C8B-B14F-4D97-AF65-F5344CB8AC3E}">
        <p14:creationId xmlns:p14="http://schemas.microsoft.com/office/powerpoint/2010/main" val="26570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7</a:t>
            </a:fld>
            <a:endParaRPr lang="en-US" altLang="en-US" dirty="0" smtClean="0">
              <a:latin typeface="Calibri" pitchFamily="34" charset="0"/>
            </a:endParaRPr>
          </a:p>
        </p:txBody>
      </p:sp>
    </p:spTree>
    <p:extLst>
      <p:ext uri="{BB962C8B-B14F-4D97-AF65-F5344CB8AC3E}">
        <p14:creationId xmlns:p14="http://schemas.microsoft.com/office/powerpoint/2010/main" val="3419358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8</a:t>
            </a:fld>
            <a:endParaRPr lang="en-US" altLang="en-US" dirty="0" smtClean="0">
              <a:latin typeface="Calibri" pitchFamily="34" charset="0"/>
            </a:endParaRPr>
          </a:p>
        </p:txBody>
      </p:sp>
    </p:spTree>
    <p:extLst>
      <p:ext uri="{BB962C8B-B14F-4D97-AF65-F5344CB8AC3E}">
        <p14:creationId xmlns:p14="http://schemas.microsoft.com/office/powerpoint/2010/main" val="1318128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9</a:t>
            </a:fld>
            <a:endParaRPr lang="en-US" altLang="en-US" dirty="0" smtClean="0">
              <a:latin typeface="Calibri" pitchFamily="34" charset="0"/>
            </a:endParaRPr>
          </a:p>
        </p:txBody>
      </p:sp>
    </p:spTree>
    <p:extLst>
      <p:ext uri="{BB962C8B-B14F-4D97-AF65-F5344CB8AC3E}">
        <p14:creationId xmlns:p14="http://schemas.microsoft.com/office/powerpoint/2010/main" val="1810861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BED881FE-2149-448C-B4D6-E878ACBC9506}" type="slidenum">
              <a:rPr lang="en-US" altLang="en-US" smtClean="0">
                <a:latin typeface="Calibri" pitchFamily="34" charset="0"/>
              </a:rPr>
              <a:pPr fontAlgn="base">
                <a:spcBef>
                  <a:spcPct val="0"/>
                </a:spcBef>
                <a:spcAft>
                  <a:spcPct val="0"/>
                </a:spcAft>
                <a:defRPr/>
              </a:pPr>
              <a:t>10</a:t>
            </a:fld>
            <a:endParaRPr lang="en-US" altLang="en-US" dirty="0" smtClean="0">
              <a:latin typeface="Calibri" pitchFamily="34" charset="0"/>
            </a:endParaRPr>
          </a:p>
        </p:txBody>
      </p:sp>
    </p:spTree>
    <p:extLst>
      <p:ext uri="{BB962C8B-B14F-4D97-AF65-F5344CB8AC3E}">
        <p14:creationId xmlns:p14="http://schemas.microsoft.com/office/powerpoint/2010/main" val="2857108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057400"/>
            <a:ext cx="5646034" cy="3293209"/>
          </a:xfrm>
          <a:prstGeom prst="rect">
            <a:avLst/>
          </a:prstGeom>
          <a:noFill/>
        </p:spPr>
        <p:txBody>
          <a:bodyPr wrap="square" rtlCol="0">
            <a:spAutoFit/>
          </a:bodyPr>
          <a:lstStyle/>
          <a:p>
            <a:pPr algn="ctr">
              <a:defRPr/>
            </a:pPr>
            <a:r>
              <a:rPr lang="en-US" sz="2000" b="1" i="1" dirty="0">
                <a:solidFill>
                  <a:schemeClr val="tx2">
                    <a:lumMod val="90000"/>
                    <a:lumOff val="10000"/>
                  </a:schemeClr>
                </a:solidFill>
              </a:rPr>
              <a:t>Real-Time  Co-optimization of Energy &amp; Ancillary Services</a:t>
            </a:r>
          </a:p>
          <a:p>
            <a:pPr algn="ctr">
              <a:defRPr/>
            </a:pPr>
            <a:endParaRPr lang="en-US" sz="2000" b="1" i="1" dirty="0">
              <a:solidFill>
                <a:schemeClr val="tx2">
                  <a:lumMod val="90000"/>
                  <a:lumOff val="10000"/>
                </a:schemeClr>
              </a:solidFill>
            </a:endParaRPr>
          </a:p>
          <a:p>
            <a:pPr algn="ctr">
              <a:defRPr/>
            </a:pPr>
            <a:r>
              <a:rPr lang="en-US" sz="2000" b="1" i="1" dirty="0">
                <a:solidFill>
                  <a:schemeClr val="tx2">
                    <a:lumMod val="90000"/>
                    <a:lumOff val="10000"/>
                  </a:schemeClr>
                </a:solidFill>
              </a:rPr>
              <a:t>Co-ordination of Power Balance Penalty Curve, VOLL, SWOC for AS Demand Curves</a:t>
            </a: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Sai Moorty</a:t>
            </a:r>
            <a:endParaRPr lang="en-US" dirty="0">
              <a:solidFill>
                <a:schemeClr val="tx2"/>
              </a:solidFill>
            </a:endParaRPr>
          </a:p>
          <a:p>
            <a:endParaRPr lang="en-US" dirty="0">
              <a:solidFill>
                <a:schemeClr val="tx2"/>
              </a:solidFill>
            </a:endParaRPr>
          </a:p>
          <a:p>
            <a:r>
              <a:rPr lang="en-US" dirty="0" smtClean="0">
                <a:solidFill>
                  <a:schemeClr val="tx2"/>
                </a:solidFill>
              </a:rPr>
              <a:t>May 8</a:t>
            </a:r>
            <a:r>
              <a:rPr lang="en-US" baseline="30000" dirty="0" smtClean="0">
                <a:solidFill>
                  <a:schemeClr val="tx2"/>
                </a:solidFill>
              </a:rPr>
              <a:t>th</a:t>
            </a:r>
            <a:r>
              <a:rPr lang="en-US" dirty="0" smtClean="0">
                <a:solidFill>
                  <a:schemeClr val="tx2"/>
                </a:solidFill>
              </a:rPr>
              <a:t>, 2017</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Example 1:</a:t>
            </a:r>
            <a:endParaRPr lang="en-US" dirty="0">
              <a:solidFill>
                <a:schemeClr val="accent2">
                  <a:lumMod val="75000"/>
                </a:schemeClr>
              </a:solidFill>
            </a:endParaRPr>
          </a:p>
        </p:txBody>
      </p:sp>
      <p:sp>
        <p:nvSpPr>
          <p:cNvPr id="3" name="TextBox 2"/>
          <p:cNvSpPr txBox="1"/>
          <p:nvPr/>
        </p:nvSpPr>
        <p:spPr>
          <a:xfrm>
            <a:off x="690508" y="4008582"/>
            <a:ext cx="8095456" cy="1889298"/>
          </a:xfrm>
          <a:prstGeom prst="rect">
            <a:avLst/>
          </a:prstGeom>
          <a:noFill/>
        </p:spPr>
        <p:txBody>
          <a:bodyPr wrap="square" rtlCol="0">
            <a:normAutofit lnSpcReduction="10000"/>
          </a:bodyPr>
          <a:lstStyle/>
          <a:p>
            <a:pPr marL="285750" indent="-285750">
              <a:buFont typeface="Arial" panose="020B0604020202020204" pitchFamily="34" charset="0"/>
              <a:buChar char="•"/>
            </a:pPr>
            <a:r>
              <a:rPr lang="en-US" dirty="0" smtClean="0"/>
              <a:t>Generator Net Revenue per MW capacity</a:t>
            </a:r>
          </a:p>
          <a:p>
            <a:pPr marL="742950" lvl="1" indent="-285750">
              <a:buFont typeface="Arial" panose="020B0604020202020204" pitchFamily="34" charset="0"/>
              <a:buChar char="•"/>
            </a:pPr>
            <a:r>
              <a:rPr lang="en-US" dirty="0" smtClean="0"/>
              <a:t>Energy: LMP-EOC = 9001-50 = 8951 $/</a:t>
            </a:r>
            <a:r>
              <a:rPr lang="en-US" dirty="0" err="1" smtClean="0"/>
              <a:t>MWh</a:t>
            </a:r>
            <a:endParaRPr lang="en-US" dirty="0" smtClean="0"/>
          </a:p>
          <a:p>
            <a:pPr marL="742950" lvl="1" indent="-285750">
              <a:buFont typeface="Arial" panose="020B0604020202020204" pitchFamily="34" charset="0"/>
              <a:buChar char="•"/>
            </a:pPr>
            <a:r>
              <a:rPr lang="en-US" dirty="0" smtClean="0"/>
              <a:t>AS: AS_MCPC-</a:t>
            </a:r>
            <a:r>
              <a:rPr lang="en-US" dirty="0" err="1" smtClean="0"/>
              <a:t>ASOffer</a:t>
            </a:r>
            <a:r>
              <a:rPr lang="en-US" dirty="0" smtClean="0"/>
              <a:t> = 8959-8 = 8951 $/MW/h</a:t>
            </a:r>
          </a:p>
          <a:p>
            <a:pPr marL="285750" indent="-285750">
              <a:buFont typeface="Arial" panose="020B0604020202020204" pitchFamily="34" charset="0"/>
              <a:buChar char="•"/>
            </a:pPr>
            <a:r>
              <a:rPr lang="en-US" dirty="0" smtClean="0"/>
              <a:t>Generator indifferent to whether its capacity is procured for energy or AS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However, Power Balance is NOT met and will have to rely on deploying AS  or perform load shed to achieve power balance</a:t>
            </a:r>
            <a:endParaRPr lang="en-US" dirty="0"/>
          </a:p>
        </p:txBody>
      </p:sp>
      <p:graphicFrame>
        <p:nvGraphicFramePr>
          <p:cNvPr id="5" name="Table 4"/>
          <p:cNvGraphicFramePr>
            <a:graphicFrameLocks noGrp="1"/>
          </p:cNvGraphicFramePr>
          <p:nvPr>
            <p:extLst/>
          </p:nvPr>
        </p:nvGraphicFramePr>
        <p:xfrm>
          <a:off x="690508" y="822575"/>
          <a:ext cx="6096000" cy="1102360"/>
        </p:xfrm>
        <a:graphic>
          <a:graphicData uri="http://schemas.openxmlformats.org/drawingml/2006/table">
            <a:tbl>
              <a:tblPr bandRow="1">
                <a:tableStyleId>{5C22544A-7EE6-4342-B048-85BDC9FD1C3A}</a:tableStyleId>
              </a:tblPr>
              <a:tblGrid>
                <a:gridCol w="2032000"/>
                <a:gridCol w="2032000"/>
                <a:gridCol w="2032000"/>
              </a:tblGrid>
              <a:tr h="185420">
                <a:tc gridSpan="2">
                  <a:txBody>
                    <a:bodyPr/>
                    <a:lstStyle/>
                    <a:p>
                      <a:r>
                        <a:rPr lang="en-US" dirty="0" smtClean="0"/>
                        <a:t>Desired Awards</a:t>
                      </a:r>
                      <a:r>
                        <a:rPr lang="en-US" baseline="0" dirty="0" smtClean="0"/>
                        <a:t> to Generator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Power Balance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420">
                <a:tc>
                  <a:txBody>
                    <a:bodyPr/>
                    <a:lstStyle/>
                    <a:p>
                      <a:r>
                        <a:rPr lang="en-US" dirty="0" smtClean="0"/>
                        <a:t>Energy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AS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Energy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111 </a:t>
                      </a:r>
                      <a:r>
                        <a:rPr lang="en-US" dirty="0" err="1" smtClean="0"/>
                        <a:t>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9 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0 </a:t>
                      </a:r>
                      <a:r>
                        <a:rPr lang="en-US" dirty="0" err="1" smtClean="0"/>
                        <a:t>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extLst/>
          </p:nvPr>
        </p:nvGraphicFramePr>
        <p:xfrm>
          <a:off x="690508" y="2357583"/>
          <a:ext cx="7185130" cy="1651000"/>
        </p:xfrm>
        <a:graphic>
          <a:graphicData uri="http://schemas.openxmlformats.org/drawingml/2006/table">
            <a:tbl>
              <a:tblPr bandRow="1">
                <a:tableStyleId>{5C22544A-7EE6-4342-B048-85BDC9FD1C3A}</a:tableStyleId>
              </a:tblPr>
              <a:tblGrid>
                <a:gridCol w="1437026"/>
                <a:gridCol w="1437026"/>
                <a:gridCol w="1437026"/>
                <a:gridCol w="1437026"/>
                <a:gridCol w="1437026"/>
              </a:tblGrid>
              <a:tr h="185420">
                <a:tc gridSpan="2">
                  <a:txBody>
                    <a:bodyPr/>
                    <a:lstStyle/>
                    <a:p>
                      <a:r>
                        <a:rPr lang="en-US" dirty="0" smtClean="0"/>
                        <a:t>Actual Award</a:t>
                      </a:r>
                      <a:r>
                        <a:rPr lang="en-US" baseline="0" dirty="0" smtClean="0"/>
                        <a:t> to Generator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Power Balance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dirty="0" smtClean="0"/>
                        <a:t>Prices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420">
                <a:tc>
                  <a:txBody>
                    <a:bodyPr/>
                    <a:lstStyle/>
                    <a:p>
                      <a:r>
                        <a:rPr lang="en-US" dirty="0" smtClean="0"/>
                        <a:t>Energy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AS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Energy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Energy LMP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AS</a:t>
                      </a:r>
                      <a:r>
                        <a:rPr lang="en-US" baseline="0" dirty="0" smtClean="0"/>
                        <a:t> MCPC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110 </a:t>
                      </a:r>
                      <a:r>
                        <a:rPr lang="en-US" dirty="0" err="1" smtClean="0"/>
                        <a:t>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10 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1 </a:t>
                      </a:r>
                      <a:r>
                        <a:rPr lang="en-US" dirty="0" err="1" smtClean="0"/>
                        <a:t>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9001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8959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78909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Example 1: AS MCPC Calculation</a:t>
            </a:r>
            <a:endParaRPr lang="en-US" dirty="0">
              <a:solidFill>
                <a:schemeClr val="accent2">
                  <a:lumMod val="75000"/>
                </a:schemeClr>
              </a:solidFill>
            </a:endParaRPr>
          </a:p>
        </p:txBody>
      </p:sp>
      <mc:AlternateContent xmlns:mc="http://schemas.openxmlformats.org/markup-compatibility/2006" xmlns:a14="http://schemas.microsoft.com/office/drawing/2010/main">
        <mc:Choice Requires="a14">
          <p:sp>
            <p:nvSpPr>
              <p:cNvPr id="3" name="TextBox 2"/>
              <p:cNvSpPr txBox="1"/>
              <p:nvPr/>
            </p:nvSpPr>
            <p:spPr>
              <a:xfrm>
                <a:off x="690508" y="800100"/>
                <a:ext cx="8095456" cy="5097780"/>
              </a:xfrm>
              <a:prstGeom prst="rect">
                <a:avLst/>
              </a:prstGeom>
              <a:noFill/>
            </p:spPr>
            <p:txBody>
              <a:bodyPr wrap="square" rtlCol="0">
                <a:normAutofit fontScale="70000" lnSpcReduction="20000"/>
              </a:bodyPr>
              <a:lstStyle/>
              <a:p>
                <a:pPr/>
                <a14:m>
                  <m:oMathPara xmlns:m="http://schemas.openxmlformats.org/officeDocument/2006/math">
                    <m:oMathParaPr>
                      <m:jc m:val="centerGroup"/>
                    </m:oMathParaPr>
                    <m:oMath xmlns:m="http://schemas.openxmlformats.org/officeDocument/2006/math">
                      <m:r>
                        <a:rPr lang="en-US" i="1">
                          <a:latin typeface="Cambria Math"/>
                        </a:rPr>
                        <m:t>𝑂𝑏𝑗𝑒𝑐𝑡𝑖𝑣𝑒</m:t>
                      </m:r>
                      <m:r>
                        <a:rPr lang="en-US" i="1">
                          <a:latin typeface="Cambria Math"/>
                        </a:rPr>
                        <m:t>= </m:t>
                      </m:r>
                      <m:r>
                        <a:rPr lang="en-US" i="1">
                          <a:latin typeface="Cambria Math"/>
                        </a:rPr>
                        <m:t>𝑀𝑎𝑥</m:t>
                      </m:r>
                      <m:r>
                        <a:rPr lang="en-US" i="1">
                          <a:latin typeface="Cambria Math"/>
                        </a:rPr>
                        <m:t> </m:t>
                      </m:r>
                      <m:d>
                        <m:dPr>
                          <m:begChr m:val="{"/>
                          <m:endChr m:val="}"/>
                          <m:ctrlPr>
                            <a:rPr lang="en-US" i="1">
                              <a:latin typeface="Cambria Math" panose="02040503050406030204" pitchFamily="18" charset="0"/>
                            </a:rPr>
                          </m:ctrlPr>
                        </m:dPr>
                        <m:e>
                          <m:r>
                            <a:rPr lang="en-US" i="1">
                              <a:latin typeface="Cambria Math"/>
                            </a:rPr>
                            <m:t>9000×</m:t>
                          </m:r>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𝐷𝑒𝑚𝑎𝑛𝑑</m:t>
                              </m:r>
                            </m:sub>
                            <m:sup>
                              <m:r>
                                <a:rPr lang="en-US" i="1">
                                  <a:latin typeface="Cambria Math"/>
                                </a:rPr>
                                <m:t>𝐴𝑆</m:t>
                              </m:r>
                            </m:sup>
                          </m:sSubSup>
                          <m:r>
                            <a:rPr lang="en-US" i="1">
                              <a:latin typeface="Cambria Math"/>
                            </a:rPr>
                            <m:t>−</m:t>
                          </m:r>
                          <m:d>
                            <m:dPr>
                              <m:begChr m:val="["/>
                              <m:endChr m:val="]"/>
                              <m:ctrlPr>
                                <a:rPr lang="en-US" i="1">
                                  <a:latin typeface="Cambria Math" panose="02040503050406030204" pitchFamily="18" charset="0"/>
                                </a:rPr>
                              </m:ctrlPr>
                            </m:dPr>
                            <m:e>
                              <m:r>
                                <a:rPr lang="en-US" i="1">
                                  <a:latin typeface="Cambria Math"/>
                                </a:rPr>
                                <m:t>9001×</m:t>
                              </m:r>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𝑃𝐵𝑃𝐶</m:t>
                                  </m:r>
                                </m:sub>
                                <m:sup>
                                  <m:r>
                                    <a:rPr lang="en-US" i="1">
                                      <a:latin typeface="Cambria Math"/>
                                    </a:rPr>
                                    <m:t>𝐸𝑛𝑒𝑟𝑔𝑦</m:t>
                                  </m:r>
                                </m:sup>
                              </m:sSubSup>
                              <m:r>
                                <a:rPr lang="en-US" i="1">
                                  <a:latin typeface="Cambria Math"/>
                                </a:rPr>
                                <m:t>+50×</m:t>
                              </m:r>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𝐺𝑒𝑛</m:t>
                                  </m:r>
                                </m:sub>
                                <m:sup>
                                  <m:r>
                                    <a:rPr lang="en-US" i="1">
                                      <a:latin typeface="Cambria Math"/>
                                    </a:rPr>
                                    <m:t>𝐸𝑛𝑒𝑟𝑔𝑦</m:t>
                                  </m:r>
                                </m:sup>
                              </m:sSubSup>
                              <m:r>
                                <a:rPr lang="en-US" i="1">
                                  <a:latin typeface="Cambria Math"/>
                                </a:rPr>
                                <m:t>+8×</m:t>
                              </m:r>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𝐺𝑒𝑛</m:t>
                                  </m:r>
                                </m:sub>
                                <m:sup>
                                  <m:r>
                                    <a:rPr lang="en-US" i="1">
                                      <a:latin typeface="Cambria Math"/>
                                    </a:rPr>
                                    <m:t>𝐴𝑆</m:t>
                                  </m:r>
                                </m:sup>
                              </m:sSubSup>
                            </m:e>
                          </m:d>
                        </m:e>
                      </m:d>
                    </m:oMath>
                  </m:oMathPara>
                </a14:m>
                <a:endParaRPr lang="en-US" dirty="0"/>
              </a:p>
              <a:p>
                <a:r>
                  <a:rPr lang="en-US" dirty="0"/>
                  <a:t> </a:t>
                </a:r>
              </a:p>
              <a:p>
                <a:r>
                  <a:rPr lang="en-US" dirty="0"/>
                  <a:t>Subject to the following constraints:</a:t>
                </a:r>
              </a:p>
              <a:p>
                <a:endParaRPr lang="en-US" dirty="0" smtClean="0"/>
              </a:p>
              <a:p>
                <a:r>
                  <a:rPr lang="en-US" dirty="0" smtClean="0"/>
                  <a:t>System </a:t>
                </a:r>
                <a:r>
                  <a:rPr lang="en-US" dirty="0"/>
                  <a:t>Constraints:</a:t>
                </a:r>
              </a:p>
              <a:p>
                <a:pPr marL="342900" lvl="0" indent="-342900">
                  <a:buFont typeface="+mj-lt"/>
                  <a:buAutoNum type="arabicPeriod"/>
                </a:pPr>
                <a:r>
                  <a:rPr lang="en-US" dirty="0"/>
                  <a:t>Power Balance Constraint: </a:t>
                </a:r>
                <a:r>
                  <a:rPr lang="en-US" u="sng" dirty="0"/>
                  <a:t>Energy price (LMP) is the shadow price of this </a:t>
                </a:r>
                <a:r>
                  <a:rPr lang="en-US" u="sng" dirty="0" smtClean="0"/>
                  <a:t>constraint</a:t>
                </a:r>
              </a:p>
              <a:p>
                <a:pPr marL="342900" lvl="0" indent="-342900">
                  <a:buFont typeface="+mj-lt"/>
                  <a:buAutoNum type="arabicPeriod"/>
                </a:pPr>
                <a:endParaRPr lang="en-US" dirty="0"/>
              </a:p>
              <a:p>
                <a:pPr/>
                <a14:m>
                  <m:oMathPara xmlns:m="http://schemas.openxmlformats.org/officeDocument/2006/math">
                    <m:oMathParaPr>
                      <m:jc m:val="centerGroup"/>
                    </m:oMathParaPr>
                    <m:oMath xmlns:m="http://schemas.openxmlformats.org/officeDocument/2006/math">
                      <m:r>
                        <a:rPr lang="en-US" i="1">
                          <a:latin typeface="Cambria Math"/>
                        </a:rPr>
                        <m:t>𝐺𝑇𝐵𝐷</m:t>
                      </m:r>
                      <m:r>
                        <a:rPr lang="en-US" i="1">
                          <a:latin typeface="Cambria Math"/>
                        </a:rPr>
                        <m:t>−</m:t>
                      </m:r>
                      <m:d>
                        <m:dPr>
                          <m:begChr m:val="["/>
                          <m:endChr m:val="]"/>
                          <m:ctrlPr>
                            <a:rPr lang="en-US" i="1">
                              <a:latin typeface="Cambria Math" panose="02040503050406030204" pitchFamily="18" charset="0"/>
                            </a:rPr>
                          </m:ctrlPr>
                        </m:dPr>
                        <m:e>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𝑃𝐵𝑃𝐶</m:t>
                              </m:r>
                            </m:sub>
                            <m:sup>
                              <m:r>
                                <a:rPr lang="en-US" i="1">
                                  <a:latin typeface="Cambria Math"/>
                                </a:rPr>
                                <m:t>𝐸𝑛𝑒𝑟𝑔𝑦</m:t>
                              </m:r>
                            </m:sup>
                          </m:sSubSup>
                          <m:r>
                            <a:rPr lang="en-US" i="1">
                              <a:latin typeface="Cambria Math"/>
                            </a:rPr>
                            <m:t>+</m:t>
                          </m:r>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𝐺𝑒𝑛</m:t>
                              </m:r>
                            </m:sub>
                            <m:sup>
                              <m:r>
                                <a:rPr lang="en-US" i="1">
                                  <a:latin typeface="Cambria Math"/>
                                </a:rPr>
                                <m:t>𝐸𝑛𝑒𝑟𝑔𝑦</m:t>
                              </m:r>
                            </m:sup>
                          </m:sSubSup>
                        </m:e>
                      </m:d>
                      <m:r>
                        <a:rPr lang="en-US" i="1">
                          <a:latin typeface="Cambria Math"/>
                        </a:rPr>
                        <m:t>=0 </m:t>
                      </m:r>
                    </m:oMath>
                  </m:oMathPara>
                </a14:m>
                <a:endParaRPr lang="en-US" dirty="0"/>
              </a:p>
              <a:p>
                <a:pPr marL="342900" lvl="0" indent="-342900">
                  <a:buFont typeface="+mj-lt"/>
                  <a:buAutoNum type="arabicPeriod"/>
                </a:pPr>
                <a:endParaRPr lang="en-US" dirty="0" smtClean="0"/>
              </a:p>
              <a:p>
                <a:pPr marL="342900" lvl="0" indent="-342900">
                  <a:buFont typeface="+mj-lt"/>
                  <a:buAutoNum type="arabicPeriod" startAt="2"/>
                </a:pPr>
                <a:r>
                  <a:rPr lang="en-US" dirty="0" smtClean="0"/>
                  <a:t>AS </a:t>
                </a:r>
                <a:r>
                  <a:rPr lang="en-US" dirty="0"/>
                  <a:t>procurement constraint: </a:t>
                </a:r>
                <a:r>
                  <a:rPr lang="en-US" u="sng" dirty="0"/>
                  <a:t>AS price (MCPC) is the shadow price of this </a:t>
                </a:r>
                <a:r>
                  <a:rPr lang="en-US" u="sng" dirty="0" smtClean="0"/>
                  <a:t>constraint</a:t>
                </a:r>
              </a:p>
              <a:p>
                <a:pPr marL="342900" lvl="0" indent="-342900">
                  <a:buFont typeface="+mj-lt"/>
                  <a:buAutoNum type="arabicPeriod" startAt="2"/>
                </a:pPr>
                <a:endParaRPr lang="en-US" dirty="0"/>
              </a:p>
              <a:p>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𝐷𝑒𝑚𝑎𝑛𝑑</m:t>
                          </m:r>
                        </m:sub>
                        <m:sup>
                          <m:r>
                            <a:rPr lang="en-US" i="1">
                              <a:latin typeface="Cambria Math"/>
                            </a:rPr>
                            <m:t>𝐴𝑆</m:t>
                          </m:r>
                        </m:sup>
                      </m:sSubSup>
                      <m:r>
                        <a:rPr lang="en-US" i="1">
                          <a:latin typeface="Cambria Math"/>
                        </a:rPr>
                        <m:t>− </m:t>
                      </m:r>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𝐺𝑒𝑛</m:t>
                          </m:r>
                        </m:sub>
                        <m:sup>
                          <m:r>
                            <a:rPr lang="en-US" i="1">
                              <a:latin typeface="Cambria Math"/>
                            </a:rPr>
                            <m:t>𝐴𝑆</m:t>
                          </m:r>
                        </m:sup>
                      </m:sSubSup>
                      <m:r>
                        <a:rPr lang="en-US" i="1">
                          <a:latin typeface="Cambria Math"/>
                        </a:rPr>
                        <m:t>=0 </m:t>
                      </m:r>
                    </m:oMath>
                  </m:oMathPara>
                </a14:m>
                <a:endParaRPr lang="en-US" dirty="0" smtClean="0"/>
              </a:p>
              <a:p>
                <a:endParaRPr lang="en-US" dirty="0"/>
              </a:p>
              <a:p>
                <a:pPr marL="342900" lvl="0" indent="-342900">
                  <a:buFont typeface="+mj-lt"/>
                  <a:buAutoNum type="arabicPeriod" startAt="3"/>
                </a:pPr>
                <a:r>
                  <a:rPr lang="en-US" dirty="0"/>
                  <a:t>Max AS Demand that </a:t>
                </a:r>
                <a:r>
                  <a:rPr lang="en-US"/>
                  <a:t>can </a:t>
                </a:r>
                <a:r>
                  <a:rPr lang="en-US" smtClean="0"/>
                  <a:t>be cleared (</a:t>
                </a:r>
                <a:r>
                  <a:rPr lang="en-US" dirty="0"/>
                  <a:t>the demand curve is only for 10 MW/h</a:t>
                </a:r>
                <a:r>
                  <a:rPr lang="en-US" dirty="0" smtClean="0"/>
                  <a:t>)</a:t>
                </a:r>
              </a:p>
              <a:p>
                <a:pPr marL="342900" lvl="0" indent="-342900">
                  <a:buFont typeface="+mj-lt"/>
                  <a:buAutoNum type="arabicPeriod" startAt="3"/>
                </a:pPr>
                <a:endParaRPr lang="en-US" dirty="0"/>
              </a:p>
              <a:p>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𝐷𝑒𝑚𝑎𝑛𝑑</m:t>
                          </m:r>
                        </m:sub>
                        <m:sup>
                          <m:r>
                            <a:rPr lang="en-US" i="1">
                              <a:latin typeface="Cambria Math"/>
                            </a:rPr>
                            <m:t>𝐴𝑆</m:t>
                          </m:r>
                        </m:sup>
                      </m:sSubSup>
                      <m:r>
                        <a:rPr lang="en-US" i="1">
                          <a:latin typeface="Cambria Math"/>
                        </a:rPr>
                        <m:t>− 10≤0 </m:t>
                      </m:r>
                    </m:oMath>
                  </m:oMathPara>
                </a14:m>
                <a:endParaRPr lang="en-US" dirty="0" smtClean="0"/>
              </a:p>
              <a:p>
                <a:endParaRPr lang="en-US" dirty="0"/>
              </a:p>
              <a:p>
                <a:r>
                  <a:rPr lang="en-US" dirty="0"/>
                  <a:t>Resource Constraints:</a:t>
                </a:r>
              </a:p>
              <a:p>
                <a:pPr marL="342900" lvl="0" indent="-342900">
                  <a:buFont typeface="+mj-lt"/>
                  <a:buAutoNum type="arabicPeriod" startAt="4"/>
                </a:pPr>
                <a:r>
                  <a:rPr lang="en-US" dirty="0"/>
                  <a:t>Resource HSL constraint</a:t>
                </a:r>
                <a:r>
                  <a:rPr lang="en-US" dirty="0" smtClean="0"/>
                  <a:t>:</a:t>
                </a:r>
              </a:p>
              <a:p>
                <a:pPr marL="342900" lvl="0" indent="-342900">
                  <a:buFont typeface="+mj-lt"/>
                  <a:buAutoNum type="arabicPeriod" startAt="4"/>
                </a:pPr>
                <a:endParaRPr lang="en-US" dirty="0"/>
              </a:p>
              <a:p>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𝐺𝑒𝑛</m:t>
                          </m:r>
                        </m:sub>
                        <m:sup>
                          <m:r>
                            <a:rPr lang="en-US" i="1">
                              <a:latin typeface="Cambria Math"/>
                            </a:rPr>
                            <m:t>𝐴𝑆</m:t>
                          </m:r>
                        </m:sup>
                      </m:sSubSup>
                      <m:r>
                        <a:rPr lang="en-US" i="1">
                          <a:latin typeface="Cambria Math"/>
                        </a:rPr>
                        <m:t>+</m:t>
                      </m:r>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𝐺𝑒𝑛</m:t>
                          </m:r>
                        </m:sub>
                        <m:sup>
                          <m:r>
                            <a:rPr lang="en-US" i="1">
                              <a:latin typeface="Cambria Math"/>
                            </a:rPr>
                            <m:t>𝐸𝑛𝑒𝑟𝑔𝑦</m:t>
                          </m:r>
                        </m:sup>
                      </m:sSubSup>
                      <m:r>
                        <a:rPr lang="en-US" i="1">
                          <a:latin typeface="Cambria Math"/>
                        </a:rPr>
                        <m:t>−120≤0 </m:t>
                      </m:r>
                    </m:oMath>
                  </m:oMathPara>
                </a14:m>
                <a:endParaRPr lang="en-US" dirty="0" smtClean="0"/>
              </a:p>
              <a:p>
                <a:endParaRPr lang="en-US" dirty="0"/>
              </a:p>
              <a:p>
                <a:pPr marL="342900" lvl="0" indent="-342900">
                  <a:buFont typeface="+mj-lt"/>
                  <a:buAutoNum type="arabicPeriod" startAt="5"/>
                </a:pPr>
                <a:r>
                  <a:rPr lang="en-US" dirty="0"/>
                  <a:t>Resource AS MW Offer constraint:</a:t>
                </a:r>
              </a:p>
              <a:p>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𝐺𝑒𝑛</m:t>
                          </m:r>
                        </m:sub>
                        <m:sup>
                          <m:r>
                            <a:rPr lang="en-US" i="1">
                              <a:latin typeface="Cambria Math"/>
                            </a:rPr>
                            <m:t>𝐴𝑆</m:t>
                          </m:r>
                        </m:sup>
                      </m:sSubSup>
                      <m:r>
                        <a:rPr lang="en-US" i="1">
                          <a:latin typeface="Cambria Math"/>
                        </a:rPr>
                        <m:t>−20≤0 </m:t>
                      </m:r>
                    </m:oMath>
                  </m:oMathPara>
                </a14:m>
                <a:endParaRPr lang="en-US" dirty="0"/>
              </a:p>
              <a:p>
                <a:r>
                  <a:rPr lang="en-US" dirty="0"/>
                  <a:t/>
                </a:r>
                <a:br>
                  <a:rPr lang="en-US" dirty="0"/>
                </a:br>
                <a:r>
                  <a:rPr lang="en-US" dirty="0"/>
                  <a:t> </a:t>
                </a:r>
              </a:p>
              <a:p>
                <a:r>
                  <a:rPr lang="en-US" dirty="0"/>
                  <a:t> </a:t>
                </a:r>
              </a:p>
              <a:p>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690508" y="800100"/>
                <a:ext cx="8095456" cy="5097780"/>
              </a:xfrm>
              <a:prstGeom prst="rect">
                <a:avLst/>
              </a:prstGeom>
              <a:blipFill rotWithShape="1">
                <a:blip r:embed="rId3"/>
                <a:stretch>
                  <a:fillRect l="-75"/>
                </a:stretch>
              </a:blipFill>
            </p:spPr>
            <p:txBody>
              <a:bodyPr/>
              <a:lstStyle/>
              <a:p>
                <a:r>
                  <a:rPr lang="en-US">
                    <a:noFill/>
                  </a:rPr>
                  <a:t> </a:t>
                </a:r>
              </a:p>
            </p:txBody>
          </p:sp>
        </mc:Fallback>
      </mc:AlternateContent>
    </p:spTree>
    <p:extLst>
      <p:ext uri="{BB962C8B-B14F-4D97-AF65-F5344CB8AC3E}">
        <p14:creationId xmlns:p14="http://schemas.microsoft.com/office/powerpoint/2010/main" val="2949272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Example 1: AS MCPC Calculation</a:t>
            </a:r>
            <a:endParaRPr lang="en-US" dirty="0">
              <a:solidFill>
                <a:schemeClr val="accent2">
                  <a:lumMod val="75000"/>
                </a:schemeClr>
              </a:solidFill>
            </a:endParaRPr>
          </a:p>
        </p:txBody>
      </p:sp>
      <mc:AlternateContent xmlns:mc="http://schemas.openxmlformats.org/markup-compatibility/2006" xmlns:a14="http://schemas.microsoft.com/office/drawing/2010/main">
        <mc:Choice Requires="a14">
          <p:sp>
            <p:nvSpPr>
              <p:cNvPr id="3" name="TextBox 2"/>
              <p:cNvSpPr txBox="1"/>
              <p:nvPr/>
            </p:nvSpPr>
            <p:spPr>
              <a:xfrm>
                <a:off x="690508" y="800100"/>
                <a:ext cx="8095456" cy="5097780"/>
              </a:xfrm>
              <a:prstGeom prst="rect">
                <a:avLst/>
              </a:prstGeom>
              <a:noFill/>
            </p:spPr>
            <p:txBody>
              <a:bodyPr wrap="square" rtlCol="0">
                <a:normAutofit fontScale="92500" lnSpcReduction="10000"/>
              </a:bodyPr>
              <a:lstStyle/>
              <a:p>
                <a:r>
                  <a:rPr lang="en-US" dirty="0"/>
                  <a:t> </a:t>
                </a:r>
              </a:p>
              <a:p>
                <a:r>
                  <a:rPr lang="en-US" dirty="0"/>
                  <a:t>Shadow price for a constraint is the change in the objective when the Right Hand Side (RHS) of the constraint equation is increased by +1 MW</a:t>
                </a:r>
              </a:p>
              <a:p>
                <a:endParaRPr lang="en-US" dirty="0" smtClean="0"/>
              </a:p>
              <a:p>
                <a:r>
                  <a:rPr lang="en-US" dirty="0" smtClean="0"/>
                  <a:t>AS </a:t>
                </a:r>
                <a:r>
                  <a:rPr lang="en-US" dirty="0"/>
                  <a:t>MCPC = Change in objective when the RHS of constraint 2. is increased by +1 MW i.e.</a:t>
                </a:r>
                <a14:m>
                  <m:oMath xmlns:m="http://schemas.openxmlformats.org/officeDocument/2006/math">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𝐷𝑒𝑚𝑎𝑛𝑑</m:t>
                        </m:r>
                      </m:sub>
                      <m:sup>
                        <m:r>
                          <a:rPr lang="en-US" i="1">
                            <a:latin typeface="Cambria Math"/>
                          </a:rPr>
                          <m:t>𝐴𝑆</m:t>
                        </m:r>
                      </m:sup>
                    </m:sSubSup>
                    <m:r>
                      <a:rPr lang="en-US" i="1">
                        <a:latin typeface="Cambria Math"/>
                      </a:rPr>
                      <m:t>− </m:t>
                    </m:r>
                    <m:sSubSup>
                      <m:sSubSupPr>
                        <m:ctrlPr>
                          <a:rPr lang="en-US" i="1">
                            <a:latin typeface="Cambria Math" panose="02040503050406030204" pitchFamily="18" charset="0"/>
                          </a:rPr>
                        </m:ctrlPr>
                      </m:sSubSupPr>
                      <m:e>
                        <m:r>
                          <a:rPr lang="en-US" i="1">
                            <a:latin typeface="Cambria Math"/>
                          </a:rPr>
                          <m:t>𝑀𝑊</m:t>
                        </m:r>
                      </m:e>
                      <m:sub>
                        <m:r>
                          <a:rPr lang="en-US" i="1">
                            <a:latin typeface="Cambria Math"/>
                          </a:rPr>
                          <m:t>𝐺𝑒𝑛</m:t>
                        </m:r>
                      </m:sub>
                      <m:sup>
                        <m:r>
                          <a:rPr lang="en-US" i="1">
                            <a:latin typeface="Cambria Math"/>
                          </a:rPr>
                          <m:t>𝐴𝑆</m:t>
                        </m:r>
                      </m:sup>
                    </m:sSubSup>
                    <m:r>
                      <a:rPr lang="en-US" i="1">
                        <a:latin typeface="Cambria Math"/>
                      </a:rPr>
                      <m:t>=1</m:t>
                    </m:r>
                  </m:oMath>
                </a14:m>
                <a:endParaRPr lang="en-US" dirty="0"/>
              </a:p>
              <a:p>
                <a:endParaRPr lang="en-US" dirty="0" smtClean="0"/>
              </a:p>
              <a:p>
                <a:r>
                  <a:rPr lang="en-US" dirty="0" smtClean="0"/>
                  <a:t>To </a:t>
                </a:r>
                <a:r>
                  <a:rPr lang="en-US" dirty="0"/>
                  <a:t>satisfy this change,</a:t>
                </a:r>
              </a:p>
              <a:p>
                <a:pPr marL="285750" lvl="0" indent="-285750">
                  <a:buFont typeface="Arial" panose="020B0604020202020204" pitchFamily="34" charset="0"/>
                  <a:buChar char="•"/>
                </a:pPr>
                <a:r>
                  <a:rPr lang="en-US" dirty="0"/>
                  <a:t>AS MW award to Gen is decreased by 1 MW </a:t>
                </a:r>
                <a:r>
                  <a:rPr lang="en-US" dirty="0">
                    <a:sym typeface="Wingdings"/>
                  </a:rPr>
                  <a:t></a:t>
                </a:r>
                <a:r>
                  <a:rPr lang="en-US" dirty="0"/>
                  <a:t> Change in objective is 8$ (costs have gone down by 8$ as Gen is now providing only 9 MW AS)</a:t>
                </a:r>
              </a:p>
              <a:p>
                <a:pPr marL="285750" lvl="0" indent="-285750">
                  <a:buFont typeface="Arial" panose="020B0604020202020204" pitchFamily="34" charset="0"/>
                  <a:buChar char="•"/>
                </a:pPr>
                <a:endParaRPr lang="en-US" dirty="0" smtClean="0"/>
              </a:p>
              <a:p>
                <a:pPr marL="285750" lvl="0" indent="-285750">
                  <a:buFont typeface="Arial" panose="020B0604020202020204" pitchFamily="34" charset="0"/>
                  <a:buChar char="•"/>
                </a:pPr>
                <a:r>
                  <a:rPr lang="en-US" dirty="0" smtClean="0"/>
                  <a:t>Now </a:t>
                </a:r>
                <a:r>
                  <a:rPr lang="en-US" dirty="0"/>
                  <a:t>that 1 MW capacity from Gen is available, it is used to satisfy GTBD i.e. energy award to Gen is increased by 1 MW and the MW on the Power balance penalty curve is reduced by 1 </a:t>
                </a:r>
                <a:r>
                  <a:rPr lang="en-US" dirty="0" smtClean="0"/>
                  <a:t>MW. </a:t>
                </a:r>
                <a:r>
                  <a:rPr lang="en-US" dirty="0" smtClean="0">
                    <a:sym typeface="Wingdings" panose="05000000000000000000" pitchFamily="2" charset="2"/>
                  </a:rPr>
                  <a:t> C</a:t>
                </a:r>
                <a:r>
                  <a:rPr lang="en-US" dirty="0" smtClean="0"/>
                  <a:t>hange </a:t>
                </a:r>
                <a:r>
                  <a:rPr lang="en-US" dirty="0"/>
                  <a:t>in the objective due to this is (-50+9001 = 8951$). Cost from Gen has gone up by 50$ and Cost from PBPC has gone down by 9001$.</a:t>
                </a:r>
              </a:p>
              <a:p>
                <a:pPr marL="285750" lvl="0" indent="-285750">
                  <a:buFont typeface="Arial" panose="020B0604020202020204" pitchFamily="34" charset="0"/>
                  <a:buChar char="•"/>
                </a:pPr>
                <a:endParaRPr lang="en-US" dirty="0" smtClean="0"/>
              </a:p>
              <a:p>
                <a:pPr marL="285750" lvl="0" indent="-285750">
                  <a:buFont typeface="Arial" panose="020B0604020202020204" pitchFamily="34" charset="0"/>
                  <a:buChar char="•"/>
                </a:pPr>
                <a:r>
                  <a:rPr lang="en-US" dirty="0" smtClean="0"/>
                  <a:t>Total </a:t>
                </a:r>
                <a:r>
                  <a:rPr lang="en-US" dirty="0"/>
                  <a:t>change in objective is 8+8951 = </a:t>
                </a:r>
                <a:r>
                  <a:rPr lang="en-US" b="1" dirty="0"/>
                  <a:t>8959$</a:t>
                </a:r>
                <a:r>
                  <a:rPr lang="en-US" dirty="0"/>
                  <a:t>. This is the shadow price of the AS procurement constraint = AS MCPC</a:t>
                </a:r>
              </a:p>
              <a:p>
                <a:r>
                  <a:rPr lang="en-US" dirty="0"/>
                  <a:t> </a:t>
                </a:r>
              </a:p>
              <a:p>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690508" y="800100"/>
                <a:ext cx="8095456" cy="5097780"/>
              </a:xfrm>
              <a:prstGeom prst="rect">
                <a:avLst/>
              </a:prstGeom>
              <a:blipFill rotWithShape="1">
                <a:blip r:embed="rId3"/>
                <a:stretch>
                  <a:fillRect l="-452" r="-979"/>
                </a:stretch>
              </a:blipFill>
            </p:spPr>
            <p:txBody>
              <a:bodyPr/>
              <a:lstStyle/>
              <a:p>
                <a:r>
                  <a:rPr lang="en-US">
                    <a:noFill/>
                  </a:rPr>
                  <a:t> </a:t>
                </a:r>
              </a:p>
            </p:txBody>
          </p:sp>
        </mc:Fallback>
      </mc:AlternateContent>
    </p:spTree>
    <p:extLst>
      <p:ext uri="{BB962C8B-B14F-4D97-AF65-F5344CB8AC3E}">
        <p14:creationId xmlns:p14="http://schemas.microsoft.com/office/powerpoint/2010/main" val="729439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sz="1800" dirty="0" smtClean="0">
                <a:solidFill>
                  <a:schemeClr val="accent2">
                    <a:lumMod val="75000"/>
                  </a:schemeClr>
                </a:solidFill>
              </a:rPr>
              <a:t>Co Ordination of the SWOC, Power Balance Penalty Curve, VOLL and AS Demand Curve prices</a:t>
            </a:r>
            <a:endParaRPr lang="en-US" sz="1800" dirty="0">
              <a:solidFill>
                <a:schemeClr val="accent2">
                  <a:lumMod val="75000"/>
                </a:schemeClr>
              </a:solidFill>
            </a:endParaRPr>
          </a:p>
        </p:txBody>
      </p:sp>
      <p:sp>
        <p:nvSpPr>
          <p:cNvPr id="3" name="TextBox 2"/>
          <p:cNvSpPr txBox="1"/>
          <p:nvPr/>
        </p:nvSpPr>
        <p:spPr>
          <a:xfrm>
            <a:off x="690508" y="782426"/>
            <a:ext cx="8095456" cy="4801314"/>
          </a:xfrm>
          <a:prstGeom prst="rect">
            <a:avLst/>
          </a:prstGeom>
          <a:noFill/>
        </p:spPr>
        <p:txBody>
          <a:bodyPr wrap="square" rtlCol="0">
            <a:normAutofit lnSpcReduction="10000"/>
          </a:bodyPr>
          <a:lstStyle/>
          <a:p>
            <a:pPr marL="285750" indent="-285750">
              <a:buFont typeface="Arial" panose="020B0604020202020204" pitchFamily="34" charset="0"/>
              <a:buChar char="•"/>
            </a:pPr>
            <a:r>
              <a:rPr lang="en-US" dirty="0" smtClean="0"/>
              <a:t>If under all possible scenarios, the net revenue per MW capacity for energy is higher than the net revenue per MW capacity for AS, then, one can satisfy the requirement of giving priority to meeting energy demand (GTBD) over meeting AS demand</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smtClean="0"/>
              <a:t>LMP-EOC &gt; AS_MCPC – </a:t>
            </a:r>
            <a:r>
              <a:rPr lang="en-US" dirty="0" err="1" smtClean="0"/>
              <a:t>ASOffer</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In the extreme case: </a:t>
            </a:r>
          </a:p>
          <a:p>
            <a:pPr marL="742950" lvl="1" indent="-285750">
              <a:buFont typeface="Arial" panose="020B0604020202020204" pitchFamily="34" charset="0"/>
              <a:buChar char="•"/>
            </a:pPr>
            <a:r>
              <a:rPr lang="en-US" dirty="0" smtClean="0"/>
              <a:t>LMP = Power Balance Penalty = VOLL+1</a:t>
            </a:r>
          </a:p>
          <a:p>
            <a:pPr marL="742950" lvl="1" indent="-285750">
              <a:buFont typeface="Arial" panose="020B0604020202020204" pitchFamily="34" charset="0"/>
              <a:buChar char="•"/>
            </a:pPr>
            <a:r>
              <a:rPr lang="en-US" dirty="0" smtClean="0"/>
              <a:t>EOC = SWOC</a:t>
            </a:r>
          </a:p>
          <a:p>
            <a:pPr marL="742950" lvl="1" indent="-285750">
              <a:buFont typeface="Arial" panose="020B0604020202020204" pitchFamily="34" charset="0"/>
              <a:buChar char="•"/>
            </a:pPr>
            <a:r>
              <a:rPr lang="en-US" dirty="0" err="1" smtClean="0"/>
              <a:t>ASOffer</a:t>
            </a:r>
            <a:r>
              <a:rPr lang="en-US" dirty="0" smtClean="0"/>
              <a:t> = 0 $/MW/h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upper limit on AS_MCPC (</a:t>
            </a:r>
            <a:r>
              <a:rPr lang="en-US" dirty="0" err="1" smtClean="0"/>
              <a:t>AS_MCPC</a:t>
            </a:r>
            <a:r>
              <a:rPr lang="en-US" baseline="-25000" dirty="0" err="1" smtClean="0"/>
              <a:t>max</a:t>
            </a:r>
            <a:r>
              <a:rPr lang="en-US" dirty="0" smtClean="0"/>
              <a:t>) under these extreme conditions needs to satisfy:</a:t>
            </a:r>
          </a:p>
          <a:p>
            <a:pPr marL="742950" lvl="1" indent="-285750">
              <a:buFont typeface="Arial" panose="020B0604020202020204" pitchFamily="34" charset="0"/>
              <a:buChar char="•"/>
            </a:pPr>
            <a:r>
              <a:rPr lang="en-US" dirty="0" smtClean="0"/>
              <a:t>VOLL+1-SWOC &gt; </a:t>
            </a:r>
            <a:r>
              <a:rPr lang="en-US" dirty="0" err="1" smtClean="0"/>
              <a:t>AS_MCPC</a:t>
            </a:r>
            <a:r>
              <a:rPr lang="en-US" baseline="-25000" dirty="0" err="1" smtClean="0"/>
              <a:t>max</a:t>
            </a:r>
            <a:r>
              <a:rPr lang="en-US" dirty="0" smtClean="0"/>
              <a:t> – 0</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b="1" dirty="0" err="1" smtClean="0"/>
              <a:t>AS_MCPC</a:t>
            </a:r>
            <a:r>
              <a:rPr lang="en-US" b="1" baseline="-25000" dirty="0" err="1" smtClean="0"/>
              <a:t>max</a:t>
            </a:r>
            <a:r>
              <a:rPr lang="en-US" b="1" dirty="0" smtClean="0"/>
              <a:t> = VOLL – SWOC</a:t>
            </a:r>
          </a:p>
          <a:p>
            <a:pPr marL="742950" lvl="1" indent="-285750">
              <a:buFont typeface="Arial" panose="020B0604020202020204" pitchFamily="34" charset="0"/>
              <a:buChar char="•"/>
            </a:pPr>
            <a:endParaRPr lang="en-US" b="1" dirty="0">
              <a:sym typeface="Wingdings" panose="05000000000000000000" pitchFamily="2" charset="2"/>
            </a:endParaRPr>
          </a:p>
          <a:p>
            <a:pPr marL="742950" lvl="1" indent="-285750">
              <a:buFont typeface="Arial" panose="020B0604020202020204" pitchFamily="34" charset="0"/>
              <a:buChar char="•"/>
            </a:pPr>
            <a:r>
              <a:rPr lang="en-US" b="1" dirty="0" smtClean="0">
                <a:sym typeface="Wingdings" panose="05000000000000000000" pitchFamily="2" charset="2"/>
              </a:rPr>
              <a:t>This </a:t>
            </a:r>
            <a:r>
              <a:rPr lang="en-US" b="1" dirty="0" err="1"/>
              <a:t>AS_MCPC</a:t>
            </a:r>
            <a:r>
              <a:rPr lang="en-US" b="1" baseline="-25000" dirty="0" err="1"/>
              <a:t>max</a:t>
            </a:r>
            <a:r>
              <a:rPr lang="en-US" b="1" dirty="0" smtClean="0">
                <a:sym typeface="Wingdings" panose="05000000000000000000" pitchFamily="2" charset="2"/>
              </a:rPr>
              <a:t> is the maximum price on the AS Demand Curve</a:t>
            </a:r>
            <a:endParaRPr lang="en-US" b="1" dirty="0" smtClean="0"/>
          </a:p>
          <a:p>
            <a:pPr marL="742950" lvl="1"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smtClean="0"/>
          </a:p>
          <a:p>
            <a:endParaRPr lang="en-US" dirty="0" smtClean="0"/>
          </a:p>
        </p:txBody>
      </p:sp>
    </p:spTree>
    <p:extLst>
      <p:ext uri="{BB962C8B-B14F-4D97-AF65-F5344CB8AC3E}">
        <p14:creationId xmlns:p14="http://schemas.microsoft.com/office/powerpoint/2010/main" val="829877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Example 2:</a:t>
            </a:r>
            <a:endParaRPr lang="en-US" dirty="0">
              <a:solidFill>
                <a:schemeClr val="accent2">
                  <a:lumMod val="75000"/>
                </a:schemeClr>
              </a:solidFill>
            </a:endParaRPr>
          </a:p>
        </p:txBody>
      </p:sp>
      <p:sp>
        <p:nvSpPr>
          <p:cNvPr id="3" name="TextBox 2"/>
          <p:cNvSpPr txBox="1"/>
          <p:nvPr/>
        </p:nvSpPr>
        <p:spPr>
          <a:xfrm>
            <a:off x="690508" y="782426"/>
            <a:ext cx="8095456" cy="4801314"/>
          </a:xfrm>
          <a:prstGeom prst="rect">
            <a:avLst/>
          </a:prstGeom>
          <a:noFill/>
        </p:spPr>
        <p:txBody>
          <a:bodyPr wrap="square" rtlCol="0">
            <a:normAutofit/>
          </a:bodyPr>
          <a:lstStyle/>
          <a:p>
            <a:endParaRPr lang="en-US" dirty="0" smtClean="0"/>
          </a:p>
        </p:txBody>
      </p:sp>
      <p:graphicFrame>
        <p:nvGraphicFramePr>
          <p:cNvPr id="4" name="Table 3"/>
          <p:cNvGraphicFramePr>
            <a:graphicFrameLocks noGrp="1"/>
          </p:cNvGraphicFramePr>
          <p:nvPr>
            <p:extLst/>
          </p:nvPr>
        </p:nvGraphicFramePr>
        <p:xfrm>
          <a:off x="690508" y="782426"/>
          <a:ext cx="7789817" cy="1737360"/>
        </p:xfrm>
        <a:graphic>
          <a:graphicData uri="http://schemas.openxmlformats.org/drawingml/2006/table">
            <a:tbl>
              <a:tblPr bandRow="1">
                <a:tableStyleId>{5C22544A-7EE6-4342-B048-85BDC9FD1C3A}</a:tableStyleId>
              </a:tblPr>
              <a:tblGrid>
                <a:gridCol w="740086"/>
                <a:gridCol w="722671"/>
                <a:gridCol w="1032387"/>
                <a:gridCol w="1401096"/>
                <a:gridCol w="781665"/>
                <a:gridCol w="560439"/>
                <a:gridCol w="1004563"/>
                <a:gridCol w="1546910"/>
              </a:tblGrid>
              <a:tr h="325375">
                <a:tc rowSpan="2">
                  <a:txBody>
                    <a:bodyPr/>
                    <a:lstStyle/>
                    <a:p>
                      <a:r>
                        <a:rPr lang="en-US" sz="1600" dirty="0" smtClean="0">
                          <a:solidFill>
                            <a:schemeClr val="tx1"/>
                          </a:solidFill>
                        </a:rPr>
                        <a:t>VOLL</a:t>
                      </a:r>
                    </a:p>
                    <a:p>
                      <a:r>
                        <a:rPr lang="en-US" sz="1600" dirty="0" smtClean="0">
                          <a:solidFill>
                            <a:schemeClr val="tx1"/>
                          </a:solidFill>
                        </a:rPr>
                        <a:t>$/</a:t>
                      </a:r>
                      <a:r>
                        <a:rPr lang="en-US" sz="1600" dirty="0" err="1" smtClean="0">
                          <a:solidFill>
                            <a:schemeClr val="tx1"/>
                          </a:solidFill>
                        </a:rPr>
                        <a:t>MWh</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600" dirty="0" smtClean="0">
                          <a:solidFill>
                            <a:schemeClr val="tx1"/>
                          </a:solidFill>
                        </a:rPr>
                        <a:t>PBPC</a:t>
                      </a:r>
                    </a:p>
                    <a:p>
                      <a:r>
                        <a:rPr lang="en-US" sz="1600" dirty="0" smtClean="0">
                          <a:solidFill>
                            <a:schemeClr val="tx1"/>
                          </a:solidFill>
                        </a:rPr>
                        <a:t>$/</a:t>
                      </a:r>
                      <a:r>
                        <a:rPr lang="en-US" sz="1600" dirty="0" err="1" smtClean="0">
                          <a:solidFill>
                            <a:schemeClr val="tx1"/>
                          </a:solidFill>
                        </a:rPr>
                        <a:t>MWh</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600" dirty="0" smtClean="0">
                          <a:solidFill>
                            <a:schemeClr val="tx1"/>
                          </a:solidFill>
                        </a:rPr>
                        <a:t>SWOC</a:t>
                      </a:r>
                    </a:p>
                    <a:p>
                      <a:r>
                        <a:rPr lang="en-US" sz="1600" dirty="0" smtClean="0">
                          <a:solidFill>
                            <a:schemeClr val="tx1"/>
                          </a:solidFill>
                        </a:rPr>
                        <a:t>$/</a:t>
                      </a:r>
                      <a:r>
                        <a:rPr lang="en-US" sz="1600" dirty="0" err="1" smtClean="0">
                          <a:solidFill>
                            <a:schemeClr val="tx1"/>
                          </a:solidFill>
                        </a:rPr>
                        <a:t>MWh</a:t>
                      </a:r>
                      <a:r>
                        <a:rPr lang="en-US" sz="1600" dirty="0" smtClean="0">
                          <a:solidFill>
                            <a:schemeClr val="tx1"/>
                          </a:solidFill>
                        </a:rPr>
                        <a:t> or</a:t>
                      </a:r>
                    </a:p>
                    <a:p>
                      <a:r>
                        <a:rPr lang="en-US" sz="1600" dirty="0" smtClean="0">
                          <a:solidFill>
                            <a:schemeClr val="tx1"/>
                          </a:solidFill>
                        </a:rPr>
                        <a:t>$/MW/h</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600" dirty="0" smtClean="0">
                          <a:solidFill>
                            <a:schemeClr val="tx1"/>
                          </a:solidFill>
                        </a:rPr>
                        <a:t>AS Demand Curve</a:t>
                      </a: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600" dirty="0" smtClean="0">
                          <a:solidFill>
                            <a:schemeClr val="tx1"/>
                          </a:solidFill>
                        </a:rPr>
                        <a:t>GTBD</a:t>
                      </a:r>
                    </a:p>
                    <a:p>
                      <a:r>
                        <a:rPr lang="en-US" sz="1600" dirty="0" err="1" smtClean="0">
                          <a:solidFill>
                            <a:schemeClr val="tx1"/>
                          </a:solidFill>
                        </a:rPr>
                        <a:t>MWh</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US" sz="1600" dirty="0" smtClean="0">
                          <a:solidFill>
                            <a:schemeClr val="tx1"/>
                          </a:solidFill>
                        </a:rPr>
                        <a:t>Generator Parameters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tc>
                <a:tc hMerge="1">
                  <a:txBody>
                    <a:bodyPr/>
                    <a:lstStyle/>
                    <a:p>
                      <a:endParaRPr lang="en-US" dirty="0"/>
                    </a:p>
                  </a:txBody>
                  <a:tcPr/>
                </a:tc>
              </a:tr>
              <a:tr h="3253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600" dirty="0" smtClean="0">
                          <a:solidFill>
                            <a:schemeClr val="tx1"/>
                          </a:solidFill>
                        </a:rPr>
                        <a:t>HSL</a:t>
                      </a:r>
                    </a:p>
                    <a:p>
                      <a:r>
                        <a:rPr lang="en-US" sz="1600" dirty="0" smtClean="0">
                          <a:solidFill>
                            <a:schemeClr val="tx1"/>
                          </a:solidFill>
                        </a:rPr>
                        <a:t>MW</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EOC</a:t>
                      </a: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AS Offer</a:t>
                      </a: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13437">
                <a:tc>
                  <a:txBody>
                    <a:bodyPr/>
                    <a:lstStyle/>
                    <a:p>
                      <a:r>
                        <a:rPr lang="en-US" sz="1600" dirty="0" smtClean="0">
                          <a:solidFill>
                            <a:schemeClr val="tx1"/>
                          </a:solidFill>
                        </a:rPr>
                        <a:t>9000</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9001</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2000</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dirty="0" smtClean="0">
                          <a:solidFill>
                            <a:schemeClr val="tx1"/>
                          </a:solidFill>
                        </a:rPr>
                        <a:t>7000 $/MW/h  for 10 MW</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dirty="0" smtClean="0">
                          <a:solidFill>
                            <a:schemeClr val="tx1"/>
                          </a:solidFill>
                        </a:rPr>
                        <a:t>111</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120</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50 $/</a:t>
                      </a:r>
                      <a:r>
                        <a:rPr lang="en-US" sz="1600" dirty="0" err="1" smtClean="0">
                          <a:solidFill>
                            <a:schemeClr val="tx1"/>
                          </a:solidFill>
                        </a:rPr>
                        <a:t>MWh</a:t>
                      </a:r>
                      <a:r>
                        <a:rPr lang="en-US" sz="1600" dirty="0" smtClean="0">
                          <a:solidFill>
                            <a:schemeClr val="tx1"/>
                          </a:solidFill>
                        </a:rPr>
                        <a:t> for</a:t>
                      </a:r>
                      <a:r>
                        <a:rPr lang="en-US" sz="1600" baseline="0" dirty="0" smtClean="0">
                          <a:solidFill>
                            <a:schemeClr val="tx1"/>
                          </a:solidFill>
                        </a:rPr>
                        <a:t> 120 MW</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8$/MW/h for 20 MW</a:t>
                      </a:r>
                    </a:p>
                    <a:p>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32" name="Group 31"/>
          <p:cNvGrpSpPr/>
          <p:nvPr/>
        </p:nvGrpSpPr>
        <p:grpSpPr>
          <a:xfrm>
            <a:off x="331942" y="2802347"/>
            <a:ext cx="4580103" cy="1970163"/>
            <a:chOff x="447095" y="2949678"/>
            <a:chExt cx="5201537" cy="1970163"/>
          </a:xfrm>
        </p:grpSpPr>
        <p:grpSp>
          <p:nvGrpSpPr>
            <p:cNvPr id="7" name="Group 6"/>
            <p:cNvGrpSpPr/>
            <p:nvPr/>
          </p:nvGrpSpPr>
          <p:grpSpPr>
            <a:xfrm>
              <a:off x="447095" y="2949678"/>
              <a:ext cx="5201537" cy="1970163"/>
              <a:chOff x="333164" y="1188213"/>
              <a:chExt cx="5651440" cy="1970163"/>
            </a:xfrm>
          </p:grpSpPr>
          <p:cxnSp>
            <p:nvCxnSpPr>
              <p:cNvPr id="8" name="Straight Arrow Connector 7"/>
              <p:cNvCxnSpPr/>
              <p:nvPr/>
            </p:nvCxnSpPr>
            <p:spPr>
              <a:xfrm flipV="1">
                <a:off x="1179871" y="1188213"/>
                <a:ext cx="14748" cy="15697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406877" y="1188213"/>
                <a:ext cx="0" cy="15697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194619" y="2389239"/>
                <a:ext cx="269895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3893574" y="1504335"/>
                <a:ext cx="0" cy="88490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893574" y="1504335"/>
                <a:ext cx="14158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1194619" y="1504335"/>
                <a:ext cx="2698955" cy="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33164" y="1348506"/>
                <a:ext cx="582211" cy="307777"/>
              </a:xfrm>
              <a:prstGeom prst="rect">
                <a:avLst/>
              </a:prstGeom>
              <a:noFill/>
            </p:spPr>
            <p:txBody>
              <a:bodyPr wrap="none" rtlCol="0">
                <a:spAutoFit/>
              </a:bodyPr>
              <a:lstStyle/>
              <a:p>
                <a:r>
                  <a:rPr lang="en-US" sz="1400" dirty="0" smtClean="0"/>
                  <a:t>9001</a:t>
                </a:r>
                <a:endParaRPr lang="en-US" sz="1400" dirty="0"/>
              </a:p>
            </p:txBody>
          </p:sp>
          <p:sp>
            <p:nvSpPr>
              <p:cNvPr id="17" name="TextBox 16"/>
              <p:cNvSpPr txBox="1"/>
              <p:nvPr/>
            </p:nvSpPr>
            <p:spPr>
              <a:xfrm>
                <a:off x="5309419" y="1718187"/>
                <a:ext cx="675185" cy="307777"/>
              </a:xfrm>
              <a:prstGeom prst="rect">
                <a:avLst/>
              </a:prstGeom>
              <a:noFill/>
            </p:spPr>
            <p:txBody>
              <a:bodyPr wrap="none" rtlCol="0">
                <a:spAutoFit/>
              </a:bodyPr>
              <a:lstStyle/>
              <a:p>
                <a:r>
                  <a:rPr lang="en-US" sz="1400" dirty="0" smtClean="0"/>
                  <a:t>PBPC</a:t>
                </a:r>
                <a:endParaRPr lang="en-US" sz="1400" dirty="0"/>
              </a:p>
            </p:txBody>
          </p:sp>
          <p:cxnSp>
            <p:nvCxnSpPr>
              <p:cNvPr id="18" name="Straight Arrow Connector 17"/>
              <p:cNvCxnSpPr/>
              <p:nvPr/>
            </p:nvCxnSpPr>
            <p:spPr>
              <a:xfrm flipH="1" flipV="1">
                <a:off x="4738236" y="1504335"/>
                <a:ext cx="571183" cy="3677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916606" y="2850599"/>
                <a:ext cx="1058880" cy="307777"/>
              </a:xfrm>
              <a:prstGeom prst="rect">
                <a:avLst/>
              </a:prstGeom>
              <a:noFill/>
            </p:spPr>
            <p:txBody>
              <a:bodyPr wrap="none" rtlCol="0">
                <a:spAutoFit/>
              </a:bodyPr>
              <a:lstStyle/>
              <a:p>
                <a:r>
                  <a:rPr lang="en-US" sz="1400" dirty="0" smtClean="0"/>
                  <a:t>GTBD=111</a:t>
                </a:r>
                <a:endParaRPr lang="en-US" sz="1400" dirty="0"/>
              </a:p>
            </p:txBody>
          </p:sp>
          <p:sp>
            <p:nvSpPr>
              <p:cNvPr id="20" name="TextBox 19"/>
              <p:cNvSpPr txBox="1"/>
              <p:nvPr/>
            </p:nvSpPr>
            <p:spPr>
              <a:xfrm>
                <a:off x="5056096" y="2604059"/>
                <a:ext cx="603050" cy="307777"/>
              </a:xfrm>
              <a:prstGeom prst="rect">
                <a:avLst/>
              </a:prstGeom>
              <a:noFill/>
            </p:spPr>
            <p:txBody>
              <a:bodyPr wrap="none" rtlCol="0">
                <a:spAutoFit/>
              </a:bodyPr>
              <a:lstStyle/>
              <a:p>
                <a:r>
                  <a:rPr lang="en-US" sz="1400" dirty="0" err="1" smtClean="0"/>
                  <a:t>MWh</a:t>
                </a:r>
                <a:endParaRPr lang="en-US" sz="1400" dirty="0"/>
              </a:p>
            </p:txBody>
          </p:sp>
          <p:sp>
            <p:nvSpPr>
              <p:cNvPr id="21" name="TextBox 20"/>
              <p:cNvSpPr txBox="1"/>
              <p:nvPr/>
            </p:nvSpPr>
            <p:spPr>
              <a:xfrm>
                <a:off x="363037" y="1665303"/>
                <a:ext cx="752129" cy="307777"/>
              </a:xfrm>
              <a:prstGeom prst="rect">
                <a:avLst/>
              </a:prstGeom>
              <a:noFill/>
            </p:spPr>
            <p:txBody>
              <a:bodyPr wrap="none" rtlCol="0">
                <a:spAutoFit/>
              </a:bodyPr>
              <a:lstStyle/>
              <a:p>
                <a:r>
                  <a:rPr lang="en-US" sz="1400" dirty="0" smtClean="0"/>
                  <a:t>$/</a:t>
                </a:r>
                <a:r>
                  <a:rPr lang="en-US" sz="1400" dirty="0" err="1" smtClean="0"/>
                  <a:t>MWh</a:t>
                </a:r>
                <a:endParaRPr lang="en-US" sz="1400" dirty="0"/>
              </a:p>
            </p:txBody>
          </p:sp>
          <p:cxnSp>
            <p:nvCxnSpPr>
              <p:cNvPr id="22" name="Straight Arrow Connector 21"/>
              <p:cNvCxnSpPr/>
              <p:nvPr/>
            </p:nvCxnSpPr>
            <p:spPr>
              <a:xfrm>
                <a:off x="1194619" y="2757948"/>
                <a:ext cx="386407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5" name="TextBox 24"/>
            <p:cNvSpPr txBox="1"/>
            <p:nvPr/>
          </p:nvSpPr>
          <p:spPr>
            <a:xfrm>
              <a:off x="783405" y="3996814"/>
              <a:ext cx="383438" cy="307777"/>
            </a:xfrm>
            <a:prstGeom prst="rect">
              <a:avLst/>
            </a:prstGeom>
            <a:noFill/>
          </p:spPr>
          <p:txBody>
            <a:bodyPr wrap="none" rtlCol="0">
              <a:spAutoFit/>
            </a:bodyPr>
            <a:lstStyle/>
            <a:p>
              <a:r>
                <a:rPr lang="en-US" sz="1400" dirty="0" smtClean="0"/>
                <a:t>50</a:t>
              </a:r>
              <a:endParaRPr lang="en-US" sz="1400" dirty="0"/>
            </a:p>
          </p:txBody>
        </p:sp>
        <p:cxnSp>
          <p:nvCxnSpPr>
            <p:cNvPr id="27" name="Straight Arrow Connector 26"/>
            <p:cNvCxnSpPr/>
            <p:nvPr/>
          </p:nvCxnSpPr>
          <p:spPr>
            <a:xfrm flipV="1">
              <a:off x="2658027" y="4335057"/>
              <a:ext cx="618087" cy="2800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727293" y="4150703"/>
              <a:ext cx="0" cy="368709"/>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3520808" y="4527592"/>
              <a:ext cx="936475" cy="307777"/>
            </a:xfrm>
            <a:prstGeom prst="rect">
              <a:avLst/>
            </a:prstGeom>
            <a:noFill/>
          </p:spPr>
          <p:txBody>
            <a:bodyPr wrap="none" rtlCol="0">
              <a:spAutoFit/>
            </a:bodyPr>
            <a:lstStyle/>
            <a:p>
              <a:r>
                <a:rPr lang="en-US" sz="1400" dirty="0" smtClean="0"/>
                <a:t>HSL=120</a:t>
              </a:r>
              <a:endParaRPr lang="en-US" sz="1400" dirty="0"/>
            </a:p>
          </p:txBody>
        </p:sp>
      </p:grpSp>
      <p:sp>
        <p:nvSpPr>
          <p:cNvPr id="33" name="TextBox 32"/>
          <p:cNvSpPr txBox="1"/>
          <p:nvPr/>
        </p:nvSpPr>
        <p:spPr>
          <a:xfrm>
            <a:off x="1272048" y="4758384"/>
            <a:ext cx="2647655" cy="369332"/>
          </a:xfrm>
          <a:prstGeom prst="rect">
            <a:avLst/>
          </a:prstGeom>
          <a:noFill/>
          <a:ln w="3175">
            <a:solidFill>
              <a:schemeClr val="tx1"/>
            </a:solidFill>
          </a:ln>
        </p:spPr>
        <p:txBody>
          <a:bodyPr wrap="square" rtlCol="0">
            <a:spAutoFit/>
          </a:bodyPr>
          <a:lstStyle/>
          <a:p>
            <a:r>
              <a:rPr lang="en-US" dirty="0" smtClean="0"/>
              <a:t>Energy Supply/Demand</a:t>
            </a:r>
            <a:endParaRPr lang="en-US" dirty="0"/>
          </a:p>
        </p:txBody>
      </p:sp>
      <p:cxnSp>
        <p:nvCxnSpPr>
          <p:cNvPr id="35" name="Straight Arrow Connector 34"/>
          <p:cNvCxnSpPr/>
          <p:nvPr/>
        </p:nvCxnSpPr>
        <p:spPr>
          <a:xfrm flipH="1" flipV="1">
            <a:off x="5840361" y="3560921"/>
            <a:ext cx="29497" cy="18222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869858" y="5383161"/>
            <a:ext cx="233024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8200103" y="5229272"/>
            <a:ext cx="652743" cy="307777"/>
          </a:xfrm>
          <a:prstGeom prst="rect">
            <a:avLst/>
          </a:prstGeom>
          <a:noFill/>
        </p:spPr>
        <p:txBody>
          <a:bodyPr wrap="none" rtlCol="0">
            <a:spAutoFit/>
          </a:bodyPr>
          <a:lstStyle/>
          <a:p>
            <a:r>
              <a:rPr lang="en-US" sz="1400" dirty="0" smtClean="0"/>
              <a:t>MW/h</a:t>
            </a:r>
            <a:endParaRPr lang="en-US" sz="1400" dirty="0"/>
          </a:p>
        </p:txBody>
      </p:sp>
      <p:cxnSp>
        <p:nvCxnSpPr>
          <p:cNvPr id="39" name="Straight Connector 38"/>
          <p:cNvCxnSpPr/>
          <p:nvPr/>
        </p:nvCxnSpPr>
        <p:spPr>
          <a:xfrm flipV="1">
            <a:off x="5840361" y="4003371"/>
            <a:ext cx="457200"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297561" y="3987642"/>
            <a:ext cx="0" cy="1395519"/>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5869858" y="5109695"/>
            <a:ext cx="9586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6828503" y="5109695"/>
            <a:ext cx="0" cy="273465"/>
          </a:xfrm>
          <a:prstGeom prst="line">
            <a:avLst/>
          </a:prstGeom>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5258150" y="3833753"/>
            <a:ext cx="582211" cy="307777"/>
          </a:xfrm>
          <a:prstGeom prst="rect">
            <a:avLst/>
          </a:prstGeom>
          <a:solidFill>
            <a:srgbClr val="FFFF00"/>
          </a:solidFill>
        </p:spPr>
        <p:txBody>
          <a:bodyPr wrap="none" rtlCol="0">
            <a:spAutoFit/>
          </a:bodyPr>
          <a:lstStyle/>
          <a:p>
            <a:r>
              <a:rPr lang="en-US" sz="1400" dirty="0" smtClean="0"/>
              <a:t>7000</a:t>
            </a:r>
            <a:endParaRPr lang="en-US" sz="1400" dirty="0"/>
          </a:p>
        </p:txBody>
      </p:sp>
      <p:sp>
        <p:nvSpPr>
          <p:cNvPr id="48" name="TextBox 47"/>
          <p:cNvSpPr txBox="1"/>
          <p:nvPr/>
        </p:nvSpPr>
        <p:spPr>
          <a:xfrm>
            <a:off x="5502733" y="4921495"/>
            <a:ext cx="284052" cy="307777"/>
          </a:xfrm>
          <a:prstGeom prst="rect">
            <a:avLst/>
          </a:prstGeom>
          <a:noFill/>
        </p:spPr>
        <p:txBody>
          <a:bodyPr wrap="none" rtlCol="0">
            <a:spAutoFit/>
          </a:bodyPr>
          <a:lstStyle/>
          <a:p>
            <a:r>
              <a:rPr lang="en-US" sz="1400" dirty="0"/>
              <a:t>8</a:t>
            </a:r>
          </a:p>
        </p:txBody>
      </p:sp>
      <p:sp>
        <p:nvSpPr>
          <p:cNvPr id="49" name="TextBox 48"/>
          <p:cNvSpPr txBox="1"/>
          <p:nvPr/>
        </p:nvSpPr>
        <p:spPr>
          <a:xfrm>
            <a:off x="6068961" y="5429851"/>
            <a:ext cx="383438" cy="307777"/>
          </a:xfrm>
          <a:prstGeom prst="rect">
            <a:avLst/>
          </a:prstGeom>
          <a:noFill/>
        </p:spPr>
        <p:txBody>
          <a:bodyPr wrap="none" rtlCol="0">
            <a:spAutoFit/>
          </a:bodyPr>
          <a:lstStyle/>
          <a:p>
            <a:r>
              <a:rPr lang="en-US" sz="1400" dirty="0" smtClean="0"/>
              <a:t>10</a:t>
            </a:r>
            <a:endParaRPr lang="en-US" sz="1400" dirty="0"/>
          </a:p>
        </p:txBody>
      </p:sp>
      <p:sp>
        <p:nvSpPr>
          <p:cNvPr id="50" name="TextBox 49"/>
          <p:cNvSpPr txBox="1"/>
          <p:nvPr/>
        </p:nvSpPr>
        <p:spPr>
          <a:xfrm>
            <a:off x="6651542" y="5429851"/>
            <a:ext cx="383438" cy="307777"/>
          </a:xfrm>
          <a:prstGeom prst="rect">
            <a:avLst/>
          </a:prstGeom>
          <a:noFill/>
        </p:spPr>
        <p:txBody>
          <a:bodyPr wrap="none" rtlCol="0">
            <a:spAutoFit/>
          </a:bodyPr>
          <a:lstStyle/>
          <a:p>
            <a:r>
              <a:rPr lang="en-US" sz="1400" dirty="0"/>
              <a:t>2</a:t>
            </a:r>
            <a:r>
              <a:rPr lang="en-US" sz="1400" dirty="0" smtClean="0"/>
              <a:t>0</a:t>
            </a:r>
            <a:endParaRPr lang="en-US" sz="1400" dirty="0"/>
          </a:p>
        </p:txBody>
      </p:sp>
      <p:sp>
        <p:nvSpPr>
          <p:cNvPr id="51" name="TextBox 50"/>
          <p:cNvSpPr txBox="1"/>
          <p:nvPr/>
        </p:nvSpPr>
        <p:spPr>
          <a:xfrm>
            <a:off x="6496345" y="4189673"/>
            <a:ext cx="2289619" cy="369332"/>
          </a:xfrm>
          <a:prstGeom prst="rect">
            <a:avLst/>
          </a:prstGeom>
          <a:noFill/>
          <a:ln w="3175">
            <a:solidFill>
              <a:schemeClr val="tx1"/>
            </a:solidFill>
          </a:ln>
        </p:spPr>
        <p:txBody>
          <a:bodyPr wrap="square" rtlCol="0">
            <a:spAutoFit/>
          </a:bodyPr>
          <a:lstStyle/>
          <a:p>
            <a:r>
              <a:rPr lang="en-US" dirty="0" smtClean="0"/>
              <a:t>AS Supply/Demand</a:t>
            </a:r>
            <a:endParaRPr lang="en-US" dirty="0"/>
          </a:p>
        </p:txBody>
      </p:sp>
    </p:spTree>
    <p:extLst>
      <p:ext uri="{BB962C8B-B14F-4D97-AF65-F5344CB8AC3E}">
        <p14:creationId xmlns:p14="http://schemas.microsoft.com/office/powerpoint/2010/main" val="3305573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Example 2:</a:t>
            </a:r>
            <a:endParaRPr lang="en-US" dirty="0">
              <a:solidFill>
                <a:schemeClr val="accent2">
                  <a:lumMod val="75000"/>
                </a:schemeClr>
              </a:solidFill>
            </a:endParaRPr>
          </a:p>
        </p:txBody>
      </p:sp>
      <p:sp>
        <p:nvSpPr>
          <p:cNvPr id="3" name="TextBox 2"/>
          <p:cNvSpPr txBox="1"/>
          <p:nvPr/>
        </p:nvSpPr>
        <p:spPr>
          <a:xfrm>
            <a:off x="690508" y="4008582"/>
            <a:ext cx="8095456" cy="1889298"/>
          </a:xfrm>
          <a:prstGeom prst="rect">
            <a:avLst/>
          </a:prstGeom>
          <a:noFill/>
        </p:spPr>
        <p:txBody>
          <a:bodyPr wrap="square" rtlCol="0">
            <a:normAutofit/>
          </a:bodyPr>
          <a:lstStyle/>
          <a:p>
            <a:pPr marL="285750" indent="-285750">
              <a:buFont typeface="Arial" panose="020B0604020202020204" pitchFamily="34" charset="0"/>
              <a:buChar char="•"/>
            </a:pPr>
            <a:r>
              <a:rPr lang="en-US" dirty="0" smtClean="0"/>
              <a:t>Generator Net Revenue per MW capacity</a:t>
            </a:r>
          </a:p>
          <a:p>
            <a:pPr marL="742950" lvl="1" indent="-285750">
              <a:buFont typeface="Arial" panose="020B0604020202020204" pitchFamily="34" charset="0"/>
              <a:buChar char="•"/>
            </a:pPr>
            <a:r>
              <a:rPr lang="en-US" dirty="0" smtClean="0"/>
              <a:t>Energy: LMP-EOC = 7042-50 = 6992 $/</a:t>
            </a:r>
            <a:r>
              <a:rPr lang="en-US" dirty="0" err="1" smtClean="0"/>
              <a:t>MWh</a:t>
            </a:r>
            <a:endParaRPr lang="en-US" dirty="0" smtClean="0"/>
          </a:p>
          <a:p>
            <a:pPr marL="742950" lvl="1" indent="-285750">
              <a:buFont typeface="Arial" panose="020B0604020202020204" pitchFamily="34" charset="0"/>
              <a:buChar char="•"/>
            </a:pPr>
            <a:r>
              <a:rPr lang="en-US" dirty="0" smtClean="0"/>
              <a:t>AS: AS_MCPC-</a:t>
            </a:r>
            <a:r>
              <a:rPr lang="en-US" dirty="0" err="1" smtClean="0"/>
              <a:t>ASOffer</a:t>
            </a:r>
            <a:r>
              <a:rPr lang="en-US" dirty="0" smtClean="0"/>
              <a:t> = 7000-8 = 6992 $/MW/h</a:t>
            </a:r>
          </a:p>
          <a:p>
            <a:pPr marL="285750" indent="-285750">
              <a:buFont typeface="Arial" panose="020B0604020202020204" pitchFamily="34" charset="0"/>
              <a:buChar char="•"/>
            </a:pPr>
            <a:r>
              <a:rPr lang="en-US" dirty="0" smtClean="0"/>
              <a:t>Generator indifferent to whether its capacity is procured for energy or AS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Power Balance is met</a:t>
            </a:r>
            <a:endParaRPr lang="en-US" dirty="0"/>
          </a:p>
        </p:txBody>
      </p:sp>
      <p:graphicFrame>
        <p:nvGraphicFramePr>
          <p:cNvPr id="5" name="Table 4"/>
          <p:cNvGraphicFramePr>
            <a:graphicFrameLocks noGrp="1"/>
          </p:cNvGraphicFramePr>
          <p:nvPr>
            <p:extLst/>
          </p:nvPr>
        </p:nvGraphicFramePr>
        <p:xfrm>
          <a:off x="690508" y="822575"/>
          <a:ext cx="6096000" cy="1102360"/>
        </p:xfrm>
        <a:graphic>
          <a:graphicData uri="http://schemas.openxmlformats.org/drawingml/2006/table">
            <a:tbl>
              <a:tblPr bandRow="1">
                <a:tableStyleId>{5C22544A-7EE6-4342-B048-85BDC9FD1C3A}</a:tableStyleId>
              </a:tblPr>
              <a:tblGrid>
                <a:gridCol w="2032000"/>
                <a:gridCol w="2032000"/>
                <a:gridCol w="2032000"/>
              </a:tblGrid>
              <a:tr h="185420">
                <a:tc gridSpan="2">
                  <a:txBody>
                    <a:bodyPr/>
                    <a:lstStyle/>
                    <a:p>
                      <a:r>
                        <a:rPr lang="en-US" dirty="0" smtClean="0"/>
                        <a:t>Desired Awards</a:t>
                      </a:r>
                      <a:r>
                        <a:rPr lang="en-US" baseline="0" dirty="0" smtClean="0"/>
                        <a:t> to Generator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Power Balance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420">
                <a:tc>
                  <a:txBody>
                    <a:bodyPr/>
                    <a:lstStyle/>
                    <a:p>
                      <a:r>
                        <a:rPr lang="en-US" dirty="0" smtClean="0"/>
                        <a:t>Energy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AS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Energy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111 </a:t>
                      </a:r>
                      <a:r>
                        <a:rPr lang="en-US" dirty="0" err="1" smtClean="0"/>
                        <a:t>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9 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0 </a:t>
                      </a:r>
                      <a:r>
                        <a:rPr lang="en-US" dirty="0" err="1" smtClean="0"/>
                        <a:t>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extLst/>
          </p:nvPr>
        </p:nvGraphicFramePr>
        <p:xfrm>
          <a:off x="690508" y="2357583"/>
          <a:ext cx="7185130" cy="1651000"/>
        </p:xfrm>
        <a:graphic>
          <a:graphicData uri="http://schemas.openxmlformats.org/drawingml/2006/table">
            <a:tbl>
              <a:tblPr bandRow="1">
                <a:tableStyleId>{5C22544A-7EE6-4342-B048-85BDC9FD1C3A}</a:tableStyleId>
              </a:tblPr>
              <a:tblGrid>
                <a:gridCol w="1437026"/>
                <a:gridCol w="1437026"/>
                <a:gridCol w="1437026"/>
                <a:gridCol w="1437026"/>
                <a:gridCol w="1437026"/>
              </a:tblGrid>
              <a:tr h="185420">
                <a:tc gridSpan="2">
                  <a:txBody>
                    <a:bodyPr/>
                    <a:lstStyle/>
                    <a:p>
                      <a:r>
                        <a:rPr lang="en-US" dirty="0" smtClean="0"/>
                        <a:t>Actual Award</a:t>
                      </a:r>
                      <a:r>
                        <a:rPr lang="en-US" baseline="0" dirty="0" smtClean="0"/>
                        <a:t> to Generator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Power Balance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dirty="0" smtClean="0"/>
                        <a:t>Prices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420">
                <a:tc>
                  <a:txBody>
                    <a:bodyPr/>
                    <a:lstStyle/>
                    <a:p>
                      <a:r>
                        <a:rPr lang="en-US" dirty="0" smtClean="0"/>
                        <a:t>Energy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AS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Energy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Energy LMP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AS</a:t>
                      </a:r>
                      <a:r>
                        <a:rPr lang="en-US" baseline="0" dirty="0" smtClean="0"/>
                        <a:t> MCPC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111 </a:t>
                      </a:r>
                      <a:r>
                        <a:rPr lang="en-US" dirty="0" err="1" smtClean="0"/>
                        <a:t>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9 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0 </a:t>
                      </a:r>
                      <a:r>
                        <a:rPr lang="en-US" dirty="0" err="1" smtClean="0"/>
                        <a:t>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7042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7000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319771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Example 3:</a:t>
            </a:r>
            <a:endParaRPr lang="en-US" dirty="0">
              <a:solidFill>
                <a:schemeClr val="accent2">
                  <a:lumMod val="75000"/>
                </a:schemeClr>
              </a:solidFill>
            </a:endParaRPr>
          </a:p>
        </p:txBody>
      </p:sp>
      <p:sp>
        <p:nvSpPr>
          <p:cNvPr id="3" name="TextBox 2"/>
          <p:cNvSpPr txBox="1"/>
          <p:nvPr/>
        </p:nvSpPr>
        <p:spPr>
          <a:xfrm>
            <a:off x="690508" y="782426"/>
            <a:ext cx="8095456" cy="4801314"/>
          </a:xfrm>
          <a:prstGeom prst="rect">
            <a:avLst/>
          </a:prstGeom>
          <a:noFill/>
        </p:spPr>
        <p:txBody>
          <a:bodyPr wrap="square" rtlCol="0">
            <a:normAutofit/>
          </a:bodyPr>
          <a:lstStyle/>
          <a:p>
            <a:endParaRPr lang="en-US" dirty="0" smtClean="0"/>
          </a:p>
        </p:txBody>
      </p:sp>
      <p:graphicFrame>
        <p:nvGraphicFramePr>
          <p:cNvPr id="4" name="Table 3"/>
          <p:cNvGraphicFramePr>
            <a:graphicFrameLocks noGrp="1"/>
          </p:cNvGraphicFramePr>
          <p:nvPr>
            <p:extLst/>
          </p:nvPr>
        </p:nvGraphicFramePr>
        <p:xfrm>
          <a:off x="690508" y="782426"/>
          <a:ext cx="7789817" cy="1737360"/>
        </p:xfrm>
        <a:graphic>
          <a:graphicData uri="http://schemas.openxmlformats.org/drawingml/2006/table">
            <a:tbl>
              <a:tblPr bandRow="1">
                <a:tableStyleId>{5C22544A-7EE6-4342-B048-85BDC9FD1C3A}</a:tableStyleId>
              </a:tblPr>
              <a:tblGrid>
                <a:gridCol w="740086"/>
                <a:gridCol w="722671"/>
                <a:gridCol w="1032387"/>
                <a:gridCol w="1401096"/>
                <a:gridCol w="781665"/>
                <a:gridCol w="560439"/>
                <a:gridCol w="1004563"/>
                <a:gridCol w="1546910"/>
              </a:tblGrid>
              <a:tr h="325375">
                <a:tc rowSpan="2">
                  <a:txBody>
                    <a:bodyPr/>
                    <a:lstStyle/>
                    <a:p>
                      <a:r>
                        <a:rPr lang="en-US" sz="1600" dirty="0" smtClean="0">
                          <a:solidFill>
                            <a:schemeClr val="tx1"/>
                          </a:solidFill>
                        </a:rPr>
                        <a:t>VOLL</a:t>
                      </a:r>
                    </a:p>
                    <a:p>
                      <a:r>
                        <a:rPr lang="en-US" sz="1600" dirty="0" smtClean="0">
                          <a:solidFill>
                            <a:schemeClr val="tx1"/>
                          </a:solidFill>
                        </a:rPr>
                        <a:t>$/</a:t>
                      </a:r>
                      <a:r>
                        <a:rPr lang="en-US" sz="1600" dirty="0" err="1" smtClean="0">
                          <a:solidFill>
                            <a:schemeClr val="tx1"/>
                          </a:solidFill>
                        </a:rPr>
                        <a:t>MWh</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600" dirty="0" smtClean="0">
                          <a:solidFill>
                            <a:schemeClr val="tx1"/>
                          </a:solidFill>
                        </a:rPr>
                        <a:t>PBPC</a:t>
                      </a:r>
                    </a:p>
                    <a:p>
                      <a:r>
                        <a:rPr lang="en-US" sz="1600" dirty="0" smtClean="0">
                          <a:solidFill>
                            <a:schemeClr val="tx1"/>
                          </a:solidFill>
                        </a:rPr>
                        <a:t>$/</a:t>
                      </a:r>
                      <a:r>
                        <a:rPr lang="en-US" sz="1600" dirty="0" err="1" smtClean="0">
                          <a:solidFill>
                            <a:schemeClr val="tx1"/>
                          </a:solidFill>
                        </a:rPr>
                        <a:t>MWh</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600" dirty="0" smtClean="0">
                          <a:solidFill>
                            <a:schemeClr val="tx1"/>
                          </a:solidFill>
                        </a:rPr>
                        <a:t>SWOC</a:t>
                      </a:r>
                    </a:p>
                    <a:p>
                      <a:r>
                        <a:rPr lang="en-US" sz="1600" dirty="0" smtClean="0">
                          <a:solidFill>
                            <a:schemeClr val="tx1"/>
                          </a:solidFill>
                        </a:rPr>
                        <a:t>$/</a:t>
                      </a:r>
                      <a:r>
                        <a:rPr lang="en-US" sz="1600" dirty="0" err="1" smtClean="0">
                          <a:solidFill>
                            <a:schemeClr val="tx1"/>
                          </a:solidFill>
                        </a:rPr>
                        <a:t>MWh</a:t>
                      </a:r>
                      <a:r>
                        <a:rPr lang="en-US" sz="1600" dirty="0" smtClean="0">
                          <a:solidFill>
                            <a:schemeClr val="tx1"/>
                          </a:solidFill>
                        </a:rPr>
                        <a:t> or</a:t>
                      </a:r>
                    </a:p>
                    <a:p>
                      <a:r>
                        <a:rPr lang="en-US" sz="1600" dirty="0" smtClean="0">
                          <a:solidFill>
                            <a:schemeClr val="tx1"/>
                          </a:solidFill>
                        </a:rPr>
                        <a:t>$/MW/h</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600" dirty="0" smtClean="0">
                          <a:solidFill>
                            <a:schemeClr val="tx1"/>
                          </a:solidFill>
                        </a:rPr>
                        <a:t>AS Demand Curve</a:t>
                      </a: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600" dirty="0" smtClean="0">
                          <a:solidFill>
                            <a:schemeClr val="tx1"/>
                          </a:solidFill>
                        </a:rPr>
                        <a:t>GTBD</a:t>
                      </a:r>
                    </a:p>
                    <a:p>
                      <a:r>
                        <a:rPr lang="en-US" sz="1600" dirty="0" err="1" smtClean="0">
                          <a:solidFill>
                            <a:schemeClr val="tx1"/>
                          </a:solidFill>
                        </a:rPr>
                        <a:t>MWh</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US" sz="1600" dirty="0" smtClean="0">
                          <a:solidFill>
                            <a:schemeClr val="tx1"/>
                          </a:solidFill>
                        </a:rPr>
                        <a:t>Generator Parameters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tc>
                <a:tc hMerge="1">
                  <a:txBody>
                    <a:bodyPr/>
                    <a:lstStyle/>
                    <a:p>
                      <a:endParaRPr lang="en-US" dirty="0"/>
                    </a:p>
                  </a:txBody>
                  <a:tcPr/>
                </a:tc>
              </a:tr>
              <a:tr h="3253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600" dirty="0" smtClean="0">
                          <a:solidFill>
                            <a:schemeClr val="tx1"/>
                          </a:solidFill>
                        </a:rPr>
                        <a:t>HSL</a:t>
                      </a:r>
                    </a:p>
                    <a:p>
                      <a:r>
                        <a:rPr lang="en-US" sz="1600" dirty="0" smtClean="0">
                          <a:solidFill>
                            <a:schemeClr val="tx1"/>
                          </a:solidFill>
                        </a:rPr>
                        <a:t>MW</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EOC</a:t>
                      </a: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AS Offer</a:t>
                      </a: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13437">
                <a:tc>
                  <a:txBody>
                    <a:bodyPr/>
                    <a:lstStyle/>
                    <a:p>
                      <a:r>
                        <a:rPr lang="en-US" sz="1600" dirty="0" smtClean="0">
                          <a:solidFill>
                            <a:schemeClr val="tx1"/>
                          </a:solidFill>
                        </a:rPr>
                        <a:t>9000</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9001</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2000</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dirty="0" smtClean="0">
                          <a:solidFill>
                            <a:schemeClr val="tx1"/>
                          </a:solidFill>
                        </a:rPr>
                        <a:t>7000 $/MW/h  for 10 MW</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dirty="0" smtClean="0">
                          <a:solidFill>
                            <a:schemeClr val="tx1"/>
                          </a:solidFill>
                        </a:rPr>
                        <a:t>111</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120</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2000 $/</a:t>
                      </a:r>
                      <a:r>
                        <a:rPr lang="en-US" sz="1600" dirty="0" err="1" smtClean="0">
                          <a:solidFill>
                            <a:schemeClr val="tx1"/>
                          </a:solidFill>
                        </a:rPr>
                        <a:t>MWh</a:t>
                      </a:r>
                      <a:r>
                        <a:rPr lang="en-US" sz="1600" dirty="0" smtClean="0">
                          <a:solidFill>
                            <a:schemeClr val="tx1"/>
                          </a:solidFill>
                        </a:rPr>
                        <a:t> for</a:t>
                      </a:r>
                      <a:r>
                        <a:rPr lang="en-US" sz="1600" baseline="0" dirty="0" smtClean="0">
                          <a:solidFill>
                            <a:schemeClr val="tx1"/>
                          </a:solidFill>
                        </a:rPr>
                        <a:t> 120 MW</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600" dirty="0" smtClean="0">
                          <a:solidFill>
                            <a:schemeClr val="tx1"/>
                          </a:solidFill>
                        </a:rPr>
                        <a:t>8$/MW/h for 20 MW</a:t>
                      </a:r>
                    </a:p>
                    <a:p>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32" name="Group 31"/>
          <p:cNvGrpSpPr/>
          <p:nvPr/>
        </p:nvGrpSpPr>
        <p:grpSpPr>
          <a:xfrm>
            <a:off x="331942" y="2802347"/>
            <a:ext cx="4580103" cy="1970163"/>
            <a:chOff x="447095" y="2949678"/>
            <a:chExt cx="5201537" cy="1970163"/>
          </a:xfrm>
        </p:grpSpPr>
        <p:grpSp>
          <p:nvGrpSpPr>
            <p:cNvPr id="7" name="Group 6"/>
            <p:cNvGrpSpPr/>
            <p:nvPr/>
          </p:nvGrpSpPr>
          <p:grpSpPr>
            <a:xfrm>
              <a:off x="447095" y="2949678"/>
              <a:ext cx="5201537" cy="1970163"/>
              <a:chOff x="333164" y="1188213"/>
              <a:chExt cx="5651440" cy="1970163"/>
            </a:xfrm>
          </p:grpSpPr>
          <p:cxnSp>
            <p:nvCxnSpPr>
              <p:cNvPr id="8" name="Straight Arrow Connector 7"/>
              <p:cNvCxnSpPr/>
              <p:nvPr/>
            </p:nvCxnSpPr>
            <p:spPr>
              <a:xfrm flipV="1">
                <a:off x="1179871" y="1188213"/>
                <a:ext cx="14748" cy="15697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406877" y="1188213"/>
                <a:ext cx="0" cy="15697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198126" y="2081462"/>
                <a:ext cx="269895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3893574" y="1504335"/>
                <a:ext cx="0" cy="57712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893574" y="1504335"/>
                <a:ext cx="14158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1194619" y="1504335"/>
                <a:ext cx="2698955" cy="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33164" y="1348506"/>
                <a:ext cx="582211" cy="307777"/>
              </a:xfrm>
              <a:prstGeom prst="rect">
                <a:avLst/>
              </a:prstGeom>
              <a:noFill/>
            </p:spPr>
            <p:txBody>
              <a:bodyPr wrap="none" rtlCol="0">
                <a:spAutoFit/>
              </a:bodyPr>
              <a:lstStyle/>
              <a:p>
                <a:r>
                  <a:rPr lang="en-US" sz="1400" dirty="0" smtClean="0"/>
                  <a:t>9001</a:t>
                </a:r>
                <a:endParaRPr lang="en-US" sz="1400" dirty="0"/>
              </a:p>
            </p:txBody>
          </p:sp>
          <p:sp>
            <p:nvSpPr>
              <p:cNvPr id="17" name="TextBox 16"/>
              <p:cNvSpPr txBox="1"/>
              <p:nvPr/>
            </p:nvSpPr>
            <p:spPr>
              <a:xfrm>
                <a:off x="5309419" y="1718187"/>
                <a:ext cx="675185" cy="307777"/>
              </a:xfrm>
              <a:prstGeom prst="rect">
                <a:avLst/>
              </a:prstGeom>
              <a:noFill/>
            </p:spPr>
            <p:txBody>
              <a:bodyPr wrap="none" rtlCol="0">
                <a:spAutoFit/>
              </a:bodyPr>
              <a:lstStyle/>
              <a:p>
                <a:r>
                  <a:rPr lang="en-US" sz="1400" dirty="0" smtClean="0"/>
                  <a:t>PBPC</a:t>
                </a:r>
                <a:endParaRPr lang="en-US" sz="1400" dirty="0"/>
              </a:p>
            </p:txBody>
          </p:sp>
          <p:cxnSp>
            <p:nvCxnSpPr>
              <p:cNvPr id="18" name="Straight Arrow Connector 17"/>
              <p:cNvCxnSpPr/>
              <p:nvPr/>
            </p:nvCxnSpPr>
            <p:spPr>
              <a:xfrm flipH="1" flipV="1">
                <a:off x="4738236" y="1504335"/>
                <a:ext cx="571183" cy="3677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916606" y="2850599"/>
                <a:ext cx="1058880" cy="307777"/>
              </a:xfrm>
              <a:prstGeom prst="rect">
                <a:avLst/>
              </a:prstGeom>
              <a:noFill/>
            </p:spPr>
            <p:txBody>
              <a:bodyPr wrap="none" rtlCol="0">
                <a:spAutoFit/>
              </a:bodyPr>
              <a:lstStyle/>
              <a:p>
                <a:r>
                  <a:rPr lang="en-US" sz="1400" dirty="0" smtClean="0"/>
                  <a:t>GTBD=111</a:t>
                </a:r>
                <a:endParaRPr lang="en-US" sz="1400" dirty="0"/>
              </a:p>
            </p:txBody>
          </p:sp>
          <p:sp>
            <p:nvSpPr>
              <p:cNvPr id="20" name="TextBox 19"/>
              <p:cNvSpPr txBox="1"/>
              <p:nvPr/>
            </p:nvSpPr>
            <p:spPr>
              <a:xfrm>
                <a:off x="5056096" y="2604059"/>
                <a:ext cx="603050" cy="307777"/>
              </a:xfrm>
              <a:prstGeom prst="rect">
                <a:avLst/>
              </a:prstGeom>
              <a:noFill/>
            </p:spPr>
            <p:txBody>
              <a:bodyPr wrap="none" rtlCol="0">
                <a:spAutoFit/>
              </a:bodyPr>
              <a:lstStyle/>
              <a:p>
                <a:r>
                  <a:rPr lang="en-US" sz="1400" dirty="0" err="1" smtClean="0"/>
                  <a:t>MWh</a:t>
                </a:r>
                <a:endParaRPr lang="en-US" sz="1400" dirty="0"/>
              </a:p>
            </p:txBody>
          </p:sp>
          <p:sp>
            <p:nvSpPr>
              <p:cNvPr id="21" name="TextBox 20"/>
              <p:cNvSpPr txBox="1"/>
              <p:nvPr/>
            </p:nvSpPr>
            <p:spPr>
              <a:xfrm>
                <a:off x="363037" y="1665303"/>
                <a:ext cx="752129" cy="307777"/>
              </a:xfrm>
              <a:prstGeom prst="rect">
                <a:avLst/>
              </a:prstGeom>
              <a:noFill/>
            </p:spPr>
            <p:txBody>
              <a:bodyPr wrap="none" rtlCol="0">
                <a:spAutoFit/>
              </a:bodyPr>
              <a:lstStyle/>
              <a:p>
                <a:r>
                  <a:rPr lang="en-US" sz="1400" dirty="0" smtClean="0"/>
                  <a:t>$/</a:t>
                </a:r>
                <a:r>
                  <a:rPr lang="en-US" sz="1400" dirty="0" err="1" smtClean="0"/>
                  <a:t>MWh</a:t>
                </a:r>
                <a:endParaRPr lang="en-US" sz="1400" dirty="0"/>
              </a:p>
            </p:txBody>
          </p:sp>
          <p:cxnSp>
            <p:nvCxnSpPr>
              <p:cNvPr id="22" name="Straight Arrow Connector 21"/>
              <p:cNvCxnSpPr/>
              <p:nvPr/>
            </p:nvCxnSpPr>
            <p:spPr>
              <a:xfrm>
                <a:off x="1194619" y="2757948"/>
                <a:ext cx="386407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5" name="TextBox 24"/>
            <p:cNvSpPr txBox="1"/>
            <p:nvPr/>
          </p:nvSpPr>
          <p:spPr>
            <a:xfrm>
              <a:off x="578765" y="3710195"/>
              <a:ext cx="661206" cy="307777"/>
            </a:xfrm>
            <a:prstGeom prst="rect">
              <a:avLst/>
            </a:prstGeom>
            <a:solidFill>
              <a:srgbClr val="FFFF00"/>
            </a:solidFill>
          </p:spPr>
          <p:txBody>
            <a:bodyPr wrap="none" rtlCol="0">
              <a:spAutoFit/>
            </a:bodyPr>
            <a:lstStyle/>
            <a:p>
              <a:r>
                <a:rPr lang="en-US" sz="1400" dirty="0" smtClean="0"/>
                <a:t>2000</a:t>
              </a:r>
              <a:endParaRPr lang="en-US" sz="1400" dirty="0"/>
            </a:p>
          </p:txBody>
        </p:sp>
        <p:cxnSp>
          <p:nvCxnSpPr>
            <p:cNvPr id="27" name="Straight Arrow Connector 26"/>
            <p:cNvCxnSpPr/>
            <p:nvPr/>
          </p:nvCxnSpPr>
          <p:spPr>
            <a:xfrm flipV="1">
              <a:off x="2658027" y="4335057"/>
              <a:ext cx="618087" cy="2800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724066" y="3787429"/>
              <a:ext cx="3228" cy="731983"/>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3520808" y="4527592"/>
              <a:ext cx="936475" cy="307777"/>
            </a:xfrm>
            <a:prstGeom prst="rect">
              <a:avLst/>
            </a:prstGeom>
            <a:noFill/>
          </p:spPr>
          <p:txBody>
            <a:bodyPr wrap="none" rtlCol="0">
              <a:spAutoFit/>
            </a:bodyPr>
            <a:lstStyle/>
            <a:p>
              <a:r>
                <a:rPr lang="en-US" sz="1400" dirty="0" smtClean="0"/>
                <a:t>HSL=120</a:t>
              </a:r>
              <a:endParaRPr lang="en-US" sz="1400" dirty="0"/>
            </a:p>
          </p:txBody>
        </p:sp>
      </p:grpSp>
      <p:sp>
        <p:nvSpPr>
          <p:cNvPr id="33" name="TextBox 32"/>
          <p:cNvSpPr txBox="1"/>
          <p:nvPr/>
        </p:nvSpPr>
        <p:spPr>
          <a:xfrm>
            <a:off x="1272048" y="4758384"/>
            <a:ext cx="2647655" cy="369332"/>
          </a:xfrm>
          <a:prstGeom prst="rect">
            <a:avLst/>
          </a:prstGeom>
          <a:noFill/>
          <a:ln w="3175">
            <a:solidFill>
              <a:schemeClr val="tx1"/>
            </a:solidFill>
          </a:ln>
        </p:spPr>
        <p:txBody>
          <a:bodyPr wrap="square" rtlCol="0">
            <a:spAutoFit/>
          </a:bodyPr>
          <a:lstStyle/>
          <a:p>
            <a:r>
              <a:rPr lang="en-US" dirty="0" smtClean="0"/>
              <a:t>Energy Supply/Demand</a:t>
            </a:r>
            <a:endParaRPr lang="en-US" dirty="0"/>
          </a:p>
        </p:txBody>
      </p:sp>
      <p:cxnSp>
        <p:nvCxnSpPr>
          <p:cNvPr id="35" name="Straight Arrow Connector 34"/>
          <p:cNvCxnSpPr/>
          <p:nvPr/>
        </p:nvCxnSpPr>
        <p:spPr>
          <a:xfrm flipH="1" flipV="1">
            <a:off x="5840361" y="3560921"/>
            <a:ext cx="29497" cy="18222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869858" y="5383161"/>
            <a:ext cx="233024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8200103" y="5229272"/>
            <a:ext cx="652743" cy="307777"/>
          </a:xfrm>
          <a:prstGeom prst="rect">
            <a:avLst/>
          </a:prstGeom>
          <a:noFill/>
        </p:spPr>
        <p:txBody>
          <a:bodyPr wrap="none" rtlCol="0">
            <a:spAutoFit/>
          </a:bodyPr>
          <a:lstStyle/>
          <a:p>
            <a:r>
              <a:rPr lang="en-US" sz="1400" dirty="0" smtClean="0"/>
              <a:t>MW/h</a:t>
            </a:r>
            <a:endParaRPr lang="en-US" sz="1400" dirty="0"/>
          </a:p>
        </p:txBody>
      </p:sp>
      <p:cxnSp>
        <p:nvCxnSpPr>
          <p:cNvPr id="39" name="Straight Connector 38"/>
          <p:cNvCxnSpPr/>
          <p:nvPr/>
        </p:nvCxnSpPr>
        <p:spPr>
          <a:xfrm flipV="1">
            <a:off x="5840361" y="4003371"/>
            <a:ext cx="457200"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297561" y="3987642"/>
            <a:ext cx="0" cy="1395519"/>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5869858" y="5109695"/>
            <a:ext cx="9586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6828503" y="5109695"/>
            <a:ext cx="0" cy="273465"/>
          </a:xfrm>
          <a:prstGeom prst="line">
            <a:avLst/>
          </a:prstGeom>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5258150" y="3833753"/>
            <a:ext cx="582211" cy="307777"/>
          </a:xfrm>
          <a:prstGeom prst="rect">
            <a:avLst/>
          </a:prstGeom>
          <a:solidFill>
            <a:srgbClr val="FFFF00"/>
          </a:solidFill>
        </p:spPr>
        <p:txBody>
          <a:bodyPr wrap="none" rtlCol="0">
            <a:spAutoFit/>
          </a:bodyPr>
          <a:lstStyle/>
          <a:p>
            <a:r>
              <a:rPr lang="en-US" sz="1400" dirty="0" smtClean="0"/>
              <a:t>7000</a:t>
            </a:r>
            <a:endParaRPr lang="en-US" sz="1400" dirty="0"/>
          </a:p>
        </p:txBody>
      </p:sp>
      <p:sp>
        <p:nvSpPr>
          <p:cNvPr id="48" name="TextBox 47"/>
          <p:cNvSpPr txBox="1"/>
          <p:nvPr/>
        </p:nvSpPr>
        <p:spPr>
          <a:xfrm>
            <a:off x="5502733" y="4921495"/>
            <a:ext cx="284052" cy="307777"/>
          </a:xfrm>
          <a:prstGeom prst="rect">
            <a:avLst/>
          </a:prstGeom>
          <a:noFill/>
        </p:spPr>
        <p:txBody>
          <a:bodyPr wrap="none" rtlCol="0">
            <a:spAutoFit/>
          </a:bodyPr>
          <a:lstStyle/>
          <a:p>
            <a:r>
              <a:rPr lang="en-US" sz="1400" dirty="0"/>
              <a:t>8</a:t>
            </a:r>
          </a:p>
        </p:txBody>
      </p:sp>
      <p:sp>
        <p:nvSpPr>
          <p:cNvPr id="49" name="TextBox 48"/>
          <p:cNvSpPr txBox="1"/>
          <p:nvPr/>
        </p:nvSpPr>
        <p:spPr>
          <a:xfrm>
            <a:off x="6068961" y="5429851"/>
            <a:ext cx="383438" cy="307777"/>
          </a:xfrm>
          <a:prstGeom prst="rect">
            <a:avLst/>
          </a:prstGeom>
          <a:noFill/>
        </p:spPr>
        <p:txBody>
          <a:bodyPr wrap="none" rtlCol="0">
            <a:spAutoFit/>
          </a:bodyPr>
          <a:lstStyle/>
          <a:p>
            <a:r>
              <a:rPr lang="en-US" sz="1400" dirty="0" smtClean="0"/>
              <a:t>10</a:t>
            </a:r>
            <a:endParaRPr lang="en-US" sz="1400" dirty="0"/>
          </a:p>
        </p:txBody>
      </p:sp>
      <p:sp>
        <p:nvSpPr>
          <p:cNvPr id="50" name="TextBox 49"/>
          <p:cNvSpPr txBox="1"/>
          <p:nvPr/>
        </p:nvSpPr>
        <p:spPr>
          <a:xfrm>
            <a:off x="6651542" y="5429851"/>
            <a:ext cx="383438" cy="307777"/>
          </a:xfrm>
          <a:prstGeom prst="rect">
            <a:avLst/>
          </a:prstGeom>
          <a:noFill/>
        </p:spPr>
        <p:txBody>
          <a:bodyPr wrap="none" rtlCol="0">
            <a:spAutoFit/>
          </a:bodyPr>
          <a:lstStyle/>
          <a:p>
            <a:r>
              <a:rPr lang="en-US" sz="1400" dirty="0"/>
              <a:t>2</a:t>
            </a:r>
            <a:r>
              <a:rPr lang="en-US" sz="1400" dirty="0" smtClean="0"/>
              <a:t>0</a:t>
            </a:r>
            <a:endParaRPr lang="en-US" sz="1400" dirty="0"/>
          </a:p>
        </p:txBody>
      </p:sp>
      <p:sp>
        <p:nvSpPr>
          <p:cNvPr id="51" name="TextBox 50"/>
          <p:cNvSpPr txBox="1"/>
          <p:nvPr/>
        </p:nvSpPr>
        <p:spPr>
          <a:xfrm>
            <a:off x="6496345" y="4189673"/>
            <a:ext cx="2289619" cy="369332"/>
          </a:xfrm>
          <a:prstGeom prst="rect">
            <a:avLst/>
          </a:prstGeom>
          <a:noFill/>
          <a:ln w="3175">
            <a:solidFill>
              <a:schemeClr val="tx1"/>
            </a:solidFill>
          </a:ln>
        </p:spPr>
        <p:txBody>
          <a:bodyPr wrap="square" rtlCol="0">
            <a:spAutoFit/>
          </a:bodyPr>
          <a:lstStyle/>
          <a:p>
            <a:r>
              <a:rPr lang="en-US" dirty="0" smtClean="0"/>
              <a:t>AS Supply/Demand</a:t>
            </a:r>
            <a:endParaRPr lang="en-US" dirty="0"/>
          </a:p>
        </p:txBody>
      </p:sp>
    </p:spTree>
    <p:extLst>
      <p:ext uri="{BB962C8B-B14F-4D97-AF65-F5344CB8AC3E}">
        <p14:creationId xmlns:p14="http://schemas.microsoft.com/office/powerpoint/2010/main" val="1348915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Example 3:</a:t>
            </a:r>
            <a:endParaRPr lang="en-US" dirty="0">
              <a:solidFill>
                <a:schemeClr val="accent2">
                  <a:lumMod val="75000"/>
                </a:schemeClr>
              </a:solidFill>
            </a:endParaRPr>
          </a:p>
        </p:txBody>
      </p:sp>
      <p:sp>
        <p:nvSpPr>
          <p:cNvPr id="3" name="TextBox 2"/>
          <p:cNvSpPr txBox="1"/>
          <p:nvPr/>
        </p:nvSpPr>
        <p:spPr>
          <a:xfrm>
            <a:off x="690508" y="4008582"/>
            <a:ext cx="8095456" cy="1889298"/>
          </a:xfrm>
          <a:prstGeom prst="rect">
            <a:avLst/>
          </a:prstGeom>
          <a:noFill/>
        </p:spPr>
        <p:txBody>
          <a:bodyPr wrap="square" rtlCol="0">
            <a:normAutofit/>
          </a:bodyPr>
          <a:lstStyle/>
          <a:p>
            <a:pPr marL="285750" indent="-285750">
              <a:buFont typeface="Arial" panose="020B0604020202020204" pitchFamily="34" charset="0"/>
              <a:buChar char="•"/>
            </a:pPr>
            <a:r>
              <a:rPr lang="en-US" dirty="0" smtClean="0"/>
              <a:t>Generator Net Revenue per MW capacity</a:t>
            </a:r>
          </a:p>
          <a:p>
            <a:pPr marL="742950" lvl="1" indent="-285750">
              <a:buFont typeface="Arial" panose="020B0604020202020204" pitchFamily="34" charset="0"/>
              <a:buChar char="•"/>
            </a:pPr>
            <a:r>
              <a:rPr lang="en-US" dirty="0" smtClean="0"/>
              <a:t>Energy: LMP-EOC = 8992-2000 = 6992 $/</a:t>
            </a:r>
            <a:r>
              <a:rPr lang="en-US" dirty="0" err="1" smtClean="0"/>
              <a:t>MWh</a:t>
            </a:r>
            <a:endParaRPr lang="en-US" dirty="0" smtClean="0"/>
          </a:p>
          <a:p>
            <a:pPr marL="742950" lvl="1" indent="-285750">
              <a:buFont typeface="Arial" panose="020B0604020202020204" pitchFamily="34" charset="0"/>
              <a:buChar char="•"/>
            </a:pPr>
            <a:r>
              <a:rPr lang="en-US" dirty="0" smtClean="0"/>
              <a:t>AS: AS_MCPC-</a:t>
            </a:r>
            <a:r>
              <a:rPr lang="en-US" dirty="0" err="1" smtClean="0"/>
              <a:t>ASOffer</a:t>
            </a:r>
            <a:r>
              <a:rPr lang="en-US" dirty="0" smtClean="0"/>
              <a:t> = 7000-8 = 6992 $/MW/h</a:t>
            </a:r>
          </a:p>
          <a:p>
            <a:pPr marL="285750" indent="-285750">
              <a:buFont typeface="Arial" panose="020B0604020202020204" pitchFamily="34" charset="0"/>
              <a:buChar char="•"/>
            </a:pPr>
            <a:r>
              <a:rPr lang="en-US" dirty="0" smtClean="0"/>
              <a:t>Generator indifferent to whether its capacity is procured for energy or AS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Power Balance is met</a:t>
            </a:r>
            <a:endParaRPr lang="en-US" dirty="0"/>
          </a:p>
        </p:txBody>
      </p:sp>
      <p:graphicFrame>
        <p:nvGraphicFramePr>
          <p:cNvPr id="5" name="Table 4"/>
          <p:cNvGraphicFramePr>
            <a:graphicFrameLocks noGrp="1"/>
          </p:cNvGraphicFramePr>
          <p:nvPr>
            <p:extLst/>
          </p:nvPr>
        </p:nvGraphicFramePr>
        <p:xfrm>
          <a:off x="690508" y="822575"/>
          <a:ext cx="6096000" cy="1102360"/>
        </p:xfrm>
        <a:graphic>
          <a:graphicData uri="http://schemas.openxmlformats.org/drawingml/2006/table">
            <a:tbl>
              <a:tblPr bandRow="1">
                <a:tableStyleId>{5C22544A-7EE6-4342-B048-85BDC9FD1C3A}</a:tableStyleId>
              </a:tblPr>
              <a:tblGrid>
                <a:gridCol w="2032000"/>
                <a:gridCol w="2032000"/>
                <a:gridCol w="2032000"/>
              </a:tblGrid>
              <a:tr h="185420">
                <a:tc gridSpan="2">
                  <a:txBody>
                    <a:bodyPr/>
                    <a:lstStyle/>
                    <a:p>
                      <a:r>
                        <a:rPr lang="en-US" dirty="0" smtClean="0"/>
                        <a:t>Desired Awards</a:t>
                      </a:r>
                      <a:r>
                        <a:rPr lang="en-US" baseline="0" dirty="0" smtClean="0"/>
                        <a:t> to Generator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Power Balance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420">
                <a:tc>
                  <a:txBody>
                    <a:bodyPr/>
                    <a:lstStyle/>
                    <a:p>
                      <a:r>
                        <a:rPr lang="en-US" dirty="0" smtClean="0"/>
                        <a:t>Energy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AS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Energy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111 </a:t>
                      </a:r>
                      <a:r>
                        <a:rPr lang="en-US" dirty="0" err="1" smtClean="0"/>
                        <a:t>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9 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0 </a:t>
                      </a:r>
                      <a:r>
                        <a:rPr lang="en-US" dirty="0" err="1" smtClean="0"/>
                        <a:t>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extLst/>
          </p:nvPr>
        </p:nvGraphicFramePr>
        <p:xfrm>
          <a:off x="690508" y="2357583"/>
          <a:ext cx="7185130" cy="1651000"/>
        </p:xfrm>
        <a:graphic>
          <a:graphicData uri="http://schemas.openxmlformats.org/drawingml/2006/table">
            <a:tbl>
              <a:tblPr bandRow="1">
                <a:tableStyleId>{5C22544A-7EE6-4342-B048-85BDC9FD1C3A}</a:tableStyleId>
              </a:tblPr>
              <a:tblGrid>
                <a:gridCol w="1437026"/>
                <a:gridCol w="1437026"/>
                <a:gridCol w="1437026"/>
                <a:gridCol w="1437026"/>
                <a:gridCol w="1437026"/>
              </a:tblGrid>
              <a:tr h="185420">
                <a:tc gridSpan="2">
                  <a:txBody>
                    <a:bodyPr/>
                    <a:lstStyle/>
                    <a:p>
                      <a:r>
                        <a:rPr lang="en-US" dirty="0" smtClean="0"/>
                        <a:t>Actual Award</a:t>
                      </a:r>
                      <a:r>
                        <a:rPr lang="en-US" baseline="0" dirty="0" smtClean="0"/>
                        <a:t> to Generator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Power Balance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dirty="0" smtClean="0"/>
                        <a:t>Prices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420">
                <a:tc>
                  <a:txBody>
                    <a:bodyPr/>
                    <a:lstStyle/>
                    <a:p>
                      <a:r>
                        <a:rPr lang="en-US" dirty="0" smtClean="0"/>
                        <a:t>Energy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AS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Energy Award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Energy LMP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AS</a:t>
                      </a:r>
                      <a:r>
                        <a:rPr lang="en-US" baseline="0" dirty="0" smtClean="0"/>
                        <a:t> MCPC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dirty="0" smtClean="0"/>
                        <a:t>111 </a:t>
                      </a:r>
                      <a:r>
                        <a:rPr lang="en-US" dirty="0" err="1" smtClean="0"/>
                        <a:t>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9 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0 </a:t>
                      </a:r>
                      <a:r>
                        <a:rPr lang="en-US" dirty="0" err="1" smtClean="0"/>
                        <a:t>MWh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8992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t>7000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48181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RT Energy + Ancillary Service Co-Optimization</a:t>
            </a:r>
            <a:endParaRPr lang="en-US" dirty="0">
              <a:solidFill>
                <a:schemeClr val="accent2">
                  <a:lumMod val="75000"/>
                </a:schemeClr>
              </a:solidFill>
            </a:endParaRPr>
          </a:p>
        </p:txBody>
      </p:sp>
      <p:sp>
        <p:nvSpPr>
          <p:cNvPr id="3" name="TextBox 2"/>
          <p:cNvSpPr txBox="1"/>
          <p:nvPr/>
        </p:nvSpPr>
        <p:spPr>
          <a:xfrm>
            <a:off x="690508" y="782426"/>
            <a:ext cx="8095456" cy="4801314"/>
          </a:xfrm>
          <a:prstGeom prst="rect">
            <a:avLst/>
          </a:prstGeom>
          <a:noFill/>
        </p:spPr>
        <p:txBody>
          <a:bodyPr wrap="square" rtlCol="0">
            <a:normAutofit lnSpcReduction="10000"/>
          </a:bodyPr>
          <a:lstStyle/>
          <a:p>
            <a:pPr marL="285750" indent="-285750">
              <a:buFont typeface="Arial" panose="020B0604020202020204" pitchFamily="34" charset="0"/>
              <a:buChar char="•"/>
            </a:pPr>
            <a:r>
              <a:rPr lang="en-US" b="1" dirty="0" smtClean="0"/>
              <a:t>Objective is to maximize bid base revenues while minimizing offer-based costs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Constraints</a:t>
            </a:r>
            <a:r>
              <a:rPr lang="en-US" dirty="0" smtClean="0"/>
              <a:t> (some of the important ones):</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Power Balance: </a:t>
            </a:r>
          </a:p>
          <a:p>
            <a:pPr marL="1200150" lvl="2" indent="-285750">
              <a:buFont typeface="Arial" panose="020B0604020202020204" pitchFamily="34" charset="0"/>
              <a:buChar char="•"/>
            </a:pPr>
            <a:r>
              <a:rPr lang="en-US" dirty="0" smtClean="0"/>
              <a:t>Energy </a:t>
            </a:r>
            <a:r>
              <a:rPr lang="en-US" dirty="0" err="1" smtClean="0"/>
              <a:t>MWh</a:t>
            </a:r>
            <a:r>
              <a:rPr lang="en-US" dirty="0" smtClean="0"/>
              <a:t> Awards on Supply Side  = Energy Demand (GTBD)</a:t>
            </a:r>
          </a:p>
          <a:p>
            <a:pPr marL="1200150" lvl="2" indent="-285750">
              <a:buFont typeface="Arial" panose="020B0604020202020204" pitchFamily="34" charset="0"/>
              <a:buChar char="•"/>
            </a:pPr>
            <a:r>
              <a:rPr lang="en-US" dirty="0" smtClean="0"/>
              <a:t>Supply Side Awards includes </a:t>
            </a:r>
            <a:r>
              <a:rPr lang="en-US" dirty="0" err="1" smtClean="0"/>
              <a:t>MWh</a:t>
            </a:r>
            <a:r>
              <a:rPr lang="en-US" dirty="0" smtClean="0"/>
              <a:t> from Power Balance Penalty Curve (PBPC) if any</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AS : </a:t>
            </a:r>
          </a:p>
          <a:p>
            <a:pPr marL="1200150" lvl="2" indent="-285750">
              <a:buFont typeface="Arial" panose="020B0604020202020204" pitchFamily="34" charset="0"/>
              <a:buChar char="•"/>
            </a:pPr>
            <a:r>
              <a:rPr lang="en-US" dirty="0" smtClean="0"/>
              <a:t>AS MW/h  Awards on Supply Side = AS Demand MW/h Awards on AS Demand Curve</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For each Resource (Supply Side):</a:t>
            </a:r>
          </a:p>
          <a:p>
            <a:pPr marL="1200150" lvl="2" indent="-285750">
              <a:buFont typeface="Arial" panose="020B0604020202020204" pitchFamily="34" charset="0"/>
              <a:buChar char="•"/>
            </a:pPr>
            <a:r>
              <a:rPr lang="en-US" dirty="0" smtClean="0"/>
              <a:t>Sum of Energy </a:t>
            </a:r>
            <a:r>
              <a:rPr lang="en-US" dirty="0" err="1" smtClean="0"/>
              <a:t>MWh</a:t>
            </a:r>
            <a:r>
              <a:rPr lang="en-US" dirty="0" smtClean="0"/>
              <a:t> Award and AS MW/h Award cannot exceed its High Sustainable Limit (HSL)</a:t>
            </a:r>
          </a:p>
          <a:p>
            <a:pPr marL="1200150" lvl="2" indent="-285750">
              <a:buFont typeface="Arial" panose="020B0604020202020204" pitchFamily="34" charset="0"/>
              <a:buChar char="•"/>
            </a:pPr>
            <a:r>
              <a:rPr lang="en-US" dirty="0" smtClean="0"/>
              <a:t>AS MW/h Award cannot exceed the AS Offer MW/h</a:t>
            </a:r>
          </a:p>
          <a:p>
            <a:pPr marL="1200150" lvl="2" indent="-285750">
              <a:buFont typeface="Arial" panose="020B0604020202020204" pitchFamily="34" charset="0"/>
              <a:buChar char="•"/>
            </a:pPr>
            <a:endParaRPr lang="en-US" dirty="0" smtClean="0"/>
          </a:p>
          <a:p>
            <a:endParaRPr lang="en-US" dirty="0" smtClean="0"/>
          </a:p>
        </p:txBody>
      </p:sp>
    </p:spTree>
    <p:extLst>
      <p:ext uri="{BB962C8B-B14F-4D97-AF65-F5344CB8AC3E}">
        <p14:creationId xmlns:p14="http://schemas.microsoft.com/office/powerpoint/2010/main" val="3648975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83"/>
          <p:cNvSpPr/>
          <p:nvPr/>
        </p:nvSpPr>
        <p:spPr>
          <a:xfrm>
            <a:off x="2610465" y="4557252"/>
            <a:ext cx="958645" cy="1253613"/>
          </a:xfrm>
          <a:custGeom>
            <a:avLst/>
            <a:gdLst>
              <a:gd name="connsiteX0" fmla="*/ 0 w 958645"/>
              <a:gd name="connsiteY0" fmla="*/ 1238864 h 1253613"/>
              <a:gd name="connsiteX1" fmla="*/ 29496 w 958645"/>
              <a:gd name="connsiteY1" fmla="*/ 14748 h 1253613"/>
              <a:gd name="connsiteX2" fmla="*/ 958645 w 958645"/>
              <a:gd name="connsiteY2" fmla="*/ 0 h 1253613"/>
              <a:gd name="connsiteX3" fmla="*/ 943896 w 958645"/>
              <a:gd name="connsiteY3" fmla="*/ 1253613 h 1253613"/>
              <a:gd name="connsiteX4" fmla="*/ 0 w 958645"/>
              <a:gd name="connsiteY4" fmla="*/ 1238864 h 1253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8645" h="1253613">
                <a:moveTo>
                  <a:pt x="0" y="1238864"/>
                </a:moveTo>
                <a:lnTo>
                  <a:pt x="29496" y="14748"/>
                </a:lnTo>
                <a:lnTo>
                  <a:pt x="958645" y="0"/>
                </a:lnTo>
                <a:lnTo>
                  <a:pt x="943896" y="1253613"/>
                </a:lnTo>
                <a:lnTo>
                  <a:pt x="0" y="1238864"/>
                </a:lnTo>
                <a:close/>
              </a:path>
            </a:pathLst>
          </a:custGeom>
          <a:pattFill prst="ltVert">
            <a:fgClr>
              <a:schemeClr val="accent1"/>
            </a:fgClr>
            <a:bgClr>
              <a:schemeClr val="bg1"/>
            </a:bgClr>
          </a:patt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690508" y="782426"/>
            <a:ext cx="8095456" cy="4801314"/>
          </a:xfrm>
          <a:prstGeom prst="rect">
            <a:avLst/>
          </a:prstGeom>
          <a:noFill/>
        </p:spPr>
        <p:txBody>
          <a:bodyPr wrap="square" rtlCol="0">
            <a:normAutofit/>
          </a:bodyPr>
          <a:lstStyle/>
          <a:p>
            <a:pPr marL="285750" indent="-285750">
              <a:buFont typeface="Arial" panose="020B0604020202020204" pitchFamily="34" charset="0"/>
              <a:buChar char="•"/>
            </a:pPr>
            <a:r>
              <a:rPr lang="en-US" dirty="0" smtClean="0"/>
              <a:t>Supply side energy </a:t>
            </a:r>
            <a:r>
              <a:rPr lang="en-US" dirty="0" err="1" smtClean="0"/>
              <a:t>MWh</a:t>
            </a:r>
            <a:r>
              <a:rPr lang="en-US" dirty="0" smtClean="0"/>
              <a:t> awards determined by the intersection of supply side energy offer curve and the vertical demand (GTBD) line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Supply side and demand side AS MW/h awards determined by the intersection of the supply side AS offer curve and the AS demand curve</a:t>
            </a:r>
          </a:p>
          <a:p>
            <a:endParaRPr lang="en-US" dirty="0" smtClean="0"/>
          </a:p>
        </p:txBody>
      </p:sp>
      <p:cxnSp>
        <p:nvCxnSpPr>
          <p:cNvPr id="55" name="Straight Connector 54"/>
          <p:cNvCxnSpPr/>
          <p:nvPr/>
        </p:nvCxnSpPr>
        <p:spPr>
          <a:xfrm flipV="1">
            <a:off x="3558797" y="4550399"/>
            <a:ext cx="0" cy="873582"/>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77" name="Freeform 76"/>
          <p:cNvSpPr/>
          <p:nvPr/>
        </p:nvSpPr>
        <p:spPr>
          <a:xfrm>
            <a:off x="2625213" y="5427406"/>
            <a:ext cx="929148" cy="368710"/>
          </a:xfrm>
          <a:custGeom>
            <a:avLst/>
            <a:gdLst>
              <a:gd name="connsiteX0" fmla="*/ 0 w 929148"/>
              <a:gd name="connsiteY0" fmla="*/ 368710 h 368710"/>
              <a:gd name="connsiteX1" fmla="*/ 14748 w 929148"/>
              <a:gd name="connsiteY1" fmla="*/ 0 h 368710"/>
              <a:gd name="connsiteX2" fmla="*/ 929148 w 929148"/>
              <a:gd name="connsiteY2" fmla="*/ 14749 h 368710"/>
              <a:gd name="connsiteX3" fmla="*/ 929148 w 929148"/>
              <a:gd name="connsiteY3" fmla="*/ 368710 h 368710"/>
              <a:gd name="connsiteX4" fmla="*/ 0 w 929148"/>
              <a:gd name="connsiteY4" fmla="*/ 368710 h 368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9148" h="368710">
                <a:moveTo>
                  <a:pt x="0" y="368710"/>
                </a:moveTo>
                <a:lnTo>
                  <a:pt x="14748" y="0"/>
                </a:lnTo>
                <a:lnTo>
                  <a:pt x="929148" y="14749"/>
                </a:lnTo>
                <a:lnTo>
                  <a:pt x="929148" y="368710"/>
                </a:lnTo>
                <a:lnTo>
                  <a:pt x="0" y="368710"/>
                </a:lnTo>
                <a:close/>
              </a:path>
            </a:pathLst>
          </a:custGeom>
          <a:gradFill>
            <a:gsLst>
              <a:gs pos="0">
                <a:schemeClr val="accent1">
                  <a:tint val="100000"/>
                  <a:shade val="100000"/>
                  <a:satMod val="130000"/>
                  <a:alpha val="26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Freeform 75"/>
          <p:cNvSpPr/>
          <p:nvPr/>
        </p:nvSpPr>
        <p:spPr>
          <a:xfrm>
            <a:off x="2536723" y="2271252"/>
            <a:ext cx="2241754" cy="825909"/>
          </a:xfrm>
          <a:custGeom>
            <a:avLst/>
            <a:gdLst>
              <a:gd name="connsiteX0" fmla="*/ 0 w 2241754"/>
              <a:gd name="connsiteY0" fmla="*/ 811161 h 825909"/>
              <a:gd name="connsiteX1" fmla="*/ 0 w 2241754"/>
              <a:gd name="connsiteY1" fmla="*/ 457200 h 825909"/>
              <a:gd name="connsiteX2" fmla="*/ 929148 w 2241754"/>
              <a:gd name="connsiteY2" fmla="*/ 457200 h 825909"/>
              <a:gd name="connsiteX3" fmla="*/ 929148 w 2241754"/>
              <a:gd name="connsiteY3" fmla="*/ 0 h 825909"/>
              <a:gd name="connsiteX4" fmla="*/ 2227006 w 2241754"/>
              <a:gd name="connsiteY4" fmla="*/ 14748 h 825909"/>
              <a:gd name="connsiteX5" fmla="*/ 2241754 w 2241754"/>
              <a:gd name="connsiteY5" fmla="*/ 825909 h 825909"/>
              <a:gd name="connsiteX6" fmla="*/ 0 w 2241754"/>
              <a:gd name="connsiteY6" fmla="*/ 811161 h 825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41754" h="825909">
                <a:moveTo>
                  <a:pt x="0" y="811161"/>
                </a:moveTo>
                <a:lnTo>
                  <a:pt x="0" y="457200"/>
                </a:lnTo>
                <a:lnTo>
                  <a:pt x="929148" y="457200"/>
                </a:lnTo>
                <a:lnTo>
                  <a:pt x="929148" y="0"/>
                </a:lnTo>
                <a:lnTo>
                  <a:pt x="2227006" y="14748"/>
                </a:lnTo>
                <a:lnTo>
                  <a:pt x="2241754" y="825909"/>
                </a:lnTo>
                <a:lnTo>
                  <a:pt x="0" y="811161"/>
                </a:lnTo>
                <a:close/>
              </a:path>
            </a:pathLst>
          </a:cu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RT Energy + Ancillary Service Co-Optimization</a:t>
            </a:r>
            <a:endParaRPr lang="en-US" dirty="0">
              <a:solidFill>
                <a:schemeClr val="accent2">
                  <a:lumMod val="75000"/>
                </a:schemeClr>
              </a:solidFill>
            </a:endParaRPr>
          </a:p>
        </p:txBody>
      </p:sp>
      <p:cxnSp>
        <p:nvCxnSpPr>
          <p:cNvPr id="5" name="Straight Arrow Connector 4"/>
          <p:cNvCxnSpPr/>
          <p:nvPr/>
        </p:nvCxnSpPr>
        <p:spPr>
          <a:xfrm flipV="1">
            <a:off x="2540170" y="1533832"/>
            <a:ext cx="14748" cy="15697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767176" y="1533832"/>
            <a:ext cx="0" cy="15697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554918" y="2734858"/>
            <a:ext cx="91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3469318" y="2277658"/>
            <a:ext cx="0" cy="457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469318" y="2277658"/>
            <a:ext cx="178455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5253873" y="1849954"/>
            <a:ext cx="0" cy="427704"/>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253873" y="1849954"/>
            <a:ext cx="14158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2554918" y="1849954"/>
            <a:ext cx="2698955" cy="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1693463" y="1694125"/>
            <a:ext cx="846707" cy="307777"/>
          </a:xfrm>
          <a:prstGeom prst="rect">
            <a:avLst/>
          </a:prstGeom>
          <a:noFill/>
        </p:spPr>
        <p:txBody>
          <a:bodyPr wrap="none" rtlCol="0">
            <a:spAutoFit/>
          </a:bodyPr>
          <a:lstStyle/>
          <a:p>
            <a:r>
              <a:rPr lang="en-US" sz="1400" dirty="0" smtClean="0"/>
              <a:t>VOLL+1</a:t>
            </a:r>
            <a:endParaRPr lang="en-US" sz="1400" dirty="0"/>
          </a:p>
        </p:txBody>
      </p:sp>
      <p:sp>
        <p:nvSpPr>
          <p:cNvPr id="23" name="TextBox 22"/>
          <p:cNvSpPr txBox="1"/>
          <p:nvPr/>
        </p:nvSpPr>
        <p:spPr>
          <a:xfrm>
            <a:off x="6669718" y="2063806"/>
            <a:ext cx="675185" cy="307777"/>
          </a:xfrm>
          <a:prstGeom prst="rect">
            <a:avLst/>
          </a:prstGeom>
          <a:noFill/>
        </p:spPr>
        <p:txBody>
          <a:bodyPr wrap="none" rtlCol="0">
            <a:spAutoFit/>
          </a:bodyPr>
          <a:lstStyle/>
          <a:p>
            <a:r>
              <a:rPr lang="en-US" sz="1400" dirty="0" smtClean="0"/>
              <a:t>PBPC</a:t>
            </a:r>
            <a:endParaRPr lang="en-US" sz="1400" dirty="0"/>
          </a:p>
        </p:txBody>
      </p:sp>
      <p:cxnSp>
        <p:nvCxnSpPr>
          <p:cNvPr id="25" name="Straight Arrow Connector 24"/>
          <p:cNvCxnSpPr/>
          <p:nvPr/>
        </p:nvCxnSpPr>
        <p:spPr>
          <a:xfrm flipH="1" flipV="1">
            <a:off x="6098535" y="1849954"/>
            <a:ext cx="571183" cy="3677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4361595" y="3200808"/>
            <a:ext cx="683200" cy="307777"/>
          </a:xfrm>
          <a:prstGeom prst="rect">
            <a:avLst/>
          </a:prstGeom>
          <a:noFill/>
        </p:spPr>
        <p:txBody>
          <a:bodyPr wrap="none" rtlCol="0">
            <a:spAutoFit/>
          </a:bodyPr>
          <a:lstStyle/>
          <a:p>
            <a:r>
              <a:rPr lang="en-US" sz="1400" dirty="0" smtClean="0"/>
              <a:t>GTBD</a:t>
            </a:r>
            <a:endParaRPr lang="en-US" sz="1400" dirty="0"/>
          </a:p>
        </p:txBody>
      </p:sp>
      <p:sp>
        <p:nvSpPr>
          <p:cNvPr id="27" name="TextBox 26"/>
          <p:cNvSpPr txBox="1"/>
          <p:nvPr/>
        </p:nvSpPr>
        <p:spPr>
          <a:xfrm>
            <a:off x="6416395" y="2949678"/>
            <a:ext cx="603050" cy="307777"/>
          </a:xfrm>
          <a:prstGeom prst="rect">
            <a:avLst/>
          </a:prstGeom>
          <a:noFill/>
        </p:spPr>
        <p:txBody>
          <a:bodyPr wrap="none" rtlCol="0">
            <a:spAutoFit/>
          </a:bodyPr>
          <a:lstStyle/>
          <a:p>
            <a:r>
              <a:rPr lang="en-US" sz="1400" dirty="0" err="1" smtClean="0"/>
              <a:t>MWh</a:t>
            </a:r>
            <a:endParaRPr lang="en-US" sz="1400" dirty="0"/>
          </a:p>
        </p:txBody>
      </p:sp>
      <p:sp>
        <p:nvSpPr>
          <p:cNvPr id="28" name="TextBox 27"/>
          <p:cNvSpPr txBox="1"/>
          <p:nvPr/>
        </p:nvSpPr>
        <p:spPr>
          <a:xfrm>
            <a:off x="1740751" y="2468972"/>
            <a:ext cx="752129" cy="307777"/>
          </a:xfrm>
          <a:prstGeom prst="rect">
            <a:avLst/>
          </a:prstGeom>
          <a:noFill/>
        </p:spPr>
        <p:txBody>
          <a:bodyPr wrap="none" rtlCol="0">
            <a:spAutoFit/>
          </a:bodyPr>
          <a:lstStyle/>
          <a:p>
            <a:r>
              <a:rPr lang="en-US" sz="1400" dirty="0" smtClean="0"/>
              <a:t>$/</a:t>
            </a:r>
            <a:r>
              <a:rPr lang="en-US" sz="1400" dirty="0" err="1" smtClean="0"/>
              <a:t>MWh</a:t>
            </a:r>
            <a:endParaRPr lang="en-US" sz="1400" dirty="0"/>
          </a:p>
        </p:txBody>
      </p:sp>
      <p:cxnSp>
        <p:nvCxnSpPr>
          <p:cNvPr id="7" name="Straight Arrow Connector 6"/>
          <p:cNvCxnSpPr/>
          <p:nvPr/>
        </p:nvCxnSpPr>
        <p:spPr>
          <a:xfrm>
            <a:off x="2554918" y="3103567"/>
            <a:ext cx="386407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V="1">
            <a:off x="2629649" y="4222955"/>
            <a:ext cx="14748" cy="15697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2644397" y="5792690"/>
            <a:ext cx="386407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856655" y="4537136"/>
            <a:ext cx="0" cy="1255554"/>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2644397" y="5423981"/>
            <a:ext cx="914400" cy="0"/>
          </a:xfrm>
          <a:prstGeom prst="line">
            <a:avLst/>
          </a:prstGeom>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5816778" y="4396510"/>
            <a:ext cx="1678665" cy="307777"/>
          </a:xfrm>
          <a:prstGeom prst="rect">
            <a:avLst/>
          </a:prstGeom>
          <a:noFill/>
        </p:spPr>
        <p:txBody>
          <a:bodyPr wrap="none" rtlCol="0">
            <a:spAutoFit/>
          </a:bodyPr>
          <a:lstStyle/>
          <a:p>
            <a:r>
              <a:rPr lang="en-US" sz="1400" dirty="0" smtClean="0"/>
              <a:t>AS Demand Curve</a:t>
            </a:r>
            <a:endParaRPr lang="en-US" sz="1400" dirty="0"/>
          </a:p>
        </p:txBody>
      </p:sp>
      <p:cxnSp>
        <p:nvCxnSpPr>
          <p:cNvPr id="44" name="Straight Arrow Connector 43"/>
          <p:cNvCxnSpPr/>
          <p:nvPr/>
        </p:nvCxnSpPr>
        <p:spPr>
          <a:xfrm flipH="1">
            <a:off x="4856655" y="4550399"/>
            <a:ext cx="880468" cy="1423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6505874" y="5638801"/>
            <a:ext cx="652743" cy="307777"/>
          </a:xfrm>
          <a:prstGeom prst="rect">
            <a:avLst/>
          </a:prstGeom>
          <a:noFill/>
        </p:spPr>
        <p:txBody>
          <a:bodyPr wrap="none" rtlCol="0">
            <a:spAutoFit/>
          </a:bodyPr>
          <a:lstStyle/>
          <a:p>
            <a:r>
              <a:rPr lang="en-US" sz="1400" dirty="0" smtClean="0"/>
              <a:t>MW/h</a:t>
            </a:r>
            <a:endParaRPr lang="en-US" sz="1400" dirty="0"/>
          </a:p>
        </p:txBody>
      </p:sp>
      <p:sp>
        <p:nvSpPr>
          <p:cNvPr id="47" name="TextBox 46"/>
          <p:cNvSpPr txBox="1"/>
          <p:nvPr/>
        </p:nvSpPr>
        <p:spPr>
          <a:xfrm>
            <a:off x="1852372" y="4894978"/>
            <a:ext cx="801823" cy="307777"/>
          </a:xfrm>
          <a:prstGeom prst="rect">
            <a:avLst/>
          </a:prstGeom>
          <a:noFill/>
        </p:spPr>
        <p:txBody>
          <a:bodyPr wrap="none" rtlCol="0">
            <a:spAutoFit/>
          </a:bodyPr>
          <a:lstStyle/>
          <a:p>
            <a:r>
              <a:rPr lang="en-US" sz="1400" dirty="0" smtClean="0"/>
              <a:t>$/MW/h</a:t>
            </a:r>
            <a:endParaRPr lang="en-US" sz="1400" dirty="0"/>
          </a:p>
        </p:txBody>
      </p:sp>
      <p:cxnSp>
        <p:nvCxnSpPr>
          <p:cNvPr id="49" name="Straight Connector 48"/>
          <p:cNvCxnSpPr/>
          <p:nvPr/>
        </p:nvCxnSpPr>
        <p:spPr>
          <a:xfrm flipH="1">
            <a:off x="2637024" y="4553825"/>
            <a:ext cx="2219631" cy="11322"/>
          </a:xfrm>
          <a:prstGeom prst="line">
            <a:avLst/>
          </a:prstGeom>
          <a:ln>
            <a:prstDash val="solid"/>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3790844" y="2523983"/>
            <a:ext cx="782009" cy="307777"/>
          </a:xfrm>
          <a:prstGeom prst="rect">
            <a:avLst/>
          </a:prstGeom>
          <a:noFill/>
        </p:spPr>
        <p:txBody>
          <a:bodyPr wrap="none" rtlCol="0">
            <a:spAutoFit/>
          </a:bodyPr>
          <a:lstStyle/>
          <a:p>
            <a:r>
              <a:rPr lang="en-US" sz="1400" dirty="0" err="1" smtClean="0"/>
              <a:t>C</a:t>
            </a:r>
            <a:r>
              <a:rPr lang="en-US" sz="1400" baseline="-25000" dirty="0" err="1" smtClean="0"/>
              <a:t>eneOffer</a:t>
            </a:r>
            <a:endParaRPr lang="en-US" sz="1400" baseline="-25000" dirty="0"/>
          </a:p>
        </p:txBody>
      </p:sp>
      <p:cxnSp>
        <p:nvCxnSpPr>
          <p:cNvPr id="53" name="Straight Arrow Connector 52"/>
          <p:cNvCxnSpPr/>
          <p:nvPr/>
        </p:nvCxnSpPr>
        <p:spPr>
          <a:xfrm flipH="1" flipV="1">
            <a:off x="3584159" y="2286070"/>
            <a:ext cx="571183" cy="3677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4738236" y="2286070"/>
            <a:ext cx="895648" cy="183870"/>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5580163" y="2392200"/>
            <a:ext cx="2076209" cy="523220"/>
          </a:xfrm>
          <a:prstGeom prst="rect">
            <a:avLst/>
          </a:prstGeom>
          <a:noFill/>
        </p:spPr>
        <p:txBody>
          <a:bodyPr wrap="none" rtlCol="0">
            <a:spAutoFit/>
          </a:bodyPr>
          <a:lstStyle/>
          <a:p>
            <a:r>
              <a:rPr lang="en-US" sz="1400" dirty="0" smtClean="0"/>
              <a:t>Energy Supply/Demand</a:t>
            </a:r>
          </a:p>
          <a:p>
            <a:r>
              <a:rPr lang="en-US" sz="1400" dirty="0" smtClean="0"/>
              <a:t> intersection</a:t>
            </a:r>
            <a:endParaRPr lang="en-US" sz="1400" dirty="0"/>
          </a:p>
        </p:txBody>
      </p:sp>
      <p:cxnSp>
        <p:nvCxnSpPr>
          <p:cNvPr id="60" name="Straight Arrow Connector 59"/>
          <p:cNvCxnSpPr/>
          <p:nvPr/>
        </p:nvCxnSpPr>
        <p:spPr>
          <a:xfrm>
            <a:off x="3519668" y="4586577"/>
            <a:ext cx="2060495" cy="565099"/>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5398119" y="4890066"/>
            <a:ext cx="1749197" cy="523220"/>
          </a:xfrm>
          <a:prstGeom prst="rect">
            <a:avLst/>
          </a:prstGeom>
          <a:noFill/>
        </p:spPr>
        <p:txBody>
          <a:bodyPr wrap="none" rtlCol="0">
            <a:spAutoFit/>
          </a:bodyPr>
          <a:lstStyle/>
          <a:p>
            <a:r>
              <a:rPr lang="en-US" sz="1400" dirty="0" smtClean="0"/>
              <a:t>AS Supply/Demand</a:t>
            </a:r>
          </a:p>
          <a:p>
            <a:r>
              <a:rPr lang="en-US" sz="1400" dirty="0" smtClean="0"/>
              <a:t> intersection</a:t>
            </a:r>
            <a:endParaRPr lang="en-US" sz="1400" dirty="0"/>
          </a:p>
        </p:txBody>
      </p:sp>
      <p:sp>
        <p:nvSpPr>
          <p:cNvPr id="65" name="TextBox 64"/>
          <p:cNvSpPr txBox="1"/>
          <p:nvPr/>
        </p:nvSpPr>
        <p:spPr>
          <a:xfrm>
            <a:off x="4005612" y="5048866"/>
            <a:ext cx="740331" cy="307777"/>
          </a:xfrm>
          <a:prstGeom prst="rect">
            <a:avLst/>
          </a:prstGeom>
          <a:noFill/>
        </p:spPr>
        <p:txBody>
          <a:bodyPr wrap="none" rtlCol="0">
            <a:spAutoFit/>
          </a:bodyPr>
          <a:lstStyle/>
          <a:p>
            <a:r>
              <a:rPr lang="en-US" sz="1400" dirty="0" err="1" smtClean="0"/>
              <a:t>C</a:t>
            </a:r>
            <a:r>
              <a:rPr lang="en-US" sz="1400" baseline="-25000" dirty="0" err="1" smtClean="0"/>
              <a:t>ASOffer</a:t>
            </a:r>
            <a:endParaRPr lang="en-US" sz="1400" baseline="-25000" dirty="0"/>
          </a:p>
        </p:txBody>
      </p:sp>
      <p:cxnSp>
        <p:nvCxnSpPr>
          <p:cNvPr id="66" name="Straight Arrow Connector 65"/>
          <p:cNvCxnSpPr/>
          <p:nvPr/>
        </p:nvCxnSpPr>
        <p:spPr>
          <a:xfrm flipH="1">
            <a:off x="3273208" y="5202755"/>
            <a:ext cx="753102" cy="227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1693463" y="4378353"/>
            <a:ext cx="930063" cy="307777"/>
          </a:xfrm>
          <a:prstGeom prst="rect">
            <a:avLst/>
          </a:prstGeom>
          <a:noFill/>
        </p:spPr>
        <p:txBody>
          <a:bodyPr wrap="none" rtlCol="0">
            <a:spAutoFit/>
          </a:bodyPr>
          <a:lstStyle/>
          <a:p>
            <a:r>
              <a:rPr lang="en-US" sz="1400" dirty="0" err="1" smtClean="0"/>
              <a:t>C</a:t>
            </a:r>
            <a:r>
              <a:rPr lang="en-US" sz="1400" baseline="-25000" dirty="0" err="1" smtClean="0"/>
              <a:t>ASDemand</a:t>
            </a:r>
            <a:endParaRPr lang="en-US" sz="1400" baseline="-25000" dirty="0"/>
          </a:p>
        </p:txBody>
      </p:sp>
      <p:cxnSp>
        <p:nvCxnSpPr>
          <p:cNvPr id="70" name="Straight Connector 69"/>
          <p:cNvCxnSpPr/>
          <p:nvPr/>
        </p:nvCxnSpPr>
        <p:spPr>
          <a:xfrm flipH="1" flipV="1">
            <a:off x="2554918" y="2291989"/>
            <a:ext cx="910192" cy="1"/>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1782429" y="2123769"/>
            <a:ext cx="553357" cy="307777"/>
          </a:xfrm>
          <a:prstGeom prst="rect">
            <a:avLst/>
          </a:prstGeom>
          <a:noFill/>
        </p:spPr>
        <p:txBody>
          <a:bodyPr wrap="none" rtlCol="0">
            <a:spAutoFit/>
          </a:bodyPr>
          <a:lstStyle/>
          <a:p>
            <a:r>
              <a:rPr lang="en-US" sz="1400" dirty="0" smtClean="0"/>
              <a:t>LMP</a:t>
            </a:r>
            <a:endParaRPr lang="en-US" sz="1400" dirty="0"/>
          </a:p>
        </p:txBody>
      </p:sp>
      <p:sp>
        <p:nvSpPr>
          <p:cNvPr id="78" name="TextBox 77"/>
          <p:cNvSpPr txBox="1"/>
          <p:nvPr/>
        </p:nvSpPr>
        <p:spPr>
          <a:xfrm>
            <a:off x="379413" y="2875306"/>
            <a:ext cx="1644937" cy="307777"/>
          </a:xfrm>
          <a:prstGeom prst="rect">
            <a:avLst/>
          </a:prstGeom>
          <a:noFill/>
        </p:spPr>
        <p:txBody>
          <a:bodyPr wrap="none" rtlCol="0">
            <a:spAutoFit/>
          </a:bodyPr>
          <a:lstStyle/>
          <a:p>
            <a:r>
              <a:rPr lang="en-US" sz="1400" dirty="0" smtClean="0"/>
              <a:t>Offer Based Costs</a:t>
            </a:r>
            <a:endParaRPr lang="en-US" sz="1400" dirty="0"/>
          </a:p>
        </p:txBody>
      </p:sp>
      <p:cxnSp>
        <p:nvCxnSpPr>
          <p:cNvPr id="80" name="Straight Arrow Connector 79"/>
          <p:cNvCxnSpPr/>
          <p:nvPr/>
        </p:nvCxnSpPr>
        <p:spPr>
          <a:xfrm flipV="1">
            <a:off x="2024350" y="2949678"/>
            <a:ext cx="985664" cy="795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2" name="Straight Arrow Connector 81"/>
          <p:cNvCxnSpPr/>
          <p:nvPr/>
        </p:nvCxnSpPr>
        <p:spPr>
          <a:xfrm>
            <a:off x="2024350" y="3029194"/>
            <a:ext cx="985664" cy="260960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608346" y="5282775"/>
            <a:ext cx="1768433" cy="307777"/>
          </a:xfrm>
          <a:prstGeom prst="rect">
            <a:avLst/>
          </a:prstGeom>
          <a:noFill/>
        </p:spPr>
        <p:txBody>
          <a:bodyPr wrap="none" rtlCol="0">
            <a:spAutoFit/>
          </a:bodyPr>
          <a:lstStyle/>
          <a:p>
            <a:r>
              <a:rPr lang="en-US" sz="1400" dirty="0" smtClean="0"/>
              <a:t>Bid Based Revenue</a:t>
            </a:r>
            <a:endParaRPr lang="en-US" sz="1400" dirty="0"/>
          </a:p>
        </p:txBody>
      </p:sp>
      <p:cxnSp>
        <p:nvCxnSpPr>
          <p:cNvPr id="86" name="Straight Arrow Connector 85"/>
          <p:cNvCxnSpPr>
            <a:stCxn id="83" idx="3"/>
          </p:cNvCxnSpPr>
          <p:nvPr/>
        </p:nvCxnSpPr>
        <p:spPr>
          <a:xfrm flipV="1">
            <a:off x="2376779" y="5282775"/>
            <a:ext cx="410666" cy="1538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41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additive="base">
                                        <p:cTn id="33" dur="500" fill="hold"/>
                                        <p:tgtEl>
                                          <p:spTgt spid="53"/>
                                        </p:tgtEl>
                                        <p:attrNameLst>
                                          <p:attrName>ppt_x</p:attrName>
                                        </p:attrNameLst>
                                      </p:cBhvr>
                                      <p:tavLst>
                                        <p:tav tm="0">
                                          <p:val>
                                            <p:strVal val="#ppt_x"/>
                                          </p:val>
                                        </p:tav>
                                        <p:tav tm="100000">
                                          <p:val>
                                            <p:strVal val="#ppt_x"/>
                                          </p:val>
                                        </p:tav>
                                      </p:tavLst>
                                    </p:anim>
                                    <p:anim calcmode="lin" valueType="num">
                                      <p:cBhvr additive="base">
                                        <p:cTn id="34" dur="500" fill="hold"/>
                                        <p:tgtEl>
                                          <p:spTgt spid="5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2"/>
                                        </p:tgtEl>
                                        <p:attrNameLst>
                                          <p:attrName>style.visibility</p:attrName>
                                        </p:attrNameLst>
                                      </p:cBhvr>
                                      <p:to>
                                        <p:strVal val="visible"/>
                                      </p:to>
                                    </p:set>
                                    <p:anim calcmode="lin" valueType="num">
                                      <p:cBhvr additive="base">
                                        <p:cTn id="37" dur="500" fill="hold"/>
                                        <p:tgtEl>
                                          <p:spTgt spid="52"/>
                                        </p:tgtEl>
                                        <p:attrNameLst>
                                          <p:attrName>ppt_x</p:attrName>
                                        </p:attrNameLst>
                                      </p:cBhvr>
                                      <p:tavLst>
                                        <p:tav tm="0">
                                          <p:val>
                                            <p:strVal val="#ppt_x"/>
                                          </p:val>
                                        </p:tav>
                                        <p:tav tm="100000">
                                          <p:val>
                                            <p:strVal val="#ppt_x"/>
                                          </p:val>
                                        </p:tav>
                                      </p:tavLst>
                                    </p:anim>
                                    <p:anim calcmode="lin" valueType="num">
                                      <p:cBhvr additive="base">
                                        <p:cTn id="3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additive="base">
                                        <p:cTn id="51" dur="500" fill="hold"/>
                                        <p:tgtEl>
                                          <p:spTgt spid="25"/>
                                        </p:tgtEl>
                                        <p:attrNameLst>
                                          <p:attrName>ppt_x</p:attrName>
                                        </p:attrNameLst>
                                      </p:cBhvr>
                                      <p:tavLst>
                                        <p:tav tm="0">
                                          <p:val>
                                            <p:strVal val="#ppt_x"/>
                                          </p:val>
                                        </p:tav>
                                        <p:tav tm="100000">
                                          <p:val>
                                            <p:strVal val="#ppt_x"/>
                                          </p:val>
                                        </p:tav>
                                      </p:tavLst>
                                    </p:anim>
                                    <p:anim calcmode="lin" valueType="num">
                                      <p:cBhvr additive="base">
                                        <p:cTn id="52" dur="500" fill="hold"/>
                                        <p:tgtEl>
                                          <p:spTgt spid="2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additive="base">
                                        <p:cTn id="63" dur="500" fill="hold"/>
                                        <p:tgtEl>
                                          <p:spTgt spid="21"/>
                                        </p:tgtEl>
                                        <p:attrNameLst>
                                          <p:attrName>ppt_x</p:attrName>
                                        </p:attrNameLst>
                                      </p:cBhvr>
                                      <p:tavLst>
                                        <p:tav tm="0">
                                          <p:val>
                                            <p:strVal val="#ppt_x"/>
                                          </p:val>
                                        </p:tav>
                                        <p:tav tm="100000">
                                          <p:val>
                                            <p:strVal val="#ppt_x"/>
                                          </p:val>
                                        </p:tav>
                                      </p:tavLst>
                                    </p:anim>
                                    <p:anim calcmode="lin" valueType="num">
                                      <p:cBhvr additive="base">
                                        <p:cTn id="6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70"/>
                                        </p:tgtEl>
                                        <p:attrNameLst>
                                          <p:attrName>style.visibility</p:attrName>
                                        </p:attrNameLst>
                                      </p:cBhvr>
                                      <p:to>
                                        <p:strVal val="visible"/>
                                      </p:to>
                                    </p:set>
                                    <p:anim calcmode="lin" valueType="num">
                                      <p:cBhvr additive="base">
                                        <p:cTn id="69" dur="500" fill="hold"/>
                                        <p:tgtEl>
                                          <p:spTgt spid="70"/>
                                        </p:tgtEl>
                                        <p:attrNameLst>
                                          <p:attrName>ppt_x</p:attrName>
                                        </p:attrNameLst>
                                      </p:cBhvr>
                                      <p:tavLst>
                                        <p:tav tm="0">
                                          <p:val>
                                            <p:strVal val="#ppt_x"/>
                                          </p:val>
                                        </p:tav>
                                        <p:tav tm="100000">
                                          <p:val>
                                            <p:strVal val="#ppt_x"/>
                                          </p:val>
                                        </p:tav>
                                      </p:tavLst>
                                    </p:anim>
                                    <p:anim calcmode="lin" valueType="num">
                                      <p:cBhvr additive="base">
                                        <p:cTn id="70" dur="500" fill="hold"/>
                                        <p:tgtEl>
                                          <p:spTgt spid="70"/>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73"/>
                                        </p:tgtEl>
                                        <p:attrNameLst>
                                          <p:attrName>style.visibility</p:attrName>
                                        </p:attrNameLst>
                                      </p:cBhvr>
                                      <p:to>
                                        <p:strVal val="visible"/>
                                      </p:to>
                                    </p:set>
                                    <p:anim calcmode="lin" valueType="num">
                                      <p:cBhvr additive="base">
                                        <p:cTn id="73" dur="500" fill="hold"/>
                                        <p:tgtEl>
                                          <p:spTgt spid="73"/>
                                        </p:tgtEl>
                                        <p:attrNameLst>
                                          <p:attrName>ppt_x</p:attrName>
                                        </p:attrNameLst>
                                      </p:cBhvr>
                                      <p:tavLst>
                                        <p:tav tm="0">
                                          <p:val>
                                            <p:strVal val="#ppt_x"/>
                                          </p:val>
                                        </p:tav>
                                        <p:tav tm="100000">
                                          <p:val>
                                            <p:strVal val="#ppt_x"/>
                                          </p:val>
                                        </p:tav>
                                      </p:tavLst>
                                    </p:anim>
                                    <p:anim calcmode="lin" valueType="num">
                                      <p:cBhvr additive="base">
                                        <p:cTn id="74" dur="500" fill="hold"/>
                                        <p:tgtEl>
                                          <p:spTgt spid="73"/>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57"/>
                                        </p:tgtEl>
                                        <p:attrNameLst>
                                          <p:attrName>style.visibility</p:attrName>
                                        </p:attrNameLst>
                                      </p:cBhvr>
                                      <p:to>
                                        <p:strVal val="visible"/>
                                      </p:to>
                                    </p:set>
                                    <p:anim calcmode="lin" valueType="num">
                                      <p:cBhvr additive="base">
                                        <p:cTn id="77" dur="500" fill="hold"/>
                                        <p:tgtEl>
                                          <p:spTgt spid="57"/>
                                        </p:tgtEl>
                                        <p:attrNameLst>
                                          <p:attrName>ppt_x</p:attrName>
                                        </p:attrNameLst>
                                      </p:cBhvr>
                                      <p:tavLst>
                                        <p:tav tm="0">
                                          <p:val>
                                            <p:strVal val="#ppt_x"/>
                                          </p:val>
                                        </p:tav>
                                        <p:tav tm="100000">
                                          <p:val>
                                            <p:strVal val="#ppt_x"/>
                                          </p:val>
                                        </p:tav>
                                      </p:tavLst>
                                    </p:anim>
                                    <p:anim calcmode="lin" valueType="num">
                                      <p:cBhvr additive="base">
                                        <p:cTn id="78" dur="500" fill="hold"/>
                                        <p:tgtEl>
                                          <p:spTgt spid="57"/>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59"/>
                                        </p:tgtEl>
                                        <p:attrNameLst>
                                          <p:attrName>style.visibility</p:attrName>
                                        </p:attrNameLst>
                                      </p:cBhvr>
                                      <p:to>
                                        <p:strVal val="visible"/>
                                      </p:to>
                                    </p:set>
                                    <p:anim calcmode="lin" valueType="num">
                                      <p:cBhvr additive="base">
                                        <p:cTn id="81" dur="500" fill="hold"/>
                                        <p:tgtEl>
                                          <p:spTgt spid="59"/>
                                        </p:tgtEl>
                                        <p:attrNameLst>
                                          <p:attrName>ppt_x</p:attrName>
                                        </p:attrNameLst>
                                      </p:cBhvr>
                                      <p:tavLst>
                                        <p:tav tm="0">
                                          <p:val>
                                            <p:strVal val="#ppt_x"/>
                                          </p:val>
                                        </p:tav>
                                        <p:tav tm="100000">
                                          <p:val>
                                            <p:strVal val="#ppt_x"/>
                                          </p:val>
                                        </p:tav>
                                      </p:tavLst>
                                    </p:anim>
                                    <p:anim calcmode="lin" valueType="num">
                                      <p:cBhvr additive="base">
                                        <p:cTn id="82"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44"/>
                                        </p:tgtEl>
                                        <p:attrNameLst>
                                          <p:attrName>style.visibility</p:attrName>
                                        </p:attrNameLst>
                                      </p:cBhvr>
                                      <p:to>
                                        <p:strVal val="visible"/>
                                      </p:to>
                                    </p:set>
                                    <p:anim calcmode="lin" valueType="num">
                                      <p:cBhvr additive="base">
                                        <p:cTn id="87" dur="500" fill="hold"/>
                                        <p:tgtEl>
                                          <p:spTgt spid="44"/>
                                        </p:tgtEl>
                                        <p:attrNameLst>
                                          <p:attrName>ppt_x</p:attrName>
                                        </p:attrNameLst>
                                      </p:cBhvr>
                                      <p:tavLst>
                                        <p:tav tm="0">
                                          <p:val>
                                            <p:strVal val="#ppt_x"/>
                                          </p:val>
                                        </p:tav>
                                        <p:tav tm="100000">
                                          <p:val>
                                            <p:strVal val="#ppt_x"/>
                                          </p:val>
                                        </p:tav>
                                      </p:tavLst>
                                    </p:anim>
                                    <p:anim calcmode="lin" valueType="num">
                                      <p:cBhvr additive="base">
                                        <p:cTn id="88" dur="500" fill="hold"/>
                                        <p:tgtEl>
                                          <p:spTgt spid="44"/>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additive="base">
                                        <p:cTn id="91" dur="500" fill="hold"/>
                                        <p:tgtEl>
                                          <p:spTgt spid="43"/>
                                        </p:tgtEl>
                                        <p:attrNameLst>
                                          <p:attrName>ppt_x</p:attrName>
                                        </p:attrNameLst>
                                      </p:cBhvr>
                                      <p:tavLst>
                                        <p:tav tm="0">
                                          <p:val>
                                            <p:strVal val="#ppt_x"/>
                                          </p:val>
                                        </p:tav>
                                        <p:tav tm="100000">
                                          <p:val>
                                            <p:strVal val="#ppt_x"/>
                                          </p:val>
                                        </p:tav>
                                      </p:tavLst>
                                    </p:anim>
                                    <p:anim calcmode="lin" valueType="num">
                                      <p:cBhvr additive="base">
                                        <p:cTn id="92" dur="500" fill="hold"/>
                                        <p:tgtEl>
                                          <p:spTgt spid="43"/>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47"/>
                                        </p:tgtEl>
                                        <p:attrNameLst>
                                          <p:attrName>style.visibility</p:attrName>
                                        </p:attrNameLst>
                                      </p:cBhvr>
                                      <p:to>
                                        <p:strVal val="visible"/>
                                      </p:to>
                                    </p:set>
                                    <p:anim calcmode="lin" valueType="num">
                                      <p:cBhvr additive="base">
                                        <p:cTn id="95" dur="500" fill="hold"/>
                                        <p:tgtEl>
                                          <p:spTgt spid="47"/>
                                        </p:tgtEl>
                                        <p:attrNameLst>
                                          <p:attrName>ppt_x</p:attrName>
                                        </p:attrNameLst>
                                      </p:cBhvr>
                                      <p:tavLst>
                                        <p:tav tm="0">
                                          <p:val>
                                            <p:strVal val="#ppt_x"/>
                                          </p:val>
                                        </p:tav>
                                        <p:tav tm="100000">
                                          <p:val>
                                            <p:strVal val="#ppt_x"/>
                                          </p:val>
                                        </p:tav>
                                      </p:tavLst>
                                    </p:anim>
                                    <p:anim calcmode="lin" valueType="num">
                                      <p:cBhvr additive="base">
                                        <p:cTn id="96" dur="500" fill="hold"/>
                                        <p:tgtEl>
                                          <p:spTgt spid="47"/>
                                        </p:tgtEl>
                                        <p:attrNameLst>
                                          <p:attrName>ppt_y</p:attrName>
                                        </p:attrNameLst>
                                      </p:cBhvr>
                                      <p:tavLst>
                                        <p:tav tm="0">
                                          <p:val>
                                            <p:strVal val="1+#ppt_h/2"/>
                                          </p:val>
                                        </p:tav>
                                        <p:tav tm="100000">
                                          <p:val>
                                            <p:strVal val="#ppt_y"/>
                                          </p:val>
                                        </p:tav>
                                      </p:tavLst>
                                    </p:anim>
                                  </p:childTnLst>
                                </p:cTn>
                              </p:par>
                              <p:par>
                                <p:cTn id="97" presetID="1" presetClass="entr" presetSubtype="0" fill="hold" grpId="0" nodeType="withEffect">
                                  <p:stCondLst>
                                    <p:cond delay="0"/>
                                  </p:stCondLst>
                                  <p:childTnLst>
                                    <p:set>
                                      <p:cBhvr>
                                        <p:cTn id="98" dur="1" fill="hold">
                                          <p:stCondLst>
                                            <p:cond delay="0"/>
                                          </p:stCondLst>
                                        </p:cTn>
                                        <p:tgtEl>
                                          <p:spTgt spid="69"/>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33"/>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3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6"/>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49"/>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35"/>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36"/>
                                        </p:tgtEl>
                                        <p:attrNameLst>
                                          <p:attrName>style.visibility</p:attrName>
                                        </p:attrNameLst>
                                      </p:cBhvr>
                                      <p:to>
                                        <p:strVal val="visible"/>
                                      </p:to>
                                    </p:set>
                                    <p:anim calcmode="lin" valueType="num">
                                      <p:cBhvr additive="base">
                                        <p:cTn id="113" dur="500" fill="hold"/>
                                        <p:tgtEl>
                                          <p:spTgt spid="36"/>
                                        </p:tgtEl>
                                        <p:attrNameLst>
                                          <p:attrName>ppt_x</p:attrName>
                                        </p:attrNameLst>
                                      </p:cBhvr>
                                      <p:tavLst>
                                        <p:tav tm="0">
                                          <p:val>
                                            <p:strVal val="#ppt_x"/>
                                          </p:val>
                                        </p:tav>
                                        <p:tav tm="100000">
                                          <p:val>
                                            <p:strVal val="#ppt_x"/>
                                          </p:val>
                                        </p:tav>
                                      </p:tavLst>
                                    </p:anim>
                                    <p:anim calcmode="lin" valueType="num">
                                      <p:cBhvr additive="base">
                                        <p:cTn id="114" dur="500" fill="hold"/>
                                        <p:tgtEl>
                                          <p:spTgt spid="36"/>
                                        </p:tgtEl>
                                        <p:attrNameLst>
                                          <p:attrName>ppt_y</p:attrName>
                                        </p:attrNameLst>
                                      </p:cBhvr>
                                      <p:tavLst>
                                        <p:tav tm="0">
                                          <p:val>
                                            <p:strVal val="1+#ppt_h/2"/>
                                          </p:val>
                                        </p:tav>
                                        <p:tav tm="100000">
                                          <p:val>
                                            <p:strVal val="#ppt_y"/>
                                          </p:val>
                                        </p:tav>
                                      </p:tavLst>
                                    </p:anim>
                                  </p:childTnLst>
                                </p:cTn>
                              </p:par>
                              <p:par>
                                <p:cTn id="115" presetID="2" presetClass="entr" presetSubtype="4" fill="hold" nodeType="withEffect">
                                  <p:stCondLst>
                                    <p:cond delay="0"/>
                                  </p:stCondLst>
                                  <p:childTnLst>
                                    <p:set>
                                      <p:cBhvr>
                                        <p:cTn id="116" dur="1" fill="hold">
                                          <p:stCondLst>
                                            <p:cond delay="0"/>
                                          </p:stCondLst>
                                        </p:cTn>
                                        <p:tgtEl>
                                          <p:spTgt spid="66"/>
                                        </p:tgtEl>
                                        <p:attrNameLst>
                                          <p:attrName>style.visibility</p:attrName>
                                        </p:attrNameLst>
                                      </p:cBhvr>
                                      <p:to>
                                        <p:strVal val="visible"/>
                                      </p:to>
                                    </p:set>
                                    <p:anim calcmode="lin" valueType="num">
                                      <p:cBhvr additive="base">
                                        <p:cTn id="117" dur="500" fill="hold"/>
                                        <p:tgtEl>
                                          <p:spTgt spid="66"/>
                                        </p:tgtEl>
                                        <p:attrNameLst>
                                          <p:attrName>ppt_x</p:attrName>
                                        </p:attrNameLst>
                                      </p:cBhvr>
                                      <p:tavLst>
                                        <p:tav tm="0">
                                          <p:val>
                                            <p:strVal val="#ppt_x"/>
                                          </p:val>
                                        </p:tav>
                                        <p:tav tm="100000">
                                          <p:val>
                                            <p:strVal val="#ppt_x"/>
                                          </p:val>
                                        </p:tav>
                                      </p:tavLst>
                                    </p:anim>
                                    <p:anim calcmode="lin" valueType="num">
                                      <p:cBhvr additive="base">
                                        <p:cTn id="118" dur="500" fill="hold"/>
                                        <p:tgtEl>
                                          <p:spTgt spid="66"/>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65"/>
                                        </p:tgtEl>
                                        <p:attrNameLst>
                                          <p:attrName>style.visibility</p:attrName>
                                        </p:attrNameLst>
                                      </p:cBhvr>
                                      <p:to>
                                        <p:strVal val="visible"/>
                                      </p:to>
                                    </p:set>
                                    <p:anim calcmode="lin" valueType="num">
                                      <p:cBhvr additive="base">
                                        <p:cTn id="121" dur="500" fill="hold"/>
                                        <p:tgtEl>
                                          <p:spTgt spid="65"/>
                                        </p:tgtEl>
                                        <p:attrNameLst>
                                          <p:attrName>ppt_x</p:attrName>
                                        </p:attrNameLst>
                                      </p:cBhvr>
                                      <p:tavLst>
                                        <p:tav tm="0">
                                          <p:val>
                                            <p:strVal val="#ppt_x"/>
                                          </p:val>
                                        </p:tav>
                                        <p:tav tm="100000">
                                          <p:val>
                                            <p:strVal val="#ppt_x"/>
                                          </p:val>
                                        </p:tav>
                                      </p:tavLst>
                                    </p:anim>
                                    <p:anim calcmode="lin" valueType="num">
                                      <p:cBhvr additive="base">
                                        <p:cTn id="122"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61"/>
                                        </p:tgtEl>
                                        <p:attrNameLst>
                                          <p:attrName>style.visibility</p:attrName>
                                        </p:attrNameLst>
                                      </p:cBhvr>
                                      <p:to>
                                        <p:strVal val="visible"/>
                                      </p:to>
                                    </p:set>
                                    <p:anim calcmode="lin" valueType="num">
                                      <p:cBhvr additive="base">
                                        <p:cTn id="127" dur="500" fill="hold"/>
                                        <p:tgtEl>
                                          <p:spTgt spid="61"/>
                                        </p:tgtEl>
                                        <p:attrNameLst>
                                          <p:attrName>ppt_x</p:attrName>
                                        </p:attrNameLst>
                                      </p:cBhvr>
                                      <p:tavLst>
                                        <p:tav tm="0">
                                          <p:val>
                                            <p:strVal val="#ppt_x"/>
                                          </p:val>
                                        </p:tav>
                                        <p:tav tm="100000">
                                          <p:val>
                                            <p:strVal val="#ppt_x"/>
                                          </p:val>
                                        </p:tav>
                                      </p:tavLst>
                                    </p:anim>
                                    <p:anim calcmode="lin" valueType="num">
                                      <p:cBhvr additive="base">
                                        <p:cTn id="128" dur="500" fill="hold"/>
                                        <p:tgtEl>
                                          <p:spTgt spid="61"/>
                                        </p:tgtEl>
                                        <p:attrNameLst>
                                          <p:attrName>ppt_y</p:attrName>
                                        </p:attrNameLst>
                                      </p:cBhvr>
                                      <p:tavLst>
                                        <p:tav tm="0">
                                          <p:val>
                                            <p:strVal val="1+#ppt_h/2"/>
                                          </p:val>
                                        </p:tav>
                                        <p:tav tm="100000">
                                          <p:val>
                                            <p:strVal val="#ppt_y"/>
                                          </p:val>
                                        </p:tav>
                                      </p:tavLst>
                                    </p:anim>
                                  </p:childTnLst>
                                </p:cTn>
                              </p:par>
                              <p:par>
                                <p:cTn id="129" presetID="2" presetClass="entr" presetSubtype="4" fill="hold" nodeType="withEffect">
                                  <p:stCondLst>
                                    <p:cond delay="0"/>
                                  </p:stCondLst>
                                  <p:childTnLst>
                                    <p:set>
                                      <p:cBhvr>
                                        <p:cTn id="130" dur="1" fill="hold">
                                          <p:stCondLst>
                                            <p:cond delay="0"/>
                                          </p:stCondLst>
                                        </p:cTn>
                                        <p:tgtEl>
                                          <p:spTgt spid="60"/>
                                        </p:tgtEl>
                                        <p:attrNameLst>
                                          <p:attrName>style.visibility</p:attrName>
                                        </p:attrNameLst>
                                      </p:cBhvr>
                                      <p:to>
                                        <p:strVal val="visible"/>
                                      </p:to>
                                    </p:set>
                                    <p:anim calcmode="lin" valueType="num">
                                      <p:cBhvr additive="base">
                                        <p:cTn id="131" dur="500" fill="hold"/>
                                        <p:tgtEl>
                                          <p:spTgt spid="60"/>
                                        </p:tgtEl>
                                        <p:attrNameLst>
                                          <p:attrName>ppt_x</p:attrName>
                                        </p:attrNameLst>
                                      </p:cBhvr>
                                      <p:tavLst>
                                        <p:tav tm="0">
                                          <p:val>
                                            <p:strVal val="#ppt_x"/>
                                          </p:val>
                                        </p:tav>
                                        <p:tav tm="100000">
                                          <p:val>
                                            <p:strVal val="#ppt_x"/>
                                          </p:val>
                                        </p:tav>
                                      </p:tavLst>
                                    </p:anim>
                                    <p:anim calcmode="lin" valueType="num">
                                      <p:cBhvr additive="base">
                                        <p:cTn id="132" dur="500" fill="hold"/>
                                        <p:tgtEl>
                                          <p:spTgt spid="60"/>
                                        </p:tgtEl>
                                        <p:attrNameLst>
                                          <p:attrName>ppt_y</p:attrName>
                                        </p:attrNameLst>
                                      </p:cBhvr>
                                      <p:tavLst>
                                        <p:tav tm="0">
                                          <p:val>
                                            <p:strVal val="1+#ppt_h/2"/>
                                          </p:val>
                                        </p:tav>
                                        <p:tav tm="100000">
                                          <p:val>
                                            <p:strVal val="#ppt_y"/>
                                          </p:val>
                                        </p:tav>
                                      </p:tavLst>
                                    </p:anim>
                                  </p:childTnLst>
                                </p:cTn>
                              </p:par>
                              <p:par>
                                <p:cTn id="133" presetID="2" presetClass="entr" presetSubtype="4" fill="hold" nodeType="withEffect">
                                  <p:stCondLst>
                                    <p:cond delay="0"/>
                                  </p:stCondLst>
                                  <p:childTnLst>
                                    <p:set>
                                      <p:cBhvr>
                                        <p:cTn id="134" dur="1" fill="hold">
                                          <p:stCondLst>
                                            <p:cond delay="0"/>
                                          </p:stCondLst>
                                        </p:cTn>
                                        <p:tgtEl>
                                          <p:spTgt spid="55"/>
                                        </p:tgtEl>
                                        <p:attrNameLst>
                                          <p:attrName>style.visibility</p:attrName>
                                        </p:attrNameLst>
                                      </p:cBhvr>
                                      <p:to>
                                        <p:strVal val="visible"/>
                                      </p:to>
                                    </p:set>
                                    <p:anim calcmode="lin" valueType="num">
                                      <p:cBhvr additive="base">
                                        <p:cTn id="135" dur="500" fill="hold"/>
                                        <p:tgtEl>
                                          <p:spTgt spid="55"/>
                                        </p:tgtEl>
                                        <p:attrNameLst>
                                          <p:attrName>ppt_x</p:attrName>
                                        </p:attrNameLst>
                                      </p:cBhvr>
                                      <p:tavLst>
                                        <p:tav tm="0">
                                          <p:val>
                                            <p:strVal val="#ppt_x"/>
                                          </p:val>
                                        </p:tav>
                                        <p:tav tm="100000">
                                          <p:val>
                                            <p:strVal val="#ppt_x"/>
                                          </p:val>
                                        </p:tav>
                                      </p:tavLst>
                                    </p:anim>
                                    <p:anim calcmode="lin" valueType="num">
                                      <p:cBhvr additive="base">
                                        <p:cTn id="136"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grpId="0" nodeType="clickEffect">
                                  <p:stCondLst>
                                    <p:cond delay="0"/>
                                  </p:stCondLst>
                                  <p:childTnLst>
                                    <p:set>
                                      <p:cBhvr>
                                        <p:cTn id="140" dur="1" fill="hold">
                                          <p:stCondLst>
                                            <p:cond delay="0"/>
                                          </p:stCondLst>
                                        </p:cTn>
                                        <p:tgtEl>
                                          <p:spTgt spid="83"/>
                                        </p:tgtEl>
                                        <p:attrNameLst>
                                          <p:attrName>style.visibility</p:attrName>
                                        </p:attrNameLst>
                                      </p:cBhvr>
                                      <p:to>
                                        <p:strVal val="visible"/>
                                      </p:to>
                                    </p:set>
                                    <p:anim calcmode="lin" valueType="num">
                                      <p:cBhvr additive="base">
                                        <p:cTn id="141" dur="500" fill="hold"/>
                                        <p:tgtEl>
                                          <p:spTgt spid="83"/>
                                        </p:tgtEl>
                                        <p:attrNameLst>
                                          <p:attrName>ppt_x</p:attrName>
                                        </p:attrNameLst>
                                      </p:cBhvr>
                                      <p:tavLst>
                                        <p:tav tm="0">
                                          <p:val>
                                            <p:strVal val="#ppt_x"/>
                                          </p:val>
                                        </p:tav>
                                        <p:tav tm="100000">
                                          <p:val>
                                            <p:strVal val="#ppt_x"/>
                                          </p:val>
                                        </p:tav>
                                      </p:tavLst>
                                    </p:anim>
                                    <p:anim calcmode="lin" valueType="num">
                                      <p:cBhvr additive="base">
                                        <p:cTn id="142" dur="500" fill="hold"/>
                                        <p:tgtEl>
                                          <p:spTgt spid="83"/>
                                        </p:tgtEl>
                                        <p:attrNameLst>
                                          <p:attrName>ppt_y</p:attrName>
                                        </p:attrNameLst>
                                      </p:cBhvr>
                                      <p:tavLst>
                                        <p:tav tm="0">
                                          <p:val>
                                            <p:strVal val="1+#ppt_h/2"/>
                                          </p:val>
                                        </p:tav>
                                        <p:tav tm="100000">
                                          <p:val>
                                            <p:strVal val="#ppt_y"/>
                                          </p:val>
                                        </p:tav>
                                      </p:tavLst>
                                    </p:anim>
                                  </p:childTnLst>
                                </p:cTn>
                              </p:par>
                              <p:par>
                                <p:cTn id="143" presetID="2" presetClass="entr" presetSubtype="4" fill="hold" nodeType="withEffect">
                                  <p:stCondLst>
                                    <p:cond delay="0"/>
                                  </p:stCondLst>
                                  <p:childTnLst>
                                    <p:set>
                                      <p:cBhvr>
                                        <p:cTn id="144" dur="1" fill="hold">
                                          <p:stCondLst>
                                            <p:cond delay="0"/>
                                          </p:stCondLst>
                                        </p:cTn>
                                        <p:tgtEl>
                                          <p:spTgt spid="86"/>
                                        </p:tgtEl>
                                        <p:attrNameLst>
                                          <p:attrName>style.visibility</p:attrName>
                                        </p:attrNameLst>
                                      </p:cBhvr>
                                      <p:to>
                                        <p:strVal val="visible"/>
                                      </p:to>
                                    </p:set>
                                    <p:anim calcmode="lin" valueType="num">
                                      <p:cBhvr additive="base">
                                        <p:cTn id="145" dur="500" fill="hold"/>
                                        <p:tgtEl>
                                          <p:spTgt spid="86"/>
                                        </p:tgtEl>
                                        <p:attrNameLst>
                                          <p:attrName>ppt_x</p:attrName>
                                        </p:attrNameLst>
                                      </p:cBhvr>
                                      <p:tavLst>
                                        <p:tav tm="0">
                                          <p:val>
                                            <p:strVal val="#ppt_x"/>
                                          </p:val>
                                        </p:tav>
                                        <p:tav tm="100000">
                                          <p:val>
                                            <p:strVal val="#ppt_x"/>
                                          </p:val>
                                        </p:tav>
                                      </p:tavLst>
                                    </p:anim>
                                    <p:anim calcmode="lin" valueType="num">
                                      <p:cBhvr additive="base">
                                        <p:cTn id="146" dur="500" fill="hold"/>
                                        <p:tgtEl>
                                          <p:spTgt spid="86"/>
                                        </p:tgtEl>
                                        <p:attrNameLst>
                                          <p:attrName>ppt_y</p:attrName>
                                        </p:attrNameLst>
                                      </p:cBhvr>
                                      <p:tavLst>
                                        <p:tav tm="0">
                                          <p:val>
                                            <p:strVal val="1+#ppt_h/2"/>
                                          </p:val>
                                        </p:tav>
                                        <p:tav tm="100000">
                                          <p:val>
                                            <p:strVal val="#ppt_y"/>
                                          </p:val>
                                        </p:tav>
                                      </p:tavLst>
                                    </p:anim>
                                  </p:childTnLst>
                                </p:cTn>
                              </p:par>
                              <p:par>
                                <p:cTn id="147" presetID="2" presetClass="entr" presetSubtype="4" fill="hold" grpId="0" nodeType="withEffect">
                                  <p:stCondLst>
                                    <p:cond delay="0"/>
                                  </p:stCondLst>
                                  <p:childTnLst>
                                    <p:set>
                                      <p:cBhvr>
                                        <p:cTn id="148" dur="1" fill="hold">
                                          <p:stCondLst>
                                            <p:cond delay="0"/>
                                          </p:stCondLst>
                                        </p:cTn>
                                        <p:tgtEl>
                                          <p:spTgt spid="84"/>
                                        </p:tgtEl>
                                        <p:attrNameLst>
                                          <p:attrName>style.visibility</p:attrName>
                                        </p:attrNameLst>
                                      </p:cBhvr>
                                      <p:to>
                                        <p:strVal val="visible"/>
                                      </p:to>
                                    </p:set>
                                    <p:anim calcmode="lin" valueType="num">
                                      <p:cBhvr additive="base">
                                        <p:cTn id="149" dur="500" fill="hold"/>
                                        <p:tgtEl>
                                          <p:spTgt spid="84"/>
                                        </p:tgtEl>
                                        <p:attrNameLst>
                                          <p:attrName>ppt_x</p:attrName>
                                        </p:attrNameLst>
                                      </p:cBhvr>
                                      <p:tavLst>
                                        <p:tav tm="0">
                                          <p:val>
                                            <p:strVal val="#ppt_x"/>
                                          </p:val>
                                        </p:tav>
                                        <p:tav tm="100000">
                                          <p:val>
                                            <p:strVal val="#ppt_x"/>
                                          </p:val>
                                        </p:tav>
                                      </p:tavLst>
                                    </p:anim>
                                    <p:anim calcmode="lin" valueType="num">
                                      <p:cBhvr additive="base">
                                        <p:cTn id="150" dur="500" fill="hold"/>
                                        <p:tgtEl>
                                          <p:spTgt spid="84"/>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78"/>
                                        </p:tgtEl>
                                        <p:attrNameLst>
                                          <p:attrName>style.visibility</p:attrName>
                                        </p:attrNameLst>
                                      </p:cBhvr>
                                      <p:to>
                                        <p:strVal val="visible"/>
                                      </p:to>
                                    </p:set>
                                    <p:anim calcmode="lin" valueType="num">
                                      <p:cBhvr additive="base">
                                        <p:cTn id="155" dur="500" fill="hold"/>
                                        <p:tgtEl>
                                          <p:spTgt spid="78"/>
                                        </p:tgtEl>
                                        <p:attrNameLst>
                                          <p:attrName>ppt_x</p:attrName>
                                        </p:attrNameLst>
                                      </p:cBhvr>
                                      <p:tavLst>
                                        <p:tav tm="0">
                                          <p:val>
                                            <p:strVal val="#ppt_x"/>
                                          </p:val>
                                        </p:tav>
                                        <p:tav tm="100000">
                                          <p:val>
                                            <p:strVal val="#ppt_x"/>
                                          </p:val>
                                        </p:tav>
                                      </p:tavLst>
                                    </p:anim>
                                    <p:anim calcmode="lin" valueType="num">
                                      <p:cBhvr additive="base">
                                        <p:cTn id="156" dur="500" fill="hold"/>
                                        <p:tgtEl>
                                          <p:spTgt spid="78"/>
                                        </p:tgtEl>
                                        <p:attrNameLst>
                                          <p:attrName>ppt_y</p:attrName>
                                        </p:attrNameLst>
                                      </p:cBhvr>
                                      <p:tavLst>
                                        <p:tav tm="0">
                                          <p:val>
                                            <p:strVal val="1+#ppt_h/2"/>
                                          </p:val>
                                        </p:tav>
                                        <p:tav tm="100000">
                                          <p:val>
                                            <p:strVal val="#ppt_y"/>
                                          </p:val>
                                        </p:tav>
                                      </p:tavLst>
                                    </p:anim>
                                  </p:childTnLst>
                                </p:cTn>
                              </p:par>
                              <p:par>
                                <p:cTn id="157" presetID="2" presetClass="entr" presetSubtype="4" fill="hold" nodeType="withEffect">
                                  <p:stCondLst>
                                    <p:cond delay="0"/>
                                  </p:stCondLst>
                                  <p:childTnLst>
                                    <p:set>
                                      <p:cBhvr>
                                        <p:cTn id="158" dur="1" fill="hold">
                                          <p:stCondLst>
                                            <p:cond delay="0"/>
                                          </p:stCondLst>
                                        </p:cTn>
                                        <p:tgtEl>
                                          <p:spTgt spid="80"/>
                                        </p:tgtEl>
                                        <p:attrNameLst>
                                          <p:attrName>style.visibility</p:attrName>
                                        </p:attrNameLst>
                                      </p:cBhvr>
                                      <p:to>
                                        <p:strVal val="visible"/>
                                      </p:to>
                                    </p:set>
                                    <p:anim calcmode="lin" valueType="num">
                                      <p:cBhvr additive="base">
                                        <p:cTn id="159" dur="500" fill="hold"/>
                                        <p:tgtEl>
                                          <p:spTgt spid="80"/>
                                        </p:tgtEl>
                                        <p:attrNameLst>
                                          <p:attrName>ppt_x</p:attrName>
                                        </p:attrNameLst>
                                      </p:cBhvr>
                                      <p:tavLst>
                                        <p:tav tm="0">
                                          <p:val>
                                            <p:strVal val="#ppt_x"/>
                                          </p:val>
                                        </p:tav>
                                        <p:tav tm="100000">
                                          <p:val>
                                            <p:strVal val="#ppt_x"/>
                                          </p:val>
                                        </p:tav>
                                      </p:tavLst>
                                    </p:anim>
                                    <p:anim calcmode="lin" valueType="num">
                                      <p:cBhvr additive="base">
                                        <p:cTn id="160" dur="500" fill="hold"/>
                                        <p:tgtEl>
                                          <p:spTgt spid="80"/>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76"/>
                                        </p:tgtEl>
                                        <p:attrNameLst>
                                          <p:attrName>style.visibility</p:attrName>
                                        </p:attrNameLst>
                                      </p:cBhvr>
                                      <p:to>
                                        <p:strVal val="visible"/>
                                      </p:to>
                                    </p:set>
                                    <p:anim calcmode="lin" valueType="num">
                                      <p:cBhvr additive="base">
                                        <p:cTn id="163" dur="500" fill="hold"/>
                                        <p:tgtEl>
                                          <p:spTgt spid="76"/>
                                        </p:tgtEl>
                                        <p:attrNameLst>
                                          <p:attrName>ppt_x</p:attrName>
                                        </p:attrNameLst>
                                      </p:cBhvr>
                                      <p:tavLst>
                                        <p:tav tm="0">
                                          <p:val>
                                            <p:strVal val="#ppt_x"/>
                                          </p:val>
                                        </p:tav>
                                        <p:tav tm="100000">
                                          <p:val>
                                            <p:strVal val="#ppt_x"/>
                                          </p:val>
                                        </p:tav>
                                      </p:tavLst>
                                    </p:anim>
                                    <p:anim calcmode="lin" valueType="num">
                                      <p:cBhvr additive="base">
                                        <p:cTn id="164" dur="500" fill="hold"/>
                                        <p:tgtEl>
                                          <p:spTgt spid="76"/>
                                        </p:tgtEl>
                                        <p:attrNameLst>
                                          <p:attrName>ppt_y</p:attrName>
                                        </p:attrNameLst>
                                      </p:cBhvr>
                                      <p:tavLst>
                                        <p:tav tm="0">
                                          <p:val>
                                            <p:strVal val="1+#ppt_h/2"/>
                                          </p:val>
                                        </p:tav>
                                        <p:tav tm="100000">
                                          <p:val>
                                            <p:strVal val="#ppt_y"/>
                                          </p:val>
                                        </p:tav>
                                      </p:tavLst>
                                    </p:anim>
                                  </p:childTnLst>
                                </p:cTn>
                              </p:par>
                              <p:par>
                                <p:cTn id="165" presetID="2" presetClass="entr" presetSubtype="4" fill="hold" nodeType="withEffect">
                                  <p:stCondLst>
                                    <p:cond delay="0"/>
                                  </p:stCondLst>
                                  <p:childTnLst>
                                    <p:set>
                                      <p:cBhvr>
                                        <p:cTn id="166" dur="1" fill="hold">
                                          <p:stCondLst>
                                            <p:cond delay="0"/>
                                          </p:stCondLst>
                                        </p:cTn>
                                        <p:tgtEl>
                                          <p:spTgt spid="82"/>
                                        </p:tgtEl>
                                        <p:attrNameLst>
                                          <p:attrName>style.visibility</p:attrName>
                                        </p:attrNameLst>
                                      </p:cBhvr>
                                      <p:to>
                                        <p:strVal val="visible"/>
                                      </p:to>
                                    </p:set>
                                    <p:anim calcmode="lin" valueType="num">
                                      <p:cBhvr additive="base">
                                        <p:cTn id="167" dur="500" fill="hold"/>
                                        <p:tgtEl>
                                          <p:spTgt spid="82"/>
                                        </p:tgtEl>
                                        <p:attrNameLst>
                                          <p:attrName>ppt_x</p:attrName>
                                        </p:attrNameLst>
                                      </p:cBhvr>
                                      <p:tavLst>
                                        <p:tav tm="0">
                                          <p:val>
                                            <p:strVal val="#ppt_x"/>
                                          </p:val>
                                        </p:tav>
                                        <p:tav tm="100000">
                                          <p:val>
                                            <p:strVal val="#ppt_x"/>
                                          </p:val>
                                        </p:tav>
                                      </p:tavLst>
                                    </p:anim>
                                    <p:anim calcmode="lin" valueType="num">
                                      <p:cBhvr additive="base">
                                        <p:cTn id="168" dur="500" fill="hold"/>
                                        <p:tgtEl>
                                          <p:spTgt spid="82"/>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77"/>
                                        </p:tgtEl>
                                        <p:attrNameLst>
                                          <p:attrName>style.visibility</p:attrName>
                                        </p:attrNameLst>
                                      </p:cBhvr>
                                      <p:to>
                                        <p:strVal val="visible"/>
                                      </p:to>
                                    </p:set>
                                    <p:anim calcmode="lin" valueType="num">
                                      <p:cBhvr additive="base">
                                        <p:cTn id="171" dur="500" fill="hold"/>
                                        <p:tgtEl>
                                          <p:spTgt spid="77"/>
                                        </p:tgtEl>
                                        <p:attrNameLst>
                                          <p:attrName>ppt_x</p:attrName>
                                        </p:attrNameLst>
                                      </p:cBhvr>
                                      <p:tavLst>
                                        <p:tav tm="0">
                                          <p:val>
                                            <p:strVal val="#ppt_x"/>
                                          </p:val>
                                        </p:tav>
                                        <p:tav tm="100000">
                                          <p:val>
                                            <p:strVal val="#ppt_x"/>
                                          </p:val>
                                        </p:tav>
                                      </p:tavLst>
                                    </p:anim>
                                    <p:anim calcmode="lin" valueType="num">
                                      <p:cBhvr additive="base">
                                        <p:cTn id="172"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77" grpId="0" animBg="1"/>
      <p:bldP spid="76" grpId="0" animBg="1"/>
      <p:bldP spid="22" grpId="0"/>
      <p:bldP spid="23" grpId="0"/>
      <p:bldP spid="26" grpId="0"/>
      <p:bldP spid="27" grpId="0"/>
      <p:bldP spid="28" grpId="0"/>
      <p:bldP spid="43" grpId="0"/>
      <p:bldP spid="46" grpId="0"/>
      <p:bldP spid="47" grpId="0"/>
      <p:bldP spid="52" grpId="0"/>
      <p:bldP spid="59" grpId="0"/>
      <p:bldP spid="61" grpId="0"/>
      <p:bldP spid="65" grpId="0"/>
      <p:bldP spid="69" grpId="0"/>
      <p:bldP spid="73" grpId="0"/>
      <p:bldP spid="78" grpId="0"/>
      <p:bldP spid="8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RT Energy + Ancillary Service Co-Optimization</a:t>
            </a:r>
            <a:endParaRPr lang="en-US" dirty="0">
              <a:solidFill>
                <a:schemeClr val="accent2">
                  <a:lumMod val="75000"/>
                </a:schemeClr>
              </a:solidFill>
            </a:endParaRPr>
          </a:p>
        </p:txBody>
      </p:sp>
      <p:sp>
        <p:nvSpPr>
          <p:cNvPr id="3" name="TextBox 2"/>
          <p:cNvSpPr txBox="1"/>
          <p:nvPr/>
        </p:nvSpPr>
        <p:spPr>
          <a:xfrm>
            <a:off x="690508" y="782426"/>
            <a:ext cx="8095456" cy="4801314"/>
          </a:xfrm>
          <a:prstGeom prst="rect">
            <a:avLst/>
          </a:prstGeom>
          <a:noFill/>
        </p:spPr>
        <p:txBody>
          <a:bodyPr wrap="square" rtlCol="0">
            <a:normAutofit/>
          </a:bodyPr>
          <a:lstStyle/>
          <a:p>
            <a:pPr marL="285750" indent="-285750">
              <a:buFont typeface="Arial" panose="020B0604020202020204" pitchFamily="34" charset="0"/>
              <a:buChar char="•"/>
            </a:pPr>
            <a:r>
              <a:rPr lang="en-US" b="1" dirty="0" smtClean="0"/>
              <a:t>Points to note :</a:t>
            </a:r>
            <a:endParaRPr lang="en-US" dirty="0" smtClean="0"/>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Without congestion the maximum energy price (LMP) is set by the Power Balance Penalty Curve = VOLL+1 $/</a:t>
            </a:r>
            <a:r>
              <a:rPr lang="en-US" dirty="0" err="1" smtClean="0"/>
              <a:t>MWh</a:t>
            </a:r>
            <a:endParaRPr lang="en-US" dirty="0" smtClean="0"/>
          </a:p>
          <a:p>
            <a:pPr marL="1200150" lvl="2" indent="-285750">
              <a:buFont typeface="Arial" panose="020B0604020202020204" pitchFamily="34" charset="0"/>
              <a:buChar char="•"/>
            </a:pPr>
            <a:r>
              <a:rPr lang="en-US" dirty="0" smtClean="0"/>
              <a:t>Occurs when there is insufficient real supply to meet demand (GTBD)</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smtClean="0"/>
              <a:t>The maximum AS price (MCPC) is the highest price (bid to buy) on the AS Demand Curve</a:t>
            </a:r>
          </a:p>
          <a:p>
            <a:pPr marL="1200150" lvl="2" indent="-285750">
              <a:buFont typeface="Arial" panose="020B0604020202020204" pitchFamily="34" charset="0"/>
              <a:buChar char="•"/>
            </a:pPr>
            <a:r>
              <a:rPr lang="en-US" dirty="0" smtClean="0"/>
              <a:t>Occurs when there is insufficient supply to meet AS demand and the AS Demand Curve sets the price (MCPC)</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Optimization maximizes the area between the supply and demand curves for energy and AS </a:t>
            </a:r>
            <a:r>
              <a:rPr lang="en-US" dirty="0" err="1" smtClean="0"/>
              <a:t>as</a:t>
            </a:r>
            <a:r>
              <a:rPr lang="en-US" dirty="0" smtClean="0"/>
              <a:t> long as constraints are satisfied</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920535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RT Energy + Ancillary Service Co-Optimization</a:t>
            </a:r>
            <a:endParaRPr lang="en-US" dirty="0">
              <a:solidFill>
                <a:schemeClr val="accent2">
                  <a:lumMod val="75000"/>
                </a:schemeClr>
              </a:solidFill>
            </a:endParaRPr>
          </a:p>
        </p:txBody>
      </p:sp>
      <p:sp>
        <p:nvSpPr>
          <p:cNvPr id="3" name="TextBox 2"/>
          <p:cNvSpPr txBox="1"/>
          <p:nvPr/>
        </p:nvSpPr>
        <p:spPr>
          <a:xfrm>
            <a:off x="690508" y="782426"/>
            <a:ext cx="8095456" cy="4801314"/>
          </a:xfrm>
          <a:prstGeom prst="rect">
            <a:avLst/>
          </a:prstGeom>
          <a:noFill/>
        </p:spPr>
        <p:txBody>
          <a:bodyPr wrap="square" rtlCol="0">
            <a:normAutofit/>
          </a:bodyPr>
          <a:lstStyle/>
          <a:p>
            <a:pPr marL="285750" indent="-285750">
              <a:buFont typeface="Arial" panose="020B0604020202020204" pitchFamily="34" charset="0"/>
              <a:buChar char="•"/>
            </a:pPr>
            <a:r>
              <a:rPr lang="en-US" b="1" dirty="0" smtClean="0"/>
              <a:t>Points to note (continued):</a:t>
            </a:r>
            <a:endParaRPr lang="en-US" dirty="0" smtClean="0"/>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The result of the energy and AS co-optimization should be such that:</a:t>
            </a:r>
          </a:p>
          <a:p>
            <a:pPr marL="1200150" lvl="2" indent="-285750">
              <a:buFont typeface="Arial" panose="020B0604020202020204" pitchFamily="34" charset="0"/>
              <a:buChar char="•"/>
            </a:pPr>
            <a:r>
              <a:rPr lang="en-US" dirty="0" smtClean="0"/>
              <a:t>Procurement of energy and AS from supply side must be at least cost</a:t>
            </a:r>
          </a:p>
          <a:p>
            <a:pPr marL="1200150" lvl="2" indent="-285750">
              <a:buFont typeface="Arial" panose="020B0604020202020204" pitchFamily="34" charset="0"/>
              <a:buChar char="•"/>
            </a:pPr>
            <a:endParaRPr lang="en-US" b="1" u="sng" dirty="0" smtClean="0"/>
          </a:p>
          <a:p>
            <a:pPr marL="1200150" lvl="2" indent="-285750">
              <a:buFont typeface="Arial" panose="020B0604020202020204" pitchFamily="34" charset="0"/>
              <a:buChar char="•"/>
            </a:pPr>
            <a:r>
              <a:rPr lang="en-US" b="1" u="sng" dirty="0" smtClean="0"/>
              <a:t>Given</a:t>
            </a:r>
            <a:r>
              <a:rPr lang="en-US" dirty="0" smtClean="0"/>
              <a:t> the prices (LMP, MCPC) and the respective awards (energy, AS) to each supply side resource, the resource has the maximum revenue</a:t>
            </a:r>
          </a:p>
          <a:p>
            <a:pPr marL="1200150" lvl="2" indent="-285750">
              <a:buFont typeface="Arial" panose="020B0604020202020204" pitchFamily="34" charset="0"/>
              <a:buChar char="•"/>
            </a:pPr>
            <a:endParaRPr lang="en-US" dirty="0" smtClean="0"/>
          </a:p>
          <a:p>
            <a:pPr marL="1200150" lvl="2" indent="-285750">
              <a:buFont typeface="Arial" panose="020B0604020202020204" pitchFamily="34" charset="0"/>
              <a:buChar char="•"/>
            </a:pPr>
            <a:r>
              <a:rPr lang="en-US" dirty="0" smtClean="0"/>
              <a:t>For example, if the energy price (LMP) = 60 $/</a:t>
            </a:r>
            <a:r>
              <a:rPr lang="en-US" dirty="0" err="1" smtClean="0"/>
              <a:t>MWh</a:t>
            </a:r>
            <a:r>
              <a:rPr lang="en-US" dirty="0" smtClean="0"/>
              <a:t> and AS price (MCPC) = 8 $/MW/h and the resource submitted a energy offer for 59$/</a:t>
            </a:r>
            <a:r>
              <a:rPr lang="en-US" dirty="0" err="1" smtClean="0"/>
              <a:t>MWh</a:t>
            </a:r>
            <a:r>
              <a:rPr lang="en-US" dirty="0" smtClean="0"/>
              <a:t> and AS offer for 6 $/MW/h, then the awards to this resource should be for AS </a:t>
            </a:r>
            <a:r>
              <a:rPr lang="en-US" dirty="0" err="1" smtClean="0"/>
              <a:t>as</a:t>
            </a:r>
            <a:r>
              <a:rPr lang="en-US" dirty="0" smtClean="0"/>
              <a:t> much as possible (limited by the AS Offer MW/h) and then energy (</a:t>
            </a:r>
            <a:r>
              <a:rPr lang="en-US" dirty="0" err="1" smtClean="0"/>
              <a:t>MWh</a:t>
            </a:r>
            <a:r>
              <a:rPr lang="en-US" dirty="0" smtClean="0"/>
              <a:t>)</a:t>
            </a:r>
          </a:p>
        </p:txBody>
      </p:sp>
    </p:spTree>
    <p:extLst>
      <p:ext uri="{BB962C8B-B14F-4D97-AF65-F5344CB8AC3E}">
        <p14:creationId xmlns:p14="http://schemas.microsoft.com/office/powerpoint/2010/main" val="3948726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RT Energy + Ancillary Service Co-Optimization</a:t>
            </a:r>
            <a:endParaRPr lang="en-US" dirty="0">
              <a:solidFill>
                <a:schemeClr val="accent2">
                  <a:lumMod val="75000"/>
                </a:schemeClr>
              </a:solidFill>
            </a:endParaRPr>
          </a:p>
        </p:txBody>
      </p:sp>
      <p:sp>
        <p:nvSpPr>
          <p:cNvPr id="3" name="TextBox 2"/>
          <p:cNvSpPr txBox="1"/>
          <p:nvPr/>
        </p:nvSpPr>
        <p:spPr>
          <a:xfrm>
            <a:off x="690508" y="782426"/>
            <a:ext cx="8095456" cy="4801314"/>
          </a:xfrm>
          <a:prstGeom prst="rect">
            <a:avLst/>
          </a:prstGeom>
          <a:noFill/>
        </p:spPr>
        <p:txBody>
          <a:bodyPr wrap="square" rtlCol="0">
            <a:normAutofit/>
          </a:bodyPr>
          <a:lstStyle/>
          <a:p>
            <a:pPr marL="285750" indent="-285750">
              <a:buFont typeface="Arial" panose="020B0604020202020204" pitchFamily="34" charset="0"/>
              <a:buChar char="•"/>
            </a:pPr>
            <a:r>
              <a:rPr lang="en-US" b="1" dirty="0" smtClean="0"/>
              <a:t>Points to note (continued):</a:t>
            </a:r>
            <a:endParaRPr lang="en-US" dirty="0" smtClean="0"/>
          </a:p>
          <a:p>
            <a:pPr lvl="1"/>
            <a:endParaRPr lang="en-US" dirty="0"/>
          </a:p>
          <a:p>
            <a:pPr marL="742950" lvl="1" indent="-285750">
              <a:buFont typeface="Arial" panose="020B0604020202020204" pitchFamily="34" charset="0"/>
              <a:buChar char="•"/>
            </a:pPr>
            <a:r>
              <a:rPr lang="en-US" dirty="0" smtClean="0"/>
              <a:t>In Real-Time, the results should be such that meeting the energy demand (GTBD) is given higher priority than meeting the AS demand</a:t>
            </a:r>
          </a:p>
          <a:p>
            <a:pPr marL="742950" lvl="1" indent="-285750">
              <a:buFont typeface="Arial" panose="020B0604020202020204" pitchFamily="34" charset="0"/>
              <a:buChar char="•"/>
            </a:pPr>
            <a:endParaRPr lang="en-US" dirty="0"/>
          </a:p>
          <a:p>
            <a:pPr marL="1200150" lvl="2" indent="-285750">
              <a:buFont typeface="Arial" panose="020B0604020202020204" pitchFamily="34" charset="0"/>
              <a:buChar char="•"/>
            </a:pPr>
            <a:r>
              <a:rPr lang="en-US" b="1" dirty="0" smtClean="0"/>
              <a:t>This requires co-ordination between the maximum price (bid to buy) on the AS demand curve, System Wide Offer Cap (SWOC), Power Balance Penalty Curve and VOLL</a:t>
            </a:r>
          </a:p>
          <a:p>
            <a:pPr marL="1200150" lvl="2" indent="-285750">
              <a:buFont typeface="Arial" panose="020B0604020202020204" pitchFamily="34" charset="0"/>
              <a:buChar char="•"/>
            </a:pPr>
            <a:endParaRPr lang="en-US" dirty="0" smtClean="0"/>
          </a:p>
          <a:p>
            <a:endParaRPr lang="en-US" dirty="0" smtClean="0"/>
          </a:p>
        </p:txBody>
      </p:sp>
    </p:spTree>
    <p:extLst>
      <p:ext uri="{BB962C8B-B14F-4D97-AF65-F5344CB8AC3E}">
        <p14:creationId xmlns:p14="http://schemas.microsoft.com/office/powerpoint/2010/main" val="1470077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sz="1800" dirty="0" smtClean="0">
                <a:solidFill>
                  <a:schemeClr val="accent2">
                    <a:lumMod val="75000"/>
                  </a:schemeClr>
                </a:solidFill>
              </a:rPr>
              <a:t>Co Ordination of the SWOC, Power Balance Penalty Curve, VOLL and AS Demand Curve prices</a:t>
            </a:r>
            <a:endParaRPr lang="en-US" sz="1800" dirty="0">
              <a:solidFill>
                <a:schemeClr val="accent2">
                  <a:lumMod val="75000"/>
                </a:schemeClr>
              </a:solidFill>
            </a:endParaRPr>
          </a:p>
        </p:txBody>
      </p:sp>
      <p:sp>
        <p:nvSpPr>
          <p:cNvPr id="3" name="TextBox 2"/>
          <p:cNvSpPr txBox="1"/>
          <p:nvPr/>
        </p:nvSpPr>
        <p:spPr>
          <a:xfrm>
            <a:off x="690508" y="782426"/>
            <a:ext cx="8095456" cy="4801314"/>
          </a:xfrm>
          <a:prstGeom prst="rect">
            <a:avLst/>
          </a:prstGeom>
          <a:noFill/>
        </p:spPr>
        <p:txBody>
          <a:bodyPr wrap="square" rtlCol="0">
            <a:normAutofit lnSpcReduction="10000"/>
          </a:bodyPr>
          <a:lstStyle/>
          <a:p>
            <a:pPr marL="285750" indent="-285750">
              <a:buFont typeface="Arial" panose="020B0604020202020204" pitchFamily="34" charset="0"/>
              <a:buChar char="•"/>
            </a:pPr>
            <a:r>
              <a:rPr lang="en-US" dirty="0" smtClean="0"/>
              <a:t>If under all possible scenarios, the net revenue per MW capacity for energy is higher than the net revenue per MW capacity for AS, then, one can satisfy the requirement of giving priority to meeting energy demand (GTBD) over meeting AS demand</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smtClean="0"/>
              <a:t>LMP-EOC &gt; AS_MCPC – </a:t>
            </a:r>
            <a:r>
              <a:rPr lang="en-US" dirty="0" err="1" smtClean="0"/>
              <a:t>ASOffer</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In the extreme case: </a:t>
            </a:r>
          </a:p>
          <a:p>
            <a:pPr marL="742950" lvl="1" indent="-285750">
              <a:buFont typeface="Arial" panose="020B0604020202020204" pitchFamily="34" charset="0"/>
              <a:buChar char="•"/>
            </a:pPr>
            <a:r>
              <a:rPr lang="en-US" dirty="0" smtClean="0"/>
              <a:t>LMP = Power Balance Penalty = VOLL+1</a:t>
            </a:r>
          </a:p>
          <a:p>
            <a:pPr marL="742950" lvl="1" indent="-285750">
              <a:buFont typeface="Arial" panose="020B0604020202020204" pitchFamily="34" charset="0"/>
              <a:buChar char="•"/>
            </a:pPr>
            <a:r>
              <a:rPr lang="en-US" dirty="0" smtClean="0"/>
              <a:t>EOC = SWOC</a:t>
            </a:r>
          </a:p>
          <a:p>
            <a:pPr marL="742950" lvl="1" indent="-285750">
              <a:buFont typeface="Arial" panose="020B0604020202020204" pitchFamily="34" charset="0"/>
              <a:buChar char="•"/>
            </a:pPr>
            <a:r>
              <a:rPr lang="en-US" dirty="0" err="1" smtClean="0"/>
              <a:t>ASOffer</a:t>
            </a:r>
            <a:r>
              <a:rPr lang="en-US" dirty="0" smtClean="0"/>
              <a:t> = 0 $/MW/h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upper limit on AS_MCPC (</a:t>
            </a:r>
            <a:r>
              <a:rPr lang="en-US" dirty="0" err="1" smtClean="0"/>
              <a:t>AS_MCPC</a:t>
            </a:r>
            <a:r>
              <a:rPr lang="en-US" baseline="-25000" dirty="0" err="1" smtClean="0"/>
              <a:t>max</a:t>
            </a:r>
            <a:r>
              <a:rPr lang="en-US" dirty="0" smtClean="0"/>
              <a:t>) under these extreme conditions needs to satisfy:</a:t>
            </a:r>
          </a:p>
          <a:p>
            <a:pPr marL="742950" lvl="1" indent="-285750">
              <a:buFont typeface="Arial" panose="020B0604020202020204" pitchFamily="34" charset="0"/>
              <a:buChar char="•"/>
            </a:pPr>
            <a:r>
              <a:rPr lang="en-US" dirty="0" smtClean="0"/>
              <a:t>VOLL+1-SWOC &gt; </a:t>
            </a:r>
            <a:r>
              <a:rPr lang="en-US" dirty="0" err="1" smtClean="0"/>
              <a:t>AS_MCPC</a:t>
            </a:r>
            <a:r>
              <a:rPr lang="en-US" baseline="-25000" dirty="0" err="1" smtClean="0"/>
              <a:t>max</a:t>
            </a:r>
            <a:r>
              <a:rPr lang="en-US" dirty="0" smtClean="0"/>
              <a:t> – 0</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b="1" dirty="0" err="1" smtClean="0"/>
              <a:t>AS_MCPC</a:t>
            </a:r>
            <a:r>
              <a:rPr lang="en-US" b="1" baseline="-25000" dirty="0" err="1" smtClean="0"/>
              <a:t>max</a:t>
            </a:r>
            <a:r>
              <a:rPr lang="en-US" b="1" dirty="0" smtClean="0"/>
              <a:t> = VOLL – SWOC</a:t>
            </a:r>
          </a:p>
          <a:p>
            <a:pPr marL="742950" lvl="1" indent="-285750">
              <a:buFont typeface="Arial" panose="020B0604020202020204" pitchFamily="34" charset="0"/>
              <a:buChar char="•"/>
            </a:pPr>
            <a:endParaRPr lang="en-US" b="1" dirty="0">
              <a:sym typeface="Wingdings" panose="05000000000000000000" pitchFamily="2" charset="2"/>
            </a:endParaRPr>
          </a:p>
          <a:p>
            <a:pPr marL="742950" lvl="1" indent="-285750">
              <a:buFont typeface="Arial" panose="020B0604020202020204" pitchFamily="34" charset="0"/>
              <a:buChar char="•"/>
            </a:pPr>
            <a:r>
              <a:rPr lang="en-US" b="1" dirty="0" smtClean="0">
                <a:sym typeface="Wingdings" panose="05000000000000000000" pitchFamily="2" charset="2"/>
              </a:rPr>
              <a:t>This </a:t>
            </a:r>
            <a:r>
              <a:rPr lang="en-US" b="1" dirty="0" err="1"/>
              <a:t>AS_MCPC</a:t>
            </a:r>
            <a:r>
              <a:rPr lang="en-US" b="1" baseline="-25000" dirty="0" err="1"/>
              <a:t>max</a:t>
            </a:r>
            <a:r>
              <a:rPr lang="en-US" b="1" dirty="0" smtClean="0">
                <a:sym typeface="Wingdings" panose="05000000000000000000" pitchFamily="2" charset="2"/>
              </a:rPr>
              <a:t> is the maximum price on the AS Demand Curve</a:t>
            </a:r>
            <a:endParaRPr lang="en-US" b="1" dirty="0" smtClean="0"/>
          </a:p>
          <a:p>
            <a:pPr marL="742950" lvl="1"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smtClean="0"/>
          </a:p>
          <a:p>
            <a:endParaRPr lang="en-US" dirty="0" smtClean="0"/>
          </a:p>
        </p:txBody>
      </p:sp>
    </p:spTree>
    <p:extLst>
      <p:ext uri="{BB962C8B-B14F-4D97-AF65-F5344CB8AC3E}">
        <p14:creationId xmlns:p14="http://schemas.microsoft.com/office/powerpoint/2010/main" val="3219592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Coordination of VOLL, SWOC and Power Balance Penalty Curve (PBPC)</a:t>
            </a:r>
            <a:endParaRPr lang="en-US" dirty="0">
              <a:solidFill>
                <a:schemeClr val="accent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492537962"/>
              </p:ext>
            </p:extLst>
          </p:nvPr>
        </p:nvGraphicFramePr>
        <p:xfrm>
          <a:off x="228600" y="1143000"/>
          <a:ext cx="8459788" cy="5080000"/>
        </p:xfrm>
        <a:graphic>
          <a:graphicData uri="http://schemas.openxmlformats.org/drawingml/2006/table">
            <a:tbl>
              <a:tblPr bandRow="1">
                <a:tableStyleId>{5C22544A-7EE6-4342-B048-85BDC9FD1C3A}</a:tableStyleId>
              </a:tblPr>
              <a:tblGrid>
                <a:gridCol w="1524000"/>
                <a:gridCol w="2209800"/>
                <a:gridCol w="2611041"/>
                <a:gridCol w="2114947"/>
              </a:tblGrid>
              <a:tr h="370840">
                <a:tc>
                  <a:txBody>
                    <a:bodyPr/>
                    <a:lstStyle/>
                    <a:p>
                      <a:endParaRPr lang="en-US" sz="1400" dirty="0"/>
                    </a:p>
                  </a:txBody>
                  <a:tcPr/>
                </a:tc>
                <a:tc>
                  <a:txBody>
                    <a:bodyPr/>
                    <a:lstStyle/>
                    <a:p>
                      <a:pPr algn="ctr"/>
                      <a:r>
                        <a:rPr lang="en-US" sz="1400" dirty="0" smtClean="0"/>
                        <a:t>Option</a:t>
                      </a:r>
                      <a:r>
                        <a:rPr lang="en-US" sz="1400" baseline="0" dirty="0" smtClean="0"/>
                        <a:t> 1</a:t>
                      </a:r>
                      <a:endParaRPr lang="en-US" sz="1400" dirty="0"/>
                    </a:p>
                  </a:txBody>
                  <a:tcPr/>
                </a:tc>
                <a:tc>
                  <a:txBody>
                    <a:bodyPr/>
                    <a:lstStyle/>
                    <a:p>
                      <a:pPr algn="ctr"/>
                      <a:r>
                        <a:rPr lang="en-US" sz="1400" dirty="0" smtClean="0"/>
                        <a:t>Option 2</a:t>
                      </a:r>
                      <a:endParaRPr lang="en-US" sz="1400" dirty="0"/>
                    </a:p>
                  </a:txBody>
                  <a:tcPr/>
                </a:tc>
                <a:tc>
                  <a:txBody>
                    <a:bodyPr/>
                    <a:lstStyle/>
                    <a:p>
                      <a:pPr algn="ctr"/>
                      <a:r>
                        <a:rPr lang="en-US" sz="1400" dirty="0" smtClean="0"/>
                        <a:t>Option 3 (Preferred)</a:t>
                      </a:r>
                      <a:endParaRPr lang="en-US" sz="1400" dirty="0"/>
                    </a:p>
                  </a:txBody>
                  <a:tcPr/>
                </a:tc>
              </a:tr>
              <a:tr h="370840">
                <a:tc>
                  <a:txBody>
                    <a:bodyPr/>
                    <a:lstStyle/>
                    <a:p>
                      <a:r>
                        <a:rPr lang="en-US" sz="1400" dirty="0" smtClean="0"/>
                        <a:t>VOLL ($/MWh)</a:t>
                      </a:r>
                      <a:endParaRPr lang="en-US" sz="1400" dirty="0"/>
                    </a:p>
                  </a:txBody>
                  <a:tcPr/>
                </a:tc>
                <a:tc>
                  <a:txBody>
                    <a:bodyPr/>
                    <a:lstStyle/>
                    <a:p>
                      <a:r>
                        <a:rPr lang="en-US" sz="1400" dirty="0" smtClean="0"/>
                        <a:t>18,000</a:t>
                      </a:r>
                      <a:endParaRPr lang="en-US" sz="1400" dirty="0"/>
                    </a:p>
                  </a:txBody>
                  <a:tcPr/>
                </a:tc>
                <a:tc>
                  <a:txBody>
                    <a:bodyPr/>
                    <a:lstStyle/>
                    <a:p>
                      <a:r>
                        <a:rPr lang="en-US" sz="1400" dirty="0" smtClean="0"/>
                        <a:t>18,000</a:t>
                      </a:r>
                      <a:endParaRPr lang="en-US" sz="1400" dirty="0"/>
                    </a:p>
                  </a:txBody>
                  <a:tcPr/>
                </a:tc>
                <a:tc>
                  <a:txBody>
                    <a:bodyPr/>
                    <a:lstStyle/>
                    <a:p>
                      <a:r>
                        <a:rPr lang="en-US" sz="1400" dirty="0" smtClean="0"/>
                        <a:t>9,000 – 11,000</a:t>
                      </a:r>
                      <a:endParaRPr lang="en-US" sz="1400" dirty="0"/>
                    </a:p>
                  </a:txBody>
                  <a:tcPr/>
                </a:tc>
              </a:tr>
              <a:tr h="370840">
                <a:tc>
                  <a:txBody>
                    <a:bodyPr/>
                    <a:lstStyle/>
                    <a:p>
                      <a:r>
                        <a:rPr lang="en-US" sz="1400" dirty="0" smtClean="0"/>
                        <a:t>SWOC ($/MWh)</a:t>
                      </a:r>
                      <a:endParaRPr lang="en-US" sz="1400" dirty="0"/>
                    </a:p>
                  </a:txBody>
                  <a:tcPr/>
                </a:tc>
                <a:tc>
                  <a:txBody>
                    <a:bodyPr/>
                    <a:lstStyle/>
                    <a:p>
                      <a:r>
                        <a:rPr lang="en-US" sz="1400" dirty="0" smtClean="0"/>
                        <a:t>9,000</a:t>
                      </a:r>
                      <a:endParaRPr lang="en-US" sz="1400" dirty="0"/>
                    </a:p>
                  </a:txBody>
                  <a:tcPr/>
                </a:tc>
                <a:tc>
                  <a:txBody>
                    <a:bodyPr/>
                    <a:lstStyle/>
                    <a:p>
                      <a:r>
                        <a:rPr lang="en-US" sz="1400" dirty="0" smtClean="0"/>
                        <a:t>9,000</a:t>
                      </a:r>
                      <a:endParaRPr lang="en-US" sz="1400" dirty="0"/>
                    </a:p>
                  </a:txBody>
                  <a:tcPr/>
                </a:tc>
                <a:tc>
                  <a:txBody>
                    <a:bodyPr/>
                    <a:lstStyle/>
                    <a:p>
                      <a:r>
                        <a:rPr lang="en-US" sz="1400" dirty="0" smtClean="0"/>
                        <a:t>2,000</a:t>
                      </a:r>
                      <a:endParaRPr lang="en-US" sz="1400" dirty="0"/>
                    </a:p>
                  </a:txBody>
                  <a:tcPr/>
                </a:tc>
              </a:tr>
              <a:tr h="370840">
                <a:tc>
                  <a:txBody>
                    <a:bodyPr/>
                    <a:lstStyle/>
                    <a:p>
                      <a:r>
                        <a:rPr lang="en-US" sz="1400" dirty="0" smtClean="0"/>
                        <a:t>PBPC ($/MWh)</a:t>
                      </a:r>
                      <a:endParaRPr lang="en-US" sz="1400" dirty="0"/>
                    </a:p>
                  </a:txBody>
                  <a:tcPr/>
                </a:tc>
                <a:tc>
                  <a:txBody>
                    <a:bodyPr/>
                    <a:lstStyle/>
                    <a:p>
                      <a:r>
                        <a:rPr lang="en-US" sz="1400" dirty="0" smtClean="0"/>
                        <a:t>18,001</a:t>
                      </a:r>
                      <a:endParaRPr lang="en-US" sz="1400" dirty="0"/>
                    </a:p>
                  </a:txBody>
                  <a:tcPr/>
                </a:tc>
                <a:tc>
                  <a:txBody>
                    <a:bodyPr/>
                    <a:lstStyle/>
                    <a:p>
                      <a:r>
                        <a:rPr lang="en-US" sz="1400" dirty="0" smtClean="0"/>
                        <a:t>18,001</a:t>
                      </a:r>
                      <a:endParaRPr lang="en-US" sz="1400" dirty="0"/>
                    </a:p>
                  </a:txBody>
                  <a:tcPr/>
                </a:tc>
                <a:tc>
                  <a:txBody>
                    <a:bodyPr/>
                    <a:lstStyle/>
                    <a:p>
                      <a:r>
                        <a:rPr lang="en-US" sz="1400" dirty="0" smtClean="0"/>
                        <a:t>9,001 – 11,001</a:t>
                      </a:r>
                      <a:endParaRPr lang="en-US" sz="1400" dirty="0"/>
                    </a:p>
                  </a:txBody>
                  <a:tcPr/>
                </a:tc>
              </a:tr>
              <a:tr h="370840">
                <a:tc>
                  <a:txBody>
                    <a:bodyPr/>
                    <a:lstStyle/>
                    <a:p>
                      <a:r>
                        <a:rPr lang="en-US" sz="1400" dirty="0" smtClean="0"/>
                        <a:t>AS Demand Curve (Max) ($/MW/h)</a:t>
                      </a:r>
                      <a:endParaRPr lang="en-US" sz="1400" dirty="0"/>
                    </a:p>
                  </a:txBody>
                  <a:tcPr/>
                </a:tc>
                <a:tc>
                  <a:txBody>
                    <a:bodyPr/>
                    <a:lstStyle/>
                    <a:p>
                      <a:r>
                        <a:rPr lang="en-US" sz="1400" dirty="0" smtClean="0"/>
                        <a:t>18,000</a:t>
                      </a:r>
                      <a:endParaRPr lang="en-US" sz="1400" dirty="0"/>
                    </a:p>
                  </a:txBody>
                  <a:tcPr/>
                </a:tc>
                <a:tc>
                  <a:txBody>
                    <a:bodyPr/>
                    <a:lstStyle/>
                    <a:p>
                      <a:r>
                        <a:rPr lang="en-US" sz="1400" dirty="0" smtClean="0"/>
                        <a:t>9,000</a:t>
                      </a:r>
                      <a:endParaRPr lang="en-US" sz="1400" dirty="0"/>
                    </a:p>
                  </a:txBody>
                  <a:tcPr/>
                </a:tc>
                <a:tc>
                  <a:txBody>
                    <a:bodyPr/>
                    <a:lstStyle/>
                    <a:p>
                      <a:r>
                        <a:rPr lang="en-US" sz="1400" dirty="0" smtClean="0"/>
                        <a:t>7,000 – 9,000</a:t>
                      </a:r>
                      <a:endParaRPr lang="en-US" sz="1400" dirty="0"/>
                    </a:p>
                  </a:txBody>
                  <a:tcPr/>
                </a:tc>
              </a:tr>
              <a:tr h="370840">
                <a:tc>
                  <a:txBody>
                    <a:bodyPr/>
                    <a:lstStyle/>
                    <a:p>
                      <a:r>
                        <a:rPr lang="en-US" sz="1400" dirty="0" smtClean="0"/>
                        <a:t>Comments</a:t>
                      </a:r>
                      <a:endParaRPr lang="en-US" sz="1400" dirty="0"/>
                    </a:p>
                  </a:txBody>
                  <a:tcPr/>
                </a:tc>
                <a:tc>
                  <a:txBody>
                    <a:bodyPr/>
                    <a:lstStyle/>
                    <a:p>
                      <a:pPr marL="0" indent="0">
                        <a:buFont typeface="Arial" panose="020B0604020202020204" pitchFamily="34" charset="0"/>
                        <a:buNone/>
                      </a:pPr>
                      <a:r>
                        <a:rPr lang="en-US" sz="1400" dirty="0" smtClean="0"/>
                        <a:t>Unworkable.</a:t>
                      </a:r>
                    </a:p>
                    <a:p>
                      <a:pPr marL="0" indent="0">
                        <a:buFont typeface="Arial" panose="020B0604020202020204" pitchFamily="34" charset="0"/>
                        <a:buNone/>
                      </a:pPr>
                      <a:endParaRPr lang="en-US" sz="1400" dirty="0" smtClean="0"/>
                    </a:p>
                    <a:p>
                      <a:pPr marL="0" indent="0">
                        <a:buFont typeface="Arial" panose="020B0604020202020204" pitchFamily="34" charset="0"/>
                        <a:buNone/>
                      </a:pPr>
                      <a:r>
                        <a:rPr lang="en-US" sz="1400" dirty="0" smtClean="0"/>
                        <a:t>Will lead to firm</a:t>
                      </a:r>
                      <a:r>
                        <a:rPr lang="en-US" sz="1400" baseline="0" dirty="0" smtClean="0"/>
                        <a:t> load shed as </a:t>
                      </a:r>
                      <a:r>
                        <a:rPr lang="en-US" sz="1400" baseline="0" dirty="0" err="1" smtClean="0"/>
                        <a:t>AS</a:t>
                      </a:r>
                      <a:r>
                        <a:rPr lang="en-US" sz="1400" baseline="0" dirty="0" smtClean="0"/>
                        <a:t> procurement is given higher priority than meeting demand</a:t>
                      </a:r>
                      <a:endParaRPr lang="en-US" sz="1400" dirty="0"/>
                    </a:p>
                  </a:txBody>
                  <a:tcPr/>
                </a:tc>
                <a:tc>
                  <a:txBody>
                    <a:bodyPr/>
                    <a:lstStyle/>
                    <a:p>
                      <a:pPr marL="0" indent="0">
                        <a:buFont typeface="Arial" panose="020B0604020202020204" pitchFamily="34" charset="0"/>
                        <a:buNone/>
                      </a:pPr>
                      <a:r>
                        <a:rPr lang="en-US" sz="1400" dirty="0" smtClean="0"/>
                        <a:t>Valid</a:t>
                      </a:r>
                    </a:p>
                    <a:p>
                      <a:pPr marL="0" indent="0">
                        <a:buFont typeface="Arial" panose="020B0604020202020204" pitchFamily="34" charset="0"/>
                        <a:buNone/>
                      </a:pPr>
                      <a:endParaRPr lang="en-US" sz="140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dirty="0" smtClean="0"/>
                        <a:t>Energy prices at 18,000 will occur for occasional ramp (HDL) limited intervals or if offers (EOC</a:t>
                      </a:r>
                      <a:r>
                        <a:rPr lang="en-US" sz="1400" baseline="0" smtClean="0"/>
                        <a:t>) are </a:t>
                      </a:r>
                      <a:r>
                        <a:rPr lang="en-US" sz="1400" baseline="0" dirty="0" smtClean="0"/>
                        <a:t>close to SWOC</a:t>
                      </a:r>
                      <a:endParaRPr lang="en-US" sz="1400" dirty="0" smtClean="0"/>
                    </a:p>
                    <a:p>
                      <a:pPr marL="0" indent="0">
                        <a:buFont typeface="Arial" panose="020B0604020202020204" pitchFamily="34" charset="0"/>
                        <a:buNone/>
                      </a:pPr>
                      <a:endParaRPr lang="en-US" sz="1400" dirty="0" smtClean="0"/>
                    </a:p>
                    <a:p>
                      <a:pPr marL="0" indent="0">
                        <a:buFont typeface="Arial" panose="020B0604020202020204" pitchFamily="34" charset="0"/>
                        <a:buNone/>
                      </a:pPr>
                      <a:r>
                        <a:rPr lang="en-US" sz="1400" dirty="0" smtClean="0"/>
                        <a:t>More likely to achieve maximum shortage </a:t>
                      </a:r>
                      <a:r>
                        <a:rPr lang="en-US" sz="1400" baseline="0" dirty="0" smtClean="0"/>
                        <a:t>prices for energy in the range 9,000 to 10,000 rather than 18,000</a:t>
                      </a:r>
                    </a:p>
                    <a:p>
                      <a:pPr marL="0" indent="0">
                        <a:buFont typeface="Arial" panose="020B0604020202020204" pitchFamily="34" charset="0"/>
                        <a:buNone/>
                      </a:pPr>
                      <a:endParaRPr lang="en-US" sz="1400" baseline="0" dirty="0" smtClean="0"/>
                    </a:p>
                  </a:txBody>
                  <a:tcPr/>
                </a:tc>
                <a:tc>
                  <a:txBody>
                    <a:bodyPr/>
                    <a:lstStyle/>
                    <a:p>
                      <a:pPr marL="0" indent="0">
                        <a:buFont typeface="Arial" panose="020B0604020202020204" pitchFamily="34" charset="0"/>
                        <a:buNone/>
                      </a:pPr>
                      <a:r>
                        <a:rPr lang="en-US" sz="1400" dirty="0" smtClean="0"/>
                        <a:t>Valid</a:t>
                      </a:r>
                    </a:p>
                    <a:p>
                      <a:pPr marL="0" indent="0">
                        <a:buFont typeface="Arial" panose="020B0604020202020204" pitchFamily="34" charset="0"/>
                        <a:buNone/>
                      </a:pPr>
                      <a:endParaRPr lang="en-US" sz="1400" dirty="0" smtClean="0"/>
                    </a:p>
                    <a:p>
                      <a:pPr marL="0" indent="0">
                        <a:buFont typeface="Arial" panose="020B0604020202020204" pitchFamily="34" charset="0"/>
                        <a:buNone/>
                      </a:pPr>
                      <a:r>
                        <a:rPr lang="en-US" sz="1400" dirty="0" smtClean="0"/>
                        <a:t>More likely than Option</a:t>
                      </a:r>
                      <a:r>
                        <a:rPr lang="en-US" sz="1400" baseline="0" dirty="0" smtClean="0"/>
                        <a:t> 2 </a:t>
                      </a:r>
                      <a:r>
                        <a:rPr lang="en-US" sz="1400" dirty="0" smtClean="0"/>
                        <a:t>to achieve energy prices close to VOLL.</a:t>
                      </a:r>
                    </a:p>
                    <a:p>
                      <a:pPr marL="0" indent="0">
                        <a:buFont typeface="Arial" panose="020B0604020202020204" pitchFamily="34" charset="0"/>
                        <a:buNone/>
                      </a:pPr>
                      <a:endParaRPr lang="en-US" sz="1400" dirty="0" smtClean="0"/>
                    </a:p>
                    <a:p>
                      <a:pPr marL="0" indent="0">
                        <a:buFont typeface="Arial" panose="020B0604020202020204" pitchFamily="34" charset="0"/>
                        <a:buNone/>
                      </a:pPr>
                      <a:r>
                        <a:rPr lang="en-US" sz="1400" dirty="0" smtClean="0"/>
                        <a:t>SWOC of 2,000 $/MWh is within the range of observed submitted offers</a:t>
                      </a:r>
                    </a:p>
                    <a:p>
                      <a:pPr marL="0" indent="0">
                        <a:buFont typeface="Arial" panose="020B0604020202020204" pitchFamily="34" charset="0"/>
                        <a:buNone/>
                      </a:pPr>
                      <a:endParaRPr lang="en-US" sz="1400" dirty="0" smtClean="0"/>
                    </a:p>
                    <a:p>
                      <a:pPr marL="0" indent="0">
                        <a:buFont typeface="Arial" panose="020B0604020202020204" pitchFamily="34" charset="0"/>
                        <a:buNone/>
                      </a:pPr>
                      <a:endParaRPr lang="en-US" sz="1400" dirty="0"/>
                    </a:p>
                  </a:txBody>
                  <a:tcPr/>
                </a:tc>
              </a:tr>
            </a:tbl>
          </a:graphicData>
        </a:graphic>
      </p:graphicFrame>
    </p:spTree>
    <p:extLst>
      <p:ext uri="{BB962C8B-B14F-4D97-AF65-F5344CB8AC3E}">
        <p14:creationId xmlns:p14="http://schemas.microsoft.com/office/powerpoint/2010/main" val="3468509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smtClean="0">
                <a:solidFill>
                  <a:schemeClr val="accent2">
                    <a:lumMod val="75000"/>
                  </a:schemeClr>
                </a:solidFill>
              </a:rPr>
              <a:t>Example 1:</a:t>
            </a:r>
            <a:endParaRPr lang="en-US" dirty="0">
              <a:solidFill>
                <a:schemeClr val="accent2">
                  <a:lumMod val="75000"/>
                </a:schemeClr>
              </a:solidFill>
            </a:endParaRPr>
          </a:p>
        </p:txBody>
      </p:sp>
      <p:sp>
        <p:nvSpPr>
          <p:cNvPr id="3" name="TextBox 2"/>
          <p:cNvSpPr txBox="1"/>
          <p:nvPr/>
        </p:nvSpPr>
        <p:spPr>
          <a:xfrm>
            <a:off x="690508" y="782426"/>
            <a:ext cx="8095456" cy="4801314"/>
          </a:xfrm>
          <a:prstGeom prst="rect">
            <a:avLst/>
          </a:prstGeom>
          <a:noFill/>
        </p:spPr>
        <p:txBody>
          <a:bodyPr wrap="square" rtlCol="0">
            <a:normAutofit/>
          </a:bodyPr>
          <a:lstStyle/>
          <a:p>
            <a:endParaRPr lang="en-US" dirty="0" smtClean="0"/>
          </a:p>
        </p:txBody>
      </p:sp>
      <p:graphicFrame>
        <p:nvGraphicFramePr>
          <p:cNvPr id="4" name="Table 3"/>
          <p:cNvGraphicFramePr>
            <a:graphicFrameLocks noGrp="1"/>
          </p:cNvGraphicFramePr>
          <p:nvPr>
            <p:extLst/>
          </p:nvPr>
        </p:nvGraphicFramePr>
        <p:xfrm>
          <a:off x="690508" y="782426"/>
          <a:ext cx="7789817" cy="1737360"/>
        </p:xfrm>
        <a:graphic>
          <a:graphicData uri="http://schemas.openxmlformats.org/drawingml/2006/table">
            <a:tbl>
              <a:tblPr bandRow="1">
                <a:tableStyleId>{5C22544A-7EE6-4342-B048-85BDC9FD1C3A}</a:tableStyleId>
              </a:tblPr>
              <a:tblGrid>
                <a:gridCol w="740086"/>
                <a:gridCol w="722671"/>
                <a:gridCol w="1032387"/>
                <a:gridCol w="1401096"/>
                <a:gridCol w="781665"/>
                <a:gridCol w="560439"/>
                <a:gridCol w="1004563"/>
                <a:gridCol w="1546910"/>
              </a:tblGrid>
              <a:tr h="325375">
                <a:tc rowSpan="2">
                  <a:txBody>
                    <a:bodyPr/>
                    <a:lstStyle/>
                    <a:p>
                      <a:r>
                        <a:rPr lang="en-US" sz="1600" dirty="0" smtClean="0">
                          <a:solidFill>
                            <a:schemeClr val="tx1"/>
                          </a:solidFill>
                        </a:rPr>
                        <a:t>VOLL</a:t>
                      </a:r>
                    </a:p>
                    <a:p>
                      <a:r>
                        <a:rPr lang="en-US" sz="1600" dirty="0" smtClean="0">
                          <a:solidFill>
                            <a:schemeClr val="tx1"/>
                          </a:solidFill>
                        </a:rPr>
                        <a:t>$/</a:t>
                      </a:r>
                      <a:r>
                        <a:rPr lang="en-US" sz="1600" dirty="0" err="1" smtClean="0">
                          <a:solidFill>
                            <a:schemeClr val="tx1"/>
                          </a:solidFill>
                        </a:rPr>
                        <a:t>MWh</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600" dirty="0" smtClean="0">
                          <a:solidFill>
                            <a:schemeClr val="tx1"/>
                          </a:solidFill>
                        </a:rPr>
                        <a:t>PBPC</a:t>
                      </a:r>
                    </a:p>
                    <a:p>
                      <a:r>
                        <a:rPr lang="en-US" sz="1600" dirty="0" smtClean="0">
                          <a:solidFill>
                            <a:schemeClr val="tx1"/>
                          </a:solidFill>
                        </a:rPr>
                        <a:t>$/</a:t>
                      </a:r>
                      <a:r>
                        <a:rPr lang="en-US" sz="1600" dirty="0" err="1" smtClean="0">
                          <a:solidFill>
                            <a:schemeClr val="tx1"/>
                          </a:solidFill>
                        </a:rPr>
                        <a:t>MWh</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600" dirty="0" smtClean="0">
                          <a:solidFill>
                            <a:schemeClr val="tx1"/>
                          </a:solidFill>
                        </a:rPr>
                        <a:t>SWOC</a:t>
                      </a:r>
                    </a:p>
                    <a:p>
                      <a:r>
                        <a:rPr lang="en-US" sz="1600" dirty="0" smtClean="0">
                          <a:solidFill>
                            <a:schemeClr val="tx1"/>
                          </a:solidFill>
                        </a:rPr>
                        <a:t>$/</a:t>
                      </a:r>
                      <a:r>
                        <a:rPr lang="en-US" sz="1600" dirty="0" err="1" smtClean="0">
                          <a:solidFill>
                            <a:schemeClr val="tx1"/>
                          </a:solidFill>
                        </a:rPr>
                        <a:t>MWh</a:t>
                      </a:r>
                      <a:r>
                        <a:rPr lang="en-US" sz="1600" dirty="0" smtClean="0">
                          <a:solidFill>
                            <a:schemeClr val="tx1"/>
                          </a:solidFill>
                        </a:rPr>
                        <a:t> or</a:t>
                      </a:r>
                    </a:p>
                    <a:p>
                      <a:r>
                        <a:rPr lang="en-US" sz="1600" dirty="0" smtClean="0">
                          <a:solidFill>
                            <a:schemeClr val="tx1"/>
                          </a:solidFill>
                        </a:rPr>
                        <a:t>$/MW/h</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600" dirty="0" smtClean="0">
                          <a:solidFill>
                            <a:schemeClr val="tx1"/>
                          </a:solidFill>
                        </a:rPr>
                        <a:t>AS Demand Curve</a:t>
                      </a: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US" sz="1600" dirty="0" smtClean="0">
                          <a:solidFill>
                            <a:schemeClr val="tx1"/>
                          </a:solidFill>
                        </a:rPr>
                        <a:t>GTBD</a:t>
                      </a:r>
                    </a:p>
                    <a:p>
                      <a:r>
                        <a:rPr lang="en-US" sz="1600" dirty="0" err="1" smtClean="0">
                          <a:solidFill>
                            <a:schemeClr val="tx1"/>
                          </a:solidFill>
                        </a:rPr>
                        <a:t>MWh</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lang="en-US" sz="1600" dirty="0" smtClean="0">
                          <a:solidFill>
                            <a:schemeClr val="tx1"/>
                          </a:solidFill>
                        </a:rPr>
                        <a:t>Generator Parameters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tc>
                <a:tc hMerge="1">
                  <a:txBody>
                    <a:bodyPr/>
                    <a:lstStyle/>
                    <a:p>
                      <a:endParaRPr lang="en-US" dirty="0"/>
                    </a:p>
                  </a:txBody>
                  <a:tcPr/>
                </a:tc>
              </a:tr>
              <a:tr h="3253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600" dirty="0" smtClean="0">
                          <a:solidFill>
                            <a:schemeClr val="tx1"/>
                          </a:solidFill>
                        </a:rPr>
                        <a:t>HSL</a:t>
                      </a:r>
                    </a:p>
                    <a:p>
                      <a:r>
                        <a:rPr lang="en-US" sz="1600" dirty="0" smtClean="0">
                          <a:solidFill>
                            <a:schemeClr val="tx1"/>
                          </a:solidFill>
                        </a:rPr>
                        <a:t>MW</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EOC</a:t>
                      </a: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AS Offer</a:t>
                      </a: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13437">
                <a:tc>
                  <a:txBody>
                    <a:bodyPr/>
                    <a:lstStyle/>
                    <a:p>
                      <a:r>
                        <a:rPr lang="en-US" sz="1600" dirty="0" smtClean="0">
                          <a:solidFill>
                            <a:schemeClr val="tx1"/>
                          </a:solidFill>
                        </a:rPr>
                        <a:t>9000</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9001</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9000</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9000 $/MW/h  for 10 MW</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111</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120</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50 $/</a:t>
                      </a:r>
                      <a:r>
                        <a:rPr lang="en-US" sz="1600" dirty="0" err="1" smtClean="0">
                          <a:solidFill>
                            <a:schemeClr val="tx1"/>
                          </a:solidFill>
                        </a:rPr>
                        <a:t>MWh</a:t>
                      </a:r>
                      <a:r>
                        <a:rPr lang="en-US" sz="1600" dirty="0" smtClean="0">
                          <a:solidFill>
                            <a:schemeClr val="tx1"/>
                          </a:solidFill>
                        </a:rPr>
                        <a:t> for</a:t>
                      </a:r>
                      <a:r>
                        <a:rPr lang="en-US" sz="1600" baseline="0" dirty="0" smtClean="0">
                          <a:solidFill>
                            <a:schemeClr val="tx1"/>
                          </a:solidFill>
                        </a:rPr>
                        <a:t> 120 MW</a:t>
                      </a:r>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solidFill>
                            <a:schemeClr val="tx1"/>
                          </a:solidFill>
                        </a:rPr>
                        <a:t>8$/MW/h for 20 MW</a:t>
                      </a:r>
                    </a:p>
                    <a:p>
                      <a:endParaRPr lang="en-US" sz="1600" dirty="0">
                        <a:solidFill>
                          <a:schemeClr val="tx1"/>
                        </a:solidFill>
                      </a:endParaRPr>
                    </a:p>
                  </a:txBody>
                  <a:tcPr marL="4572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32" name="Group 31"/>
          <p:cNvGrpSpPr/>
          <p:nvPr/>
        </p:nvGrpSpPr>
        <p:grpSpPr>
          <a:xfrm>
            <a:off x="331942" y="2802347"/>
            <a:ext cx="4580103" cy="1970163"/>
            <a:chOff x="447095" y="2949678"/>
            <a:chExt cx="5201537" cy="1970163"/>
          </a:xfrm>
        </p:grpSpPr>
        <p:grpSp>
          <p:nvGrpSpPr>
            <p:cNvPr id="7" name="Group 6"/>
            <p:cNvGrpSpPr/>
            <p:nvPr/>
          </p:nvGrpSpPr>
          <p:grpSpPr>
            <a:xfrm>
              <a:off x="447095" y="2949678"/>
              <a:ext cx="5201537" cy="1970163"/>
              <a:chOff x="333164" y="1188213"/>
              <a:chExt cx="5651440" cy="1970163"/>
            </a:xfrm>
          </p:grpSpPr>
          <p:cxnSp>
            <p:nvCxnSpPr>
              <p:cNvPr id="8" name="Straight Arrow Connector 7"/>
              <p:cNvCxnSpPr/>
              <p:nvPr/>
            </p:nvCxnSpPr>
            <p:spPr>
              <a:xfrm flipV="1">
                <a:off x="1179871" y="1188213"/>
                <a:ext cx="14748" cy="15697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406877" y="1188213"/>
                <a:ext cx="0" cy="15697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194619" y="2389239"/>
                <a:ext cx="269895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3893574" y="1504335"/>
                <a:ext cx="0" cy="88490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893574" y="1504335"/>
                <a:ext cx="14158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1194619" y="1504335"/>
                <a:ext cx="2698955" cy="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33164" y="1348506"/>
                <a:ext cx="582211" cy="307777"/>
              </a:xfrm>
              <a:prstGeom prst="rect">
                <a:avLst/>
              </a:prstGeom>
              <a:noFill/>
            </p:spPr>
            <p:txBody>
              <a:bodyPr wrap="none" rtlCol="0">
                <a:spAutoFit/>
              </a:bodyPr>
              <a:lstStyle/>
              <a:p>
                <a:r>
                  <a:rPr lang="en-US" sz="1400" dirty="0" smtClean="0"/>
                  <a:t>9001</a:t>
                </a:r>
                <a:endParaRPr lang="en-US" sz="1400" dirty="0"/>
              </a:p>
            </p:txBody>
          </p:sp>
          <p:sp>
            <p:nvSpPr>
              <p:cNvPr id="17" name="TextBox 16"/>
              <p:cNvSpPr txBox="1"/>
              <p:nvPr/>
            </p:nvSpPr>
            <p:spPr>
              <a:xfrm>
                <a:off x="5309419" y="1718187"/>
                <a:ext cx="675185" cy="307777"/>
              </a:xfrm>
              <a:prstGeom prst="rect">
                <a:avLst/>
              </a:prstGeom>
              <a:noFill/>
            </p:spPr>
            <p:txBody>
              <a:bodyPr wrap="none" rtlCol="0">
                <a:spAutoFit/>
              </a:bodyPr>
              <a:lstStyle/>
              <a:p>
                <a:r>
                  <a:rPr lang="en-US" sz="1400" dirty="0" smtClean="0"/>
                  <a:t>PBPC</a:t>
                </a:r>
                <a:endParaRPr lang="en-US" sz="1400" dirty="0"/>
              </a:p>
            </p:txBody>
          </p:sp>
          <p:cxnSp>
            <p:nvCxnSpPr>
              <p:cNvPr id="18" name="Straight Arrow Connector 17"/>
              <p:cNvCxnSpPr/>
              <p:nvPr/>
            </p:nvCxnSpPr>
            <p:spPr>
              <a:xfrm flipH="1" flipV="1">
                <a:off x="4738236" y="1504335"/>
                <a:ext cx="571183" cy="3677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916606" y="2850599"/>
                <a:ext cx="1058880" cy="307777"/>
              </a:xfrm>
              <a:prstGeom prst="rect">
                <a:avLst/>
              </a:prstGeom>
              <a:noFill/>
            </p:spPr>
            <p:txBody>
              <a:bodyPr wrap="none" rtlCol="0">
                <a:spAutoFit/>
              </a:bodyPr>
              <a:lstStyle/>
              <a:p>
                <a:r>
                  <a:rPr lang="en-US" sz="1400" dirty="0" smtClean="0"/>
                  <a:t>GTBD=111</a:t>
                </a:r>
                <a:endParaRPr lang="en-US" sz="1400" dirty="0"/>
              </a:p>
            </p:txBody>
          </p:sp>
          <p:sp>
            <p:nvSpPr>
              <p:cNvPr id="20" name="TextBox 19"/>
              <p:cNvSpPr txBox="1"/>
              <p:nvPr/>
            </p:nvSpPr>
            <p:spPr>
              <a:xfrm>
                <a:off x="5056096" y="2604059"/>
                <a:ext cx="603050" cy="307777"/>
              </a:xfrm>
              <a:prstGeom prst="rect">
                <a:avLst/>
              </a:prstGeom>
              <a:noFill/>
            </p:spPr>
            <p:txBody>
              <a:bodyPr wrap="none" rtlCol="0">
                <a:spAutoFit/>
              </a:bodyPr>
              <a:lstStyle/>
              <a:p>
                <a:r>
                  <a:rPr lang="en-US" sz="1400" dirty="0" err="1" smtClean="0"/>
                  <a:t>MWh</a:t>
                </a:r>
                <a:endParaRPr lang="en-US" sz="1400" dirty="0"/>
              </a:p>
            </p:txBody>
          </p:sp>
          <p:sp>
            <p:nvSpPr>
              <p:cNvPr id="21" name="TextBox 20"/>
              <p:cNvSpPr txBox="1"/>
              <p:nvPr/>
            </p:nvSpPr>
            <p:spPr>
              <a:xfrm>
                <a:off x="363037" y="1665303"/>
                <a:ext cx="752129" cy="307777"/>
              </a:xfrm>
              <a:prstGeom prst="rect">
                <a:avLst/>
              </a:prstGeom>
              <a:noFill/>
            </p:spPr>
            <p:txBody>
              <a:bodyPr wrap="none" rtlCol="0">
                <a:spAutoFit/>
              </a:bodyPr>
              <a:lstStyle/>
              <a:p>
                <a:r>
                  <a:rPr lang="en-US" sz="1400" dirty="0" smtClean="0"/>
                  <a:t>$/</a:t>
                </a:r>
                <a:r>
                  <a:rPr lang="en-US" sz="1400" dirty="0" err="1" smtClean="0"/>
                  <a:t>MWh</a:t>
                </a:r>
                <a:endParaRPr lang="en-US" sz="1400" dirty="0"/>
              </a:p>
            </p:txBody>
          </p:sp>
          <p:cxnSp>
            <p:nvCxnSpPr>
              <p:cNvPr id="22" name="Straight Arrow Connector 21"/>
              <p:cNvCxnSpPr/>
              <p:nvPr/>
            </p:nvCxnSpPr>
            <p:spPr>
              <a:xfrm>
                <a:off x="1194619" y="2757948"/>
                <a:ext cx="386407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5" name="TextBox 24"/>
            <p:cNvSpPr txBox="1"/>
            <p:nvPr/>
          </p:nvSpPr>
          <p:spPr>
            <a:xfrm>
              <a:off x="783405" y="3996814"/>
              <a:ext cx="383438" cy="307777"/>
            </a:xfrm>
            <a:prstGeom prst="rect">
              <a:avLst/>
            </a:prstGeom>
            <a:noFill/>
          </p:spPr>
          <p:txBody>
            <a:bodyPr wrap="none" rtlCol="0">
              <a:spAutoFit/>
            </a:bodyPr>
            <a:lstStyle/>
            <a:p>
              <a:r>
                <a:rPr lang="en-US" sz="1400" dirty="0" smtClean="0"/>
                <a:t>50</a:t>
              </a:r>
              <a:endParaRPr lang="en-US" sz="1400" dirty="0"/>
            </a:p>
          </p:txBody>
        </p:sp>
        <p:cxnSp>
          <p:nvCxnSpPr>
            <p:cNvPr id="27" name="Straight Arrow Connector 26"/>
            <p:cNvCxnSpPr/>
            <p:nvPr/>
          </p:nvCxnSpPr>
          <p:spPr>
            <a:xfrm flipV="1">
              <a:off x="2658027" y="4335057"/>
              <a:ext cx="618087" cy="2800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727293" y="4150703"/>
              <a:ext cx="0" cy="368709"/>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3520808" y="4527592"/>
              <a:ext cx="936475" cy="307777"/>
            </a:xfrm>
            <a:prstGeom prst="rect">
              <a:avLst/>
            </a:prstGeom>
            <a:noFill/>
          </p:spPr>
          <p:txBody>
            <a:bodyPr wrap="none" rtlCol="0">
              <a:spAutoFit/>
            </a:bodyPr>
            <a:lstStyle/>
            <a:p>
              <a:r>
                <a:rPr lang="en-US" sz="1400" dirty="0" smtClean="0"/>
                <a:t>HSL=120</a:t>
              </a:r>
              <a:endParaRPr lang="en-US" sz="1400" dirty="0"/>
            </a:p>
          </p:txBody>
        </p:sp>
      </p:grpSp>
      <p:sp>
        <p:nvSpPr>
          <p:cNvPr id="33" name="TextBox 32"/>
          <p:cNvSpPr txBox="1"/>
          <p:nvPr/>
        </p:nvSpPr>
        <p:spPr>
          <a:xfrm>
            <a:off x="1272048" y="4758384"/>
            <a:ext cx="2647655" cy="369332"/>
          </a:xfrm>
          <a:prstGeom prst="rect">
            <a:avLst/>
          </a:prstGeom>
          <a:noFill/>
          <a:ln w="3175">
            <a:solidFill>
              <a:schemeClr val="tx1"/>
            </a:solidFill>
          </a:ln>
        </p:spPr>
        <p:txBody>
          <a:bodyPr wrap="square" rtlCol="0">
            <a:spAutoFit/>
          </a:bodyPr>
          <a:lstStyle/>
          <a:p>
            <a:r>
              <a:rPr lang="en-US" dirty="0" smtClean="0"/>
              <a:t>Energy Supply/Demand</a:t>
            </a:r>
            <a:endParaRPr lang="en-US" dirty="0"/>
          </a:p>
        </p:txBody>
      </p:sp>
      <p:cxnSp>
        <p:nvCxnSpPr>
          <p:cNvPr id="35" name="Straight Arrow Connector 34"/>
          <p:cNvCxnSpPr/>
          <p:nvPr/>
        </p:nvCxnSpPr>
        <p:spPr>
          <a:xfrm flipH="1" flipV="1">
            <a:off x="5840361" y="3560921"/>
            <a:ext cx="29497" cy="18222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5869858" y="5383161"/>
            <a:ext cx="233024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8200103" y="5229272"/>
            <a:ext cx="652743" cy="307777"/>
          </a:xfrm>
          <a:prstGeom prst="rect">
            <a:avLst/>
          </a:prstGeom>
          <a:noFill/>
        </p:spPr>
        <p:txBody>
          <a:bodyPr wrap="none" rtlCol="0">
            <a:spAutoFit/>
          </a:bodyPr>
          <a:lstStyle/>
          <a:p>
            <a:r>
              <a:rPr lang="en-US" sz="1400" dirty="0" smtClean="0"/>
              <a:t>MW/h</a:t>
            </a:r>
            <a:endParaRPr lang="en-US" sz="1400" dirty="0"/>
          </a:p>
        </p:txBody>
      </p:sp>
      <p:cxnSp>
        <p:nvCxnSpPr>
          <p:cNvPr id="39" name="Straight Connector 38"/>
          <p:cNvCxnSpPr/>
          <p:nvPr/>
        </p:nvCxnSpPr>
        <p:spPr>
          <a:xfrm flipV="1">
            <a:off x="5840361" y="4003371"/>
            <a:ext cx="457200"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297561" y="3987642"/>
            <a:ext cx="0" cy="1395519"/>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5869858" y="5109695"/>
            <a:ext cx="9586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6828503" y="5109695"/>
            <a:ext cx="0" cy="273465"/>
          </a:xfrm>
          <a:prstGeom prst="line">
            <a:avLst/>
          </a:prstGeom>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5258150" y="3833753"/>
            <a:ext cx="582211" cy="307777"/>
          </a:xfrm>
          <a:prstGeom prst="rect">
            <a:avLst/>
          </a:prstGeom>
          <a:noFill/>
        </p:spPr>
        <p:txBody>
          <a:bodyPr wrap="none" rtlCol="0">
            <a:spAutoFit/>
          </a:bodyPr>
          <a:lstStyle/>
          <a:p>
            <a:r>
              <a:rPr lang="en-US" sz="1400" dirty="0" smtClean="0"/>
              <a:t>9000</a:t>
            </a:r>
            <a:endParaRPr lang="en-US" sz="1400" dirty="0"/>
          </a:p>
        </p:txBody>
      </p:sp>
      <p:sp>
        <p:nvSpPr>
          <p:cNvPr id="48" name="TextBox 47"/>
          <p:cNvSpPr txBox="1"/>
          <p:nvPr/>
        </p:nvSpPr>
        <p:spPr>
          <a:xfrm>
            <a:off x="5502733" y="4921495"/>
            <a:ext cx="284052" cy="307777"/>
          </a:xfrm>
          <a:prstGeom prst="rect">
            <a:avLst/>
          </a:prstGeom>
          <a:noFill/>
        </p:spPr>
        <p:txBody>
          <a:bodyPr wrap="none" rtlCol="0">
            <a:spAutoFit/>
          </a:bodyPr>
          <a:lstStyle/>
          <a:p>
            <a:r>
              <a:rPr lang="en-US" sz="1400" dirty="0"/>
              <a:t>8</a:t>
            </a:r>
          </a:p>
        </p:txBody>
      </p:sp>
      <p:sp>
        <p:nvSpPr>
          <p:cNvPr id="49" name="TextBox 48"/>
          <p:cNvSpPr txBox="1"/>
          <p:nvPr/>
        </p:nvSpPr>
        <p:spPr>
          <a:xfrm>
            <a:off x="6068961" y="5429851"/>
            <a:ext cx="383438" cy="307777"/>
          </a:xfrm>
          <a:prstGeom prst="rect">
            <a:avLst/>
          </a:prstGeom>
          <a:noFill/>
        </p:spPr>
        <p:txBody>
          <a:bodyPr wrap="none" rtlCol="0">
            <a:spAutoFit/>
          </a:bodyPr>
          <a:lstStyle/>
          <a:p>
            <a:r>
              <a:rPr lang="en-US" sz="1400" dirty="0" smtClean="0"/>
              <a:t>10</a:t>
            </a:r>
            <a:endParaRPr lang="en-US" sz="1400" dirty="0"/>
          </a:p>
        </p:txBody>
      </p:sp>
      <p:sp>
        <p:nvSpPr>
          <p:cNvPr id="50" name="TextBox 49"/>
          <p:cNvSpPr txBox="1"/>
          <p:nvPr/>
        </p:nvSpPr>
        <p:spPr>
          <a:xfrm>
            <a:off x="6651542" y="5429851"/>
            <a:ext cx="383438" cy="307777"/>
          </a:xfrm>
          <a:prstGeom prst="rect">
            <a:avLst/>
          </a:prstGeom>
          <a:noFill/>
        </p:spPr>
        <p:txBody>
          <a:bodyPr wrap="none" rtlCol="0">
            <a:spAutoFit/>
          </a:bodyPr>
          <a:lstStyle/>
          <a:p>
            <a:r>
              <a:rPr lang="en-US" sz="1400" dirty="0"/>
              <a:t>2</a:t>
            </a:r>
            <a:r>
              <a:rPr lang="en-US" sz="1400" dirty="0" smtClean="0"/>
              <a:t>0</a:t>
            </a:r>
            <a:endParaRPr lang="en-US" sz="1400" dirty="0"/>
          </a:p>
        </p:txBody>
      </p:sp>
      <p:sp>
        <p:nvSpPr>
          <p:cNvPr id="51" name="TextBox 50"/>
          <p:cNvSpPr txBox="1"/>
          <p:nvPr/>
        </p:nvSpPr>
        <p:spPr>
          <a:xfrm>
            <a:off x="6496345" y="4189673"/>
            <a:ext cx="2289619" cy="369332"/>
          </a:xfrm>
          <a:prstGeom prst="rect">
            <a:avLst/>
          </a:prstGeom>
          <a:noFill/>
          <a:ln w="3175">
            <a:solidFill>
              <a:schemeClr val="tx1"/>
            </a:solidFill>
          </a:ln>
        </p:spPr>
        <p:txBody>
          <a:bodyPr wrap="square" rtlCol="0">
            <a:spAutoFit/>
          </a:bodyPr>
          <a:lstStyle/>
          <a:p>
            <a:r>
              <a:rPr lang="en-US" dirty="0" smtClean="0"/>
              <a:t>AS Supply/Demand</a:t>
            </a:r>
            <a:endParaRPr lang="en-US" dirty="0"/>
          </a:p>
        </p:txBody>
      </p:sp>
    </p:spTree>
    <p:extLst>
      <p:ext uri="{BB962C8B-B14F-4D97-AF65-F5344CB8AC3E}">
        <p14:creationId xmlns:p14="http://schemas.microsoft.com/office/powerpoint/2010/main" val="2244128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schemas.microsoft.com/office/2006/metadata/properties"/>
    <ds:schemaRef ds:uri="http://schemas.openxmlformats.org/package/2006/metadata/core-properties"/>
    <ds:schemaRef ds:uri="http://purl.org/dc/elements/1.1/"/>
    <ds:schemaRef ds:uri="http://www.w3.org/XML/1998/namespace"/>
    <ds:schemaRef ds:uri="http://purl.org/dc/term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256</TotalTime>
  <Words>1439</Words>
  <Application>Microsoft Office PowerPoint</Application>
  <PresentationFormat>On-screen Show (4:3)</PresentationFormat>
  <Paragraphs>400</Paragraphs>
  <Slides>17</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Cambria Math</vt:lpstr>
      <vt:lpstr>Wingdings</vt:lpstr>
      <vt:lpstr>1_Custom Design</vt:lpstr>
      <vt:lpstr>Office Theme</vt:lpstr>
      <vt:lpstr>PowerPoint Presentation</vt:lpstr>
      <vt:lpstr>RT Energy + Ancillary Service Co-Optimization</vt:lpstr>
      <vt:lpstr>RT Energy + Ancillary Service Co-Optimization</vt:lpstr>
      <vt:lpstr>RT Energy + Ancillary Service Co-Optimization</vt:lpstr>
      <vt:lpstr>RT Energy + Ancillary Service Co-Optimization</vt:lpstr>
      <vt:lpstr>RT Energy + Ancillary Service Co-Optimization</vt:lpstr>
      <vt:lpstr>Co Ordination of the SWOC, Power Balance Penalty Curve, VOLL and AS Demand Curve prices</vt:lpstr>
      <vt:lpstr>Coordination of VOLL, SWOC and Power Balance Penalty Curve (PBPC)</vt:lpstr>
      <vt:lpstr>Example 1:</vt:lpstr>
      <vt:lpstr>Example 1:</vt:lpstr>
      <vt:lpstr>Example 1: AS MCPC Calculation</vt:lpstr>
      <vt:lpstr>Example 1: AS MCPC Calculation</vt:lpstr>
      <vt:lpstr>Co Ordination of the SWOC, Power Balance Penalty Curve, VOLL and AS Demand Curve prices</vt:lpstr>
      <vt:lpstr>Example 2:</vt:lpstr>
      <vt:lpstr>Example 2:</vt:lpstr>
      <vt:lpstr>Example 3:</vt:lpstr>
      <vt:lpstr>Example 3:</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Moorty, Sai</cp:lastModifiedBy>
  <cp:revision>40</cp:revision>
  <cp:lastPrinted>2016-01-21T20:53:15Z</cp:lastPrinted>
  <dcterms:created xsi:type="dcterms:W3CDTF">2016-01-21T15:20:31Z</dcterms:created>
  <dcterms:modified xsi:type="dcterms:W3CDTF">2017-05-05T18:46:20Z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