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1" r:id="rId4"/>
    <p:sldId id="263" r:id="rId5"/>
    <p:sldId id="260" r:id="rId6"/>
    <p:sldId id="258" r:id="rId7"/>
    <p:sldId id="259"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7"/>
    <p:restoredTop sz="94674"/>
  </p:normalViewPr>
  <p:slideViewPr>
    <p:cSldViewPr snapToGrid="0" snapToObjects="1">
      <p:cViewPr varScale="1">
        <p:scale>
          <a:sx n="124" d="100"/>
          <a:sy n="124"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7F31B-2A11-6A4D-B24B-3D4D5F57D1C1}" type="datetimeFigureOut">
              <a:rPr lang="en-US" smtClean="0"/>
              <a:t>5/4/17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8981F-6A4E-F045-B454-644791B4A9F3}" type="slidenum">
              <a:rPr lang="en-US" smtClean="0"/>
              <a:t>‹#›</a:t>
            </a:fld>
            <a:endParaRPr lang="en-US"/>
          </a:p>
        </p:txBody>
      </p:sp>
    </p:spTree>
    <p:extLst>
      <p:ext uri="{BB962C8B-B14F-4D97-AF65-F5344CB8AC3E}">
        <p14:creationId xmlns:p14="http://schemas.microsoft.com/office/powerpoint/2010/main" val="144745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48981F-6A4E-F045-B454-644791B4A9F3}" type="slidenum">
              <a:rPr lang="en-US" smtClean="0"/>
              <a:t>1</a:t>
            </a:fld>
            <a:endParaRPr lang="en-US"/>
          </a:p>
        </p:txBody>
      </p:sp>
    </p:spTree>
    <p:extLst>
      <p:ext uri="{BB962C8B-B14F-4D97-AF65-F5344CB8AC3E}">
        <p14:creationId xmlns:p14="http://schemas.microsoft.com/office/powerpoint/2010/main" val="178302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48981F-6A4E-F045-B454-644791B4A9F3}" type="slidenum">
              <a:rPr lang="en-US" smtClean="0"/>
              <a:t>6</a:t>
            </a:fld>
            <a:endParaRPr lang="en-US"/>
          </a:p>
        </p:txBody>
      </p:sp>
    </p:spTree>
    <p:extLst>
      <p:ext uri="{BB962C8B-B14F-4D97-AF65-F5344CB8AC3E}">
        <p14:creationId xmlns:p14="http://schemas.microsoft.com/office/powerpoint/2010/main" val="12528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1CD5B-C4D0-B040-9854-A66DF90973D8}" type="datetime1">
              <a:rPr lang="en-US" smtClean="0"/>
              <a:t>5/4/17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53247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344B2-6E0A-AE4C-98B7-C799142B6102}" type="datetime1">
              <a:rPr lang="en-US" smtClean="0"/>
              <a:t>5/4/17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79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AE171-F960-4645-816E-60195630DB2B}" type="datetime1">
              <a:rPr lang="en-US" smtClean="0"/>
              <a:t>5/4/17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2146184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8C807-4866-0645-9968-F7FC91E024C3}" type="datetime1">
              <a:rPr lang="en-US" smtClean="0"/>
              <a:t>5/4/17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31841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537972-821C-8547-8353-5EFF893D0283}" type="datetime1">
              <a:rPr lang="en-US" smtClean="0"/>
              <a:t>5/4/17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42489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4B0C0B-0FE2-6B44-8281-F89A76715139}" type="datetime1">
              <a:rPr lang="en-US" smtClean="0"/>
              <a:t>5/4/17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55709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57484A-30CC-8045-AC41-D86F98607353}" type="datetime1">
              <a:rPr lang="en-US" smtClean="0"/>
              <a:t>5/4/17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9360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E8637F-3E8E-EB45-AED6-9943AEB7293F}" type="datetime1">
              <a:rPr lang="en-US" smtClean="0"/>
              <a:t>5/4/17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05513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72BAB-C059-3B47-B770-BAC5E18FADC2}" type="datetime1">
              <a:rPr lang="en-US" smtClean="0"/>
              <a:t>5/4/17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69451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B638D-45DF-7C4C-9EA3-11CDD2EF8863}" type="datetime1">
              <a:rPr lang="en-US" smtClean="0"/>
              <a:t>5/4/17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879633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3D6DBD-31E9-9A4A-8F86-6D1D4BB73411}" type="datetime1">
              <a:rPr lang="en-US" smtClean="0"/>
              <a:t>5/4/17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5161568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84A65-C664-6949-97F7-AAE64510E9C6}" type="datetime1">
              <a:rPr lang="en-US" smtClean="0"/>
              <a:t>5/4/17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DDF7E-E46B-B04D-8A03-430979433D99}" type="slidenum">
              <a:rPr lang="en-US" smtClean="0"/>
              <a:t>‹#›</a:t>
            </a:fld>
            <a:endParaRPr lang="en-US"/>
          </a:p>
        </p:txBody>
      </p:sp>
    </p:spTree>
    <p:extLst>
      <p:ext uri="{BB962C8B-B14F-4D97-AF65-F5344CB8AC3E}">
        <p14:creationId xmlns:p14="http://schemas.microsoft.com/office/powerpoint/2010/main" val="1929662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smtClean="0"/>
              <a:t>NPRR829</a:t>
            </a:r>
            <a:r>
              <a:rPr lang="en-US" sz="3200" b="1" dirty="0" smtClean="0"/>
              <a:t/>
            </a:r>
            <a:br>
              <a:rPr lang="en-US" sz="3200" b="1" dirty="0" smtClean="0"/>
            </a:br>
            <a:r>
              <a:rPr lang="en-US" sz="3200" b="1" dirty="0" smtClean="0"/>
              <a:t/>
            </a:r>
            <a:br>
              <a:rPr lang="en-US" sz="3200" b="1" dirty="0" smtClean="0"/>
            </a:br>
            <a:r>
              <a:rPr lang="en-US" sz="3200" b="1" dirty="0" smtClean="0"/>
              <a:t>Incorporate </a:t>
            </a:r>
            <a:r>
              <a:rPr lang="en-US" sz="3200" b="1" dirty="0"/>
              <a:t>Real-Time Telemetered Net Generation for Non-Modeled </a:t>
            </a:r>
            <a:r>
              <a:rPr lang="en-US" sz="3200" b="1" dirty="0" smtClean="0"/>
              <a:t>Generation </a:t>
            </a:r>
            <a:r>
              <a:rPr lang="en-US" sz="3200" b="1" dirty="0"/>
              <a:t>into the Real-Time Liability Estimate</a:t>
            </a:r>
            <a:r>
              <a:rPr lang="en-US" sz="3200" b="1" dirty="0" smtClean="0">
                <a:effectLst/>
              </a:rPr>
              <a:t> </a:t>
            </a:r>
            <a:endParaRPr lang="en-US" sz="3200" b="1" dirty="0"/>
          </a:p>
        </p:txBody>
      </p:sp>
      <p:sp>
        <p:nvSpPr>
          <p:cNvPr id="3" name="Subtitle 2"/>
          <p:cNvSpPr>
            <a:spLocks noGrp="1"/>
          </p:cNvSpPr>
          <p:nvPr>
            <p:ph type="subTitle" idx="1"/>
          </p:nvPr>
        </p:nvSpPr>
        <p:spPr/>
        <p:txBody>
          <a:bodyPr>
            <a:normAutofit lnSpcReduction="10000"/>
          </a:bodyPr>
          <a:lstStyle/>
          <a:p>
            <a:endParaRPr lang="en-US" dirty="0" smtClean="0"/>
          </a:p>
          <a:p>
            <a:endParaRPr lang="en-US" dirty="0"/>
          </a:p>
          <a:p>
            <a:r>
              <a:rPr lang="en-US" dirty="0" smtClean="0"/>
              <a:t>ERCOT </a:t>
            </a:r>
            <a:r>
              <a:rPr lang="en-US" dirty="0" smtClean="0"/>
              <a:t>PRS </a:t>
            </a:r>
            <a:r>
              <a:rPr lang="en-US" dirty="0" smtClean="0"/>
              <a:t>Meeting</a:t>
            </a:r>
          </a:p>
          <a:p>
            <a:r>
              <a:rPr lang="en-US" dirty="0" smtClean="0"/>
              <a:t>May 11, </a:t>
            </a:r>
            <a:r>
              <a:rPr lang="en-US" dirty="0" smtClean="0"/>
              <a:t>2017</a:t>
            </a:r>
            <a:endParaRPr lang="en-US" dirty="0"/>
          </a:p>
        </p:txBody>
      </p:sp>
      <p:sp>
        <p:nvSpPr>
          <p:cNvPr id="4" name="Slide Number Placeholder 3"/>
          <p:cNvSpPr>
            <a:spLocks noGrp="1"/>
          </p:cNvSpPr>
          <p:nvPr>
            <p:ph type="sldNum" sz="quarter" idx="12"/>
          </p:nvPr>
        </p:nvSpPr>
        <p:spPr/>
        <p:txBody>
          <a:bodyPr/>
          <a:lstStyle/>
          <a:p>
            <a:fld id="{E95DDF7E-E46B-B04D-8A03-430979433D99}" type="slidenum">
              <a:rPr lang="en-US" smtClean="0"/>
              <a:t>1</a:t>
            </a:fld>
            <a:endParaRPr lang="en-US" dirty="0"/>
          </a:p>
        </p:txBody>
      </p:sp>
      <p:sp>
        <p:nvSpPr>
          <p:cNvPr id="5" name="Footer Placeholder 4"/>
          <p:cNvSpPr>
            <a:spLocks noGrp="1"/>
          </p:cNvSpPr>
          <p:nvPr>
            <p:ph type="ftr" sz="quarter" idx="11"/>
          </p:nvPr>
        </p:nvSpPr>
        <p:spPr/>
        <p:txBody>
          <a:bodyPr/>
          <a:lstStyle/>
          <a:p>
            <a:r>
              <a:rPr lang="en-US" sz="1600" b="1" dirty="0" smtClean="0"/>
              <a:t>Enchanted Rock Ltd</a:t>
            </a:r>
            <a:endParaRPr lang="en-US" sz="1600" b="1" dirty="0"/>
          </a:p>
        </p:txBody>
      </p:sp>
    </p:spTree>
    <p:extLst>
      <p:ext uri="{BB962C8B-B14F-4D97-AF65-F5344CB8AC3E}">
        <p14:creationId xmlns:p14="http://schemas.microsoft.com/office/powerpoint/2010/main" val="1788934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NPRR Business Case</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95000"/>
                    <a:lumOff val="5000"/>
                  </a:schemeClr>
                </a:solidFill>
              </a:rPr>
              <a:t>Currently it is difficult for non-modeled generation to hedge in the DA market due to potential superfluous collateral calls during high priced RT market events. </a:t>
            </a:r>
            <a:endParaRPr lang="en-US" dirty="0" smtClean="0">
              <a:solidFill>
                <a:schemeClr val="tx1">
                  <a:lumMod val="95000"/>
                  <a:lumOff val="5000"/>
                </a:schemeClr>
              </a:solidFill>
            </a:endParaRPr>
          </a:p>
          <a:p>
            <a:r>
              <a:rPr lang="en-US" dirty="0">
                <a:solidFill>
                  <a:schemeClr val="tx1">
                    <a:lumMod val="95000"/>
                    <a:lumOff val="5000"/>
                  </a:schemeClr>
                </a:solidFill>
              </a:rPr>
              <a:t>Using telemetered data from non-modeled generation will allow ERCOT to more accurately calculate QSE collateral requirements. </a:t>
            </a:r>
          </a:p>
          <a:p>
            <a:r>
              <a:rPr lang="en-US" dirty="0" smtClean="0">
                <a:solidFill>
                  <a:schemeClr val="tx1">
                    <a:lumMod val="95000"/>
                    <a:lumOff val="5000"/>
                  </a:schemeClr>
                </a:solidFill>
              </a:rPr>
              <a:t>This </a:t>
            </a:r>
            <a:r>
              <a:rPr lang="en-US" dirty="0">
                <a:solidFill>
                  <a:schemeClr val="tx1">
                    <a:lumMod val="95000"/>
                    <a:lumOff val="5000"/>
                  </a:schemeClr>
                </a:solidFill>
              </a:rPr>
              <a:t>NPPR will increase DA market liquidity due to increased participation of non-modeled generation in the DA market. </a:t>
            </a:r>
            <a:endParaRPr lang="en-US" dirty="0" smtClean="0">
              <a:solidFill>
                <a:schemeClr val="tx1">
                  <a:lumMod val="95000"/>
                  <a:lumOff val="5000"/>
                </a:schemeClr>
              </a:solidFill>
            </a:endParaRPr>
          </a:p>
          <a:p>
            <a:r>
              <a:rPr lang="en-US" dirty="0" smtClean="0">
                <a:solidFill>
                  <a:schemeClr val="tx1">
                    <a:lumMod val="95000"/>
                    <a:lumOff val="5000"/>
                  </a:schemeClr>
                </a:solidFill>
              </a:rPr>
              <a:t>Implementing </a:t>
            </a:r>
            <a:r>
              <a:rPr lang="en-US" dirty="0">
                <a:solidFill>
                  <a:schemeClr val="tx1">
                    <a:lumMod val="95000"/>
                    <a:lumOff val="5000"/>
                  </a:schemeClr>
                </a:solidFill>
              </a:rPr>
              <a:t>this NPRR </a:t>
            </a:r>
            <a:r>
              <a:rPr lang="en-US" dirty="0" smtClean="0">
                <a:solidFill>
                  <a:schemeClr val="tx1">
                    <a:lumMod val="95000"/>
                    <a:lumOff val="5000"/>
                  </a:schemeClr>
                </a:solidFill>
              </a:rPr>
              <a:t>has the potential to </a:t>
            </a:r>
            <a:r>
              <a:rPr lang="en-US" dirty="0">
                <a:solidFill>
                  <a:schemeClr val="tx1">
                    <a:lumMod val="95000"/>
                    <a:lumOff val="5000"/>
                  </a:schemeClr>
                </a:solidFill>
              </a:rPr>
              <a:t>allow ERCOT to gain near real-time transparency into non-modeled generation </a:t>
            </a:r>
            <a:r>
              <a:rPr lang="en-US" dirty="0" smtClean="0">
                <a:solidFill>
                  <a:schemeClr val="tx1">
                    <a:lumMod val="95000"/>
                    <a:lumOff val="5000"/>
                  </a:schemeClr>
                </a:solidFill>
              </a:rPr>
              <a:t>which could increase </a:t>
            </a:r>
            <a:r>
              <a:rPr lang="en-US" dirty="0">
                <a:solidFill>
                  <a:schemeClr val="tx1">
                    <a:lumMod val="95000"/>
                    <a:lumOff val="5000"/>
                  </a:schemeClr>
                </a:solidFill>
              </a:rPr>
              <a:t>their ability </a:t>
            </a:r>
            <a:r>
              <a:rPr lang="en-US" dirty="0" smtClean="0">
                <a:solidFill>
                  <a:schemeClr val="tx1">
                    <a:lumMod val="95000"/>
                    <a:lumOff val="5000"/>
                  </a:schemeClr>
                </a:solidFill>
              </a:rPr>
              <a:t>in analyzing </a:t>
            </a:r>
            <a:r>
              <a:rPr lang="en-US" dirty="0">
                <a:solidFill>
                  <a:schemeClr val="tx1">
                    <a:lumMod val="95000"/>
                    <a:lumOff val="5000"/>
                  </a:schemeClr>
                </a:solidFill>
              </a:rPr>
              <a:t>real-time system conditions. </a:t>
            </a:r>
            <a:endParaRPr lang="en-US" dirty="0" smtClean="0">
              <a:solidFill>
                <a:schemeClr val="tx1">
                  <a:lumMod val="95000"/>
                  <a:lumOff val="5000"/>
                </a:schemeClr>
              </a:solidFill>
            </a:endParaRPr>
          </a:p>
          <a:p>
            <a:r>
              <a:rPr lang="en-US" dirty="0" smtClean="0">
                <a:solidFill>
                  <a:schemeClr val="tx1">
                    <a:lumMod val="95000"/>
                    <a:lumOff val="5000"/>
                  </a:schemeClr>
                </a:solidFill>
              </a:rPr>
              <a:t>Furthermore</a:t>
            </a:r>
            <a:r>
              <a:rPr lang="en-US" dirty="0">
                <a:solidFill>
                  <a:schemeClr val="tx1">
                    <a:lumMod val="95000"/>
                    <a:lumOff val="5000"/>
                  </a:schemeClr>
                </a:solidFill>
              </a:rPr>
              <a:t>, ERCOT will better understand the true position of the QSE by operating day and will also better understand their cash flow. </a:t>
            </a:r>
          </a:p>
        </p:txBody>
      </p:sp>
      <p:sp>
        <p:nvSpPr>
          <p:cNvPr id="4" name="Slide Number Placeholder 3"/>
          <p:cNvSpPr>
            <a:spLocks noGrp="1"/>
          </p:cNvSpPr>
          <p:nvPr>
            <p:ph type="sldNum" sz="quarter" idx="12"/>
          </p:nvPr>
        </p:nvSpPr>
        <p:spPr/>
        <p:txBody>
          <a:bodyPr/>
          <a:lstStyle/>
          <a:p>
            <a:fld id="{E95DDF7E-E46B-B04D-8A03-430979433D99}" type="slidenum">
              <a:rPr lang="en-US" smtClean="0"/>
              <a:t>2</a:t>
            </a:fld>
            <a:endParaRPr lang="en-US"/>
          </a:p>
        </p:txBody>
      </p:sp>
    </p:spTree>
    <p:extLst>
      <p:ext uri="{BB962C8B-B14F-4D97-AF65-F5344CB8AC3E}">
        <p14:creationId xmlns:p14="http://schemas.microsoft.com/office/powerpoint/2010/main" val="1853806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316"/>
          </a:xfrm>
        </p:spPr>
        <p:txBody>
          <a:bodyPr>
            <a:normAutofit/>
          </a:bodyPr>
          <a:lstStyle/>
          <a:p>
            <a:r>
              <a:rPr lang="en-US" sz="3200" dirty="0" smtClean="0"/>
              <a:t>IDR Meter Challenge</a:t>
            </a:r>
            <a:endParaRPr lang="en-US" sz="3200" dirty="0"/>
          </a:p>
        </p:txBody>
      </p:sp>
      <p:sp>
        <p:nvSpPr>
          <p:cNvPr id="3" name="Content Placeholder 2"/>
          <p:cNvSpPr>
            <a:spLocks noGrp="1"/>
          </p:cNvSpPr>
          <p:nvPr>
            <p:ph idx="1"/>
          </p:nvPr>
        </p:nvSpPr>
        <p:spPr>
          <a:xfrm>
            <a:off x="838200" y="1058780"/>
            <a:ext cx="10515600" cy="5662696"/>
          </a:xfrm>
        </p:spPr>
        <p:txBody>
          <a:bodyPr>
            <a:normAutofit/>
          </a:bodyPr>
          <a:lstStyle/>
          <a:p>
            <a:r>
              <a:rPr lang="en-US" dirty="0" smtClean="0"/>
              <a:t>IDR Meters are read once a month. As a result:</a:t>
            </a:r>
          </a:p>
          <a:p>
            <a:r>
              <a:rPr lang="en-US" dirty="0" smtClean="0"/>
              <a:t>Payments </a:t>
            </a:r>
            <a:r>
              <a:rPr lang="en-US" dirty="0"/>
              <a:t>for </a:t>
            </a:r>
            <a:r>
              <a:rPr lang="en-US" dirty="0" smtClean="0"/>
              <a:t>energy aren’t received </a:t>
            </a:r>
            <a:r>
              <a:rPr lang="en-US" dirty="0"/>
              <a:t>until </a:t>
            </a:r>
            <a:r>
              <a:rPr lang="en-US" dirty="0" smtClean="0"/>
              <a:t>the Final Statement</a:t>
            </a:r>
          </a:p>
          <a:p>
            <a:pPr lvl="1"/>
            <a:r>
              <a:rPr lang="en-US" dirty="0" smtClean="0"/>
              <a:t>55 days </a:t>
            </a:r>
            <a:r>
              <a:rPr lang="en-US" dirty="0"/>
              <a:t>after the operating </a:t>
            </a:r>
            <a:r>
              <a:rPr lang="en-US" dirty="0" smtClean="0"/>
              <a:t>day</a:t>
            </a:r>
          </a:p>
          <a:p>
            <a:pPr lvl="1"/>
            <a:r>
              <a:rPr lang="en-US" dirty="0" smtClean="0"/>
              <a:t>A large part of calculating collateral calls stems from Invoice timing</a:t>
            </a:r>
          </a:p>
          <a:p>
            <a:r>
              <a:rPr lang="en-US" dirty="0" smtClean="0"/>
              <a:t>ERCOT therefore does not know the true position of a QSE for a given operating day until the IDR Meter Data is submitted to them from the TDSP (once a month)</a:t>
            </a:r>
          </a:p>
          <a:p>
            <a:r>
              <a:rPr lang="en-US" dirty="0" smtClean="0"/>
              <a:t>NPRR753 is related to this NPRR</a:t>
            </a:r>
          </a:p>
          <a:p>
            <a:pPr lvl="1"/>
            <a:r>
              <a:rPr lang="en-US" dirty="0" smtClean="0">
                <a:solidFill>
                  <a:schemeClr val="tx1">
                    <a:lumMod val="95000"/>
                    <a:lumOff val="5000"/>
                  </a:schemeClr>
                </a:solidFill>
              </a:rPr>
              <a:t>If the TDSP’s</a:t>
            </a:r>
            <a:r>
              <a:rPr lang="en-US" dirty="0">
                <a:solidFill>
                  <a:schemeClr val="tx1">
                    <a:lumMod val="95000"/>
                    <a:lumOff val="5000"/>
                  </a:schemeClr>
                </a:solidFill>
              </a:rPr>
              <a:t> </a:t>
            </a:r>
            <a:r>
              <a:rPr lang="en-US" dirty="0" smtClean="0">
                <a:solidFill>
                  <a:schemeClr val="tx1">
                    <a:lumMod val="95000"/>
                    <a:lumOff val="5000"/>
                  </a:schemeClr>
                </a:solidFill>
              </a:rPr>
              <a:t>were to incorporate the AMS daily-read system for IDR’s, the process would have the potential to reduce or minimize collateral requirements</a:t>
            </a:r>
          </a:p>
        </p:txBody>
      </p:sp>
      <p:sp>
        <p:nvSpPr>
          <p:cNvPr id="4" name="Slide Number Placeholder 3"/>
          <p:cNvSpPr>
            <a:spLocks noGrp="1"/>
          </p:cNvSpPr>
          <p:nvPr>
            <p:ph type="sldNum" sz="quarter" idx="12"/>
          </p:nvPr>
        </p:nvSpPr>
        <p:spPr/>
        <p:txBody>
          <a:bodyPr/>
          <a:lstStyle/>
          <a:p>
            <a:fld id="{E95DDF7E-E46B-B04D-8A03-430979433D99}" type="slidenum">
              <a:rPr lang="en-US" smtClean="0"/>
              <a:t>3</a:t>
            </a:fld>
            <a:endParaRPr lang="en-US"/>
          </a:p>
        </p:txBody>
      </p:sp>
    </p:spTree>
    <p:extLst>
      <p:ext uri="{BB962C8B-B14F-4D97-AF65-F5344CB8AC3E}">
        <p14:creationId xmlns:p14="http://schemas.microsoft.com/office/powerpoint/2010/main" val="524801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Day-Ahead Market Example</a:t>
            </a:r>
            <a:endParaRPr lang="en-US" sz="3200" dirty="0"/>
          </a:p>
        </p:txBody>
      </p:sp>
      <p:sp>
        <p:nvSpPr>
          <p:cNvPr id="6" name="Content Placeholder 5"/>
          <p:cNvSpPr>
            <a:spLocks noGrp="1"/>
          </p:cNvSpPr>
          <p:nvPr>
            <p:ph idx="1"/>
          </p:nvPr>
        </p:nvSpPr>
        <p:spPr/>
        <p:txBody>
          <a:bodyPr>
            <a:normAutofit fontScale="70000" lnSpcReduction="20000"/>
          </a:bodyPr>
          <a:lstStyle/>
          <a:p>
            <a:r>
              <a:rPr lang="en-US" sz="2400" dirty="0" smtClean="0"/>
              <a:t>QSE offers 2 MW On-Peak (HE0700-HE2200) in DAM</a:t>
            </a:r>
          </a:p>
          <a:p>
            <a:pPr lvl="1"/>
            <a:r>
              <a:rPr lang="en-US" sz="2000" dirty="0" smtClean="0"/>
              <a:t>Awarded - $40/MWH Energy Price in all 16 hours</a:t>
            </a:r>
          </a:p>
          <a:p>
            <a:pPr lvl="2"/>
            <a:r>
              <a:rPr lang="en-US" sz="1600" dirty="0" smtClean="0"/>
              <a:t>DA On-Peak Average $40/MWH, ($40 x 16hrs) / 16hrs</a:t>
            </a:r>
            <a:endParaRPr lang="en-US" sz="1600" dirty="0"/>
          </a:p>
          <a:p>
            <a:pPr lvl="1"/>
            <a:r>
              <a:rPr lang="en-US" sz="2000" dirty="0" smtClean="0"/>
              <a:t>32 Total MWH’s offered in (2MW x 16hrs)</a:t>
            </a:r>
          </a:p>
          <a:p>
            <a:r>
              <a:rPr lang="en-US" sz="2400" dirty="0" smtClean="0"/>
              <a:t>Real Time Prices</a:t>
            </a:r>
          </a:p>
          <a:p>
            <a:pPr lvl="1"/>
            <a:r>
              <a:rPr lang="en-US" sz="2000" dirty="0" smtClean="0"/>
              <a:t>Spikes to $1000/MWH for 4 Hours</a:t>
            </a:r>
          </a:p>
          <a:p>
            <a:pPr lvl="2"/>
            <a:r>
              <a:rPr lang="en-US" sz="1600" dirty="0" smtClean="0"/>
              <a:t>QSE Strike Price ($100) – means non-modeled gen will run whenever SPP above $100</a:t>
            </a:r>
          </a:p>
          <a:p>
            <a:pPr lvl="1"/>
            <a:r>
              <a:rPr lang="en-US" sz="2000" dirty="0" smtClean="0"/>
              <a:t>Balance On-Peak hours average $40/MWH</a:t>
            </a:r>
          </a:p>
          <a:p>
            <a:pPr lvl="1"/>
            <a:r>
              <a:rPr lang="en-US" sz="2000" dirty="0" smtClean="0"/>
              <a:t>Overall RT On-Peak Average $280/MWH, (($1000 x 4hrs) + ($40 x 12hrs)) / 16hrs</a:t>
            </a:r>
          </a:p>
          <a:p>
            <a:r>
              <a:rPr lang="en-US" sz="2400" dirty="0" smtClean="0"/>
              <a:t>Collateral Call</a:t>
            </a:r>
          </a:p>
          <a:p>
            <a:pPr lvl="1"/>
            <a:r>
              <a:rPr lang="en-US" sz="2000" dirty="0" smtClean="0"/>
              <a:t>QSE owes </a:t>
            </a:r>
          </a:p>
          <a:p>
            <a:pPr lvl="2"/>
            <a:r>
              <a:rPr lang="en-US" sz="1600" dirty="0" smtClean="0"/>
              <a:t>($40 - $280) * 32 = </a:t>
            </a:r>
            <a:r>
              <a:rPr lang="en-US" sz="1600" b="1" dirty="0" smtClean="0">
                <a:solidFill>
                  <a:srgbClr val="FF0000"/>
                </a:solidFill>
              </a:rPr>
              <a:t>-$7,680</a:t>
            </a:r>
            <a:endParaRPr lang="en-US" sz="1600" b="1" dirty="0">
              <a:solidFill>
                <a:srgbClr val="FF0000"/>
              </a:solidFill>
            </a:endParaRPr>
          </a:p>
          <a:p>
            <a:pPr lvl="2"/>
            <a:r>
              <a:rPr lang="en-US" sz="1600" dirty="0" smtClean="0"/>
              <a:t>This collateral call would come in 7 days and would </a:t>
            </a:r>
            <a:r>
              <a:rPr lang="en-US" sz="1600" dirty="0"/>
              <a:t>be the average of the previous 14 </a:t>
            </a:r>
            <a:r>
              <a:rPr lang="en-US" sz="1600" dirty="0" smtClean="0"/>
              <a:t>days</a:t>
            </a:r>
          </a:p>
          <a:p>
            <a:r>
              <a:rPr lang="en-US" sz="2400" dirty="0" smtClean="0"/>
              <a:t>Real Time Energy Revenue</a:t>
            </a:r>
          </a:p>
          <a:p>
            <a:pPr lvl="1"/>
            <a:r>
              <a:rPr lang="en-US" sz="2000" dirty="0" smtClean="0"/>
              <a:t>QSE generates:</a:t>
            </a:r>
          </a:p>
          <a:p>
            <a:pPr lvl="2"/>
            <a:r>
              <a:rPr lang="en-US" sz="1600" dirty="0" smtClean="0"/>
              <a:t>2 MW * 4 hours * $1000 = </a:t>
            </a:r>
            <a:r>
              <a:rPr lang="en-US" sz="1600" b="1" dirty="0" smtClean="0"/>
              <a:t>$8,000</a:t>
            </a:r>
          </a:p>
          <a:p>
            <a:pPr lvl="1"/>
            <a:r>
              <a:rPr lang="en-US" sz="2000" dirty="0" smtClean="0"/>
              <a:t>Money wouldn’t be paid until final statement – 55 days later</a:t>
            </a:r>
          </a:p>
          <a:p>
            <a:r>
              <a:rPr lang="en-US" sz="2400" dirty="0" smtClean="0"/>
              <a:t>True Position for the day is therefore positive $320</a:t>
            </a:r>
          </a:p>
          <a:p>
            <a:pPr lvl="1"/>
            <a:r>
              <a:rPr lang="en-US" sz="2000" dirty="0" smtClean="0"/>
              <a:t>Telemetry would be used to show this and thus reduce collateral call</a:t>
            </a:r>
          </a:p>
          <a:p>
            <a:endParaRPr lang="en-US" b="1" dirty="0" smtClean="0">
              <a:solidFill>
                <a:srgbClr val="FF0000"/>
              </a:solidFill>
            </a:endParaRPr>
          </a:p>
        </p:txBody>
      </p:sp>
      <p:sp>
        <p:nvSpPr>
          <p:cNvPr id="21" name="Slide Number Placeholder 20"/>
          <p:cNvSpPr>
            <a:spLocks noGrp="1"/>
          </p:cNvSpPr>
          <p:nvPr>
            <p:ph type="sldNum" sz="quarter" idx="12"/>
          </p:nvPr>
        </p:nvSpPr>
        <p:spPr/>
        <p:txBody>
          <a:bodyPr/>
          <a:lstStyle/>
          <a:p>
            <a:fld id="{E95DDF7E-E46B-B04D-8A03-430979433D99}" type="slidenum">
              <a:rPr lang="en-US" smtClean="0"/>
              <a:t>4</a:t>
            </a:fld>
            <a:endParaRPr lang="en-US"/>
          </a:p>
        </p:txBody>
      </p:sp>
    </p:spTree>
    <p:extLst>
      <p:ext uri="{BB962C8B-B14F-4D97-AF65-F5344CB8AC3E}">
        <p14:creationId xmlns:p14="http://schemas.microsoft.com/office/powerpoint/2010/main" val="1803058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NPRR Revision </a:t>
            </a:r>
            <a:r>
              <a:rPr lang="en-US" sz="3200" dirty="0"/>
              <a:t>Description</a:t>
            </a:r>
            <a:r>
              <a:rPr lang="en-US" sz="3200" dirty="0" smtClean="0">
                <a:effectLst/>
              </a:rPr>
              <a:t> </a:t>
            </a:r>
            <a:endParaRPr lang="en-US" sz="3200" dirty="0"/>
          </a:p>
        </p:txBody>
      </p:sp>
      <p:sp>
        <p:nvSpPr>
          <p:cNvPr id="3" name="Content Placeholder 2"/>
          <p:cNvSpPr>
            <a:spLocks noGrp="1"/>
          </p:cNvSpPr>
          <p:nvPr>
            <p:ph idx="1"/>
          </p:nvPr>
        </p:nvSpPr>
        <p:spPr/>
        <p:txBody>
          <a:bodyPr/>
          <a:lstStyle/>
          <a:p>
            <a:r>
              <a:rPr lang="en-US" dirty="0" smtClean="0"/>
              <a:t>This </a:t>
            </a:r>
            <a:r>
              <a:rPr lang="en-US" dirty="0"/>
              <a:t>NPRR provides a mechanism for a QSE with Non-Modeled generation to inform ERCOT in a timely manner the net generation to the ERCOT grid from </a:t>
            </a:r>
            <a:r>
              <a:rPr lang="en-US" dirty="0" smtClean="0"/>
              <a:t>their </a:t>
            </a:r>
            <a:r>
              <a:rPr lang="en-US" dirty="0"/>
              <a:t>Non-Modeled generators so that the output can be considered in the </a:t>
            </a:r>
            <a:r>
              <a:rPr lang="en-US" dirty="0" smtClean="0">
                <a:solidFill>
                  <a:schemeClr val="tx1">
                    <a:lumMod val="95000"/>
                    <a:lumOff val="5000"/>
                  </a:schemeClr>
                </a:solidFill>
              </a:rPr>
              <a:t>credit calculation.  </a:t>
            </a:r>
          </a:p>
          <a:p>
            <a:r>
              <a:rPr lang="en-US" dirty="0" smtClean="0"/>
              <a:t>Per the previous example, the QSE would supply data to ERCOT so they could subtract the $8000 from the $7,680 and eliminate or decrease any sort of collateral call</a:t>
            </a:r>
          </a:p>
        </p:txBody>
      </p:sp>
      <p:sp>
        <p:nvSpPr>
          <p:cNvPr id="4" name="Slide Number Placeholder 3"/>
          <p:cNvSpPr>
            <a:spLocks noGrp="1"/>
          </p:cNvSpPr>
          <p:nvPr>
            <p:ph type="sldNum" sz="quarter" idx="12"/>
          </p:nvPr>
        </p:nvSpPr>
        <p:spPr/>
        <p:txBody>
          <a:bodyPr/>
          <a:lstStyle/>
          <a:p>
            <a:fld id="{E95DDF7E-E46B-B04D-8A03-430979433D99}" type="slidenum">
              <a:rPr lang="en-US" smtClean="0"/>
              <a:t>5</a:t>
            </a:fld>
            <a:endParaRPr lang="en-US"/>
          </a:p>
        </p:txBody>
      </p:sp>
    </p:spTree>
    <p:extLst>
      <p:ext uri="{BB962C8B-B14F-4D97-AF65-F5344CB8AC3E}">
        <p14:creationId xmlns:p14="http://schemas.microsoft.com/office/powerpoint/2010/main" val="702943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NPRR Language Change</a:t>
            </a:r>
            <a:br>
              <a:rPr lang="en-US" sz="3600" dirty="0" smtClean="0"/>
            </a:br>
            <a:r>
              <a:rPr lang="en-US" sz="3600" dirty="0" smtClean="0"/>
              <a:t>Operational </a:t>
            </a:r>
            <a:r>
              <a:rPr lang="en-US" sz="3600" dirty="0"/>
              <a:t>Data Requirements</a:t>
            </a:r>
            <a:r>
              <a:rPr lang="en-US" sz="4000" b="1" dirty="0"/>
              <a:t/>
            </a:r>
            <a:br>
              <a:rPr lang="en-US" sz="4000" b="1" dirty="0"/>
            </a:br>
            <a:endParaRPr lang="en-US" dirty="0"/>
          </a:p>
        </p:txBody>
      </p:sp>
      <p:sp>
        <p:nvSpPr>
          <p:cNvPr id="3" name="Content Placeholder 2"/>
          <p:cNvSpPr>
            <a:spLocks noGrp="1"/>
          </p:cNvSpPr>
          <p:nvPr>
            <p:ph idx="1"/>
          </p:nvPr>
        </p:nvSpPr>
        <p:spPr>
          <a:xfrm>
            <a:off x="838200" y="2117558"/>
            <a:ext cx="10515600" cy="4603917"/>
          </a:xfrm>
        </p:spPr>
        <p:txBody>
          <a:bodyPr/>
          <a:lstStyle/>
          <a:p>
            <a:pPr marL="0" indent="0">
              <a:buNone/>
            </a:pPr>
            <a:r>
              <a:rPr lang="en-US" dirty="0" smtClean="0">
                <a:solidFill>
                  <a:schemeClr val="tx1">
                    <a:lumMod val="95000"/>
                    <a:lumOff val="5000"/>
                  </a:schemeClr>
                </a:solidFill>
              </a:rPr>
              <a:t>6.5.5.2.(12)  </a:t>
            </a:r>
            <a:r>
              <a:rPr lang="en-US" i="1" dirty="0" smtClean="0">
                <a:solidFill>
                  <a:schemeClr val="tx1">
                    <a:lumMod val="95000"/>
                    <a:lumOff val="5000"/>
                  </a:schemeClr>
                </a:solidFill>
              </a:rPr>
              <a:t>A QSE </a:t>
            </a:r>
            <a:r>
              <a:rPr lang="en-US" i="1" dirty="0">
                <a:solidFill>
                  <a:schemeClr val="tx1">
                    <a:lumMod val="95000"/>
                    <a:lumOff val="5000"/>
                  </a:schemeClr>
                </a:solidFill>
              </a:rPr>
              <a:t>representing Non-Modeled generation may provide </a:t>
            </a:r>
            <a:r>
              <a:rPr lang="en-US" i="1" dirty="0" smtClean="0">
                <a:solidFill>
                  <a:schemeClr val="tx1">
                    <a:lumMod val="95000"/>
                    <a:lumOff val="5000"/>
                  </a:schemeClr>
                </a:solidFill>
              </a:rPr>
              <a:t>Real-Time </a:t>
            </a:r>
            <a:r>
              <a:rPr lang="en-US" i="1" dirty="0">
                <a:solidFill>
                  <a:schemeClr val="tx1">
                    <a:lumMod val="95000"/>
                    <a:lumOff val="5000"/>
                  </a:schemeClr>
                </a:solidFill>
              </a:rPr>
              <a:t>telemetry of the net generation of those </a:t>
            </a:r>
            <a:r>
              <a:rPr lang="en-US" i="1" dirty="0" smtClean="0">
                <a:solidFill>
                  <a:schemeClr val="tx1">
                    <a:lumMod val="95000"/>
                    <a:lumOff val="5000"/>
                  </a:schemeClr>
                </a:solidFill>
              </a:rPr>
              <a:t>Non-Modeled </a:t>
            </a:r>
            <a:r>
              <a:rPr lang="en-US" i="1" dirty="0">
                <a:solidFill>
                  <a:schemeClr val="tx1">
                    <a:lumMod val="95000"/>
                    <a:lumOff val="5000"/>
                  </a:schemeClr>
                </a:solidFill>
              </a:rPr>
              <a:t>generators for the purpose </a:t>
            </a:r>
            <a:r>
              <a:rPr lang="en-US" i="1" dirty="0" smtClean="0">
                <a:solidFill>
                  <a:schemeClr val="tx1">
                    <a:lumMod val="95000"/>
                    <a:lumOff val="5000"/>
                  </a:schemeClr>
                </a:solidFill>
              </a:rPr>
              <a:t>of having </a:t>
            </a:r>
            <a:r>
              <a:rPr lang="en-US" i="1" dirty="0">
                <a:solidFill>
                  <a:schemeClr val="tx1">
                    <a:lumMod val="95000"/>
                    <a:lumOff val="5000"/>
                  </a:schemeClr>
                </a:solidFill>
              </a:rPr>
              <a:t>that net </a:t>
            </a:r>
            <a:r>
              <a:rPr lang="en-US" i="1" dirty="0" smtClean="0">
                <a:solidFill>
                  <a:schemeClr val="tx1">
                    <a:lumMod val="95000"/>
                    <a:lumOff val="5000"/>
                  </a:schemeClr>
                </a:solidFill>
              </a:rPr>
              <a:t>generation included </a:t>
            </a:r>
            <a:r>
              <a:rPr lang="en-US" i="1" dirty="0">
                <a:solidFill>
                  <a:schemeClr val="tx1">
                    <a:lumMod val="95000"/>
                    <a:lumOff val="5000"/>
                  </a:schemeClr>
                </a:solidFill>
              </a:rPr>
              <a:t>in the Real-Time Liability Estimate</a:t>
            </a:r>
            <a:r>
              <a:rPr lang="en-US" i="1" dirty="0" smtClean="0">
                <a:solidFill>
                  <a:schemeClr val="tx1">
                    <a:lumMod val="95000"/>
                    <a:lumOff val="5000"/>
                  </a:schemeClr>
                </a:solidFill>
              </a:rPr>
              <a:t>.</a:t>
            </a:r>
            <a:endParaRPr lang="en-US" i="1" dirty="0">
              <a:solidFill>
                <a:schemeClr val="tx1">
                  <a:lumMod val="95000"/>
                  <a:lumOff val="5000"/>
                </a:schemeClr>
              </a:solidFill>
            </a:endParaRPr>
          </a:p>
          <a:p>
            <a:endParaRPr lang="en-US" dirty="0"/>
          </a:p>
        </p:txBody>
      </p:sp>
      <p:sp>
        <p:nvSpPr>
          <p:cNvPr id="4" name="Slide Number Placeholder 3"/>
          <p:cNvSpPr>
            <a:spLocks noGrp="1"/>
          </p:cNvSpPr>
          <p:nvPr>
            <p:ph type="sldNum" sz="quarter" idx="12"/>
          </p:nvPr>
        </p:nvSpPr>
        <p:spPr/>
        <p:txBody>
          <a:bodyPr/>
          <a:lstStyle/>
          <a:p>
            <a:fld id="{E95DDF7E-E46B-B04D-8A03-430979433D99}" type="slidenum">
              <a:rPr lang="en-US" smtClean="0"/>
              <a:t>6</a:t>
            </a:fld>
            <a:endParaRPr lang="en-US"/>
          </a:p>
        </p:txBody>
      </p:sp>
    </p:spTree>
    <p:extLst>
      <p:ext uri="{BB962C8B-B14F-4D97-AF65-F5344CB8AC3E}">
        <p14:creationId xmlns:p14="http://schemas.microsoft.com/office/powerpoint/2010/main" val="3939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NPRR Language Change </a:t>
            </a:r>
            <a:r>
              <a:rPr lang="en-US" sz="3200" dirty="0" smtClean="0"/>
              <a:t/>
            </a:r>
            <a:br>
              <a:rPr lang="en-US" sz="3200" dirty="0" smtClean="0"/>
            </a:br>
            <a:r>
              <a:rPr lang="en-US" sz="3200" dirty="0" smtClean="0"/>
              <a:t>Real-Time </a:t>
            </a:r>
            <a:r>
              <a:rPr lang="en-US" sz="3200" dirty="0"/>
              <a:t>Liability </a:t>
            </a:r>
            <a:r>
              <a:rPr lang="en-US" sz="3200" dirty="0" smtClean="0"/>
              <a:t>Estimate</a:t>
            </a:r>
            <a:endParaRPr lang="en-US" sz="3200" dirty="0"/>
          </a:p>
        </p:txBody>
      </p:sp>
      <p:sp>
        <p:nvSpPr>
          <p:cNvPr id="3" name="Content Placeholder 2"/>
          <p:cNvSpPr>
            <a:spLocks noGrp="1"/>
          </p:cNvSpPr>
          <p:nvPr>
            <p:ph idx="1"/>
          </p:nvPr>
        </p:nvSpPr>
        <p:spPr>
          <a:xfrm>
            <a:off x="838200" y="2069431"/>
            <a:ext cx="10515600" cy="4652043"/>
          </a:xfrm>
        </p:spPr>
        <p:txBody>
          <a:bodyPr/>
          <a:lstStyle/>
          <a:p>
            <a:pPr marL="0" indent="0">
              <a:buNone/>
            </a:pPr>
            <a:r>
              <a:rPr lang="en-US" dirty="0" smtClean="0"/>
              <a:t>16.11.4.3.2 (1)</a:t>
            </a:r>
            <a:r>
              <a:rPr lang="en-US" dirty="0"/>
              <a:t> </a:t>
            </a:r>
            <a:r>
              <a:rPr lang="en-US" dirty="0" smtClean="0"/>
              <a:t>ERCOT </a:t>
            </a:r>
            <a:r>
              <a:rPr lang="en-US" dirty="0"/>
              <a:t>shall estimate RTL for an Operating Day as the sum of estimates for the following RTM Settlement charges and payments:</a:t>
            </a:r>
          </a:p>
          <a:p>
            <a:pPr lvl="1"/>
            <a:r>
              <a:rPr lang="en-US" dirty="0" smtClean="0"/>
              <a:t>(b) Section </a:t>
            </a:r>
            <a:r>
              <a:rPr lang="en-US" dirty="0"/>
              <a:t>6.6.3.2, Real-Time Energy Imbalance Payment or Charge at a Load Zone, using 14 day or seven day old LRS for Load estimate </a:t>
            </a:r>
            <a:r>
              <a:rPr lang="en-US" i="1" dirty="0" smtClean="0">
                <a:solidFill>
                  <a:schemeClr val="tx1">
                    <a:lumMod val="95000"/>
                    <a:lumOff val="5000"/>
                  </a:schemeClr>
                </a:solidFill>
              </a:rPr>
              <a:t>and actual metered generation or net telemetry as the generation estimate;</a:t>
            </a:r>
            <a:endParaRPr lang="en-US" i="1"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E95DDF7E-E46B-B04D-8A03-430979433D99}" type="slidenum">
              <a:rPr lang="en-US" smtClean="0"/>
              <a:t>7</a:t>
            </a:fld>
            <a:endParaRPr lang="en-US"/>
          </a:p>
        </p:txBody>
      </p:sp>
    </p:spTree>
    <p:extLst>
      <p:ext uri="{BB962C8B-B14F-4D97-AF65-F5344CB8AC3E}">
        <p14:creationId xmlns:p14="http://schemas.microsoft.com/office/powerpoint/2010/main" val="698734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753"/>
            <a:ext cx="10515600" cy="653143"/>
          </a:xfrm>
        </p:spPr>
        <p:txBody>
          <a:bodyPr>
            <a:normAutofit/>
          </a:bodyPr>
          <a:lstStyle/>
          <a:p>
            <a:r>
              <a:rPr lang="en-US" sz="3200" dirty="0" smtClean="0"/>
              <a:t>Collateral Calculation  </a:t>
            </a:r>
            <a:endParaRPr lang="en-US" sz="3200" dirty="0"/>
          </a:p>
        </p:txBody>
      </p:sp>
      <p:sp>
        <p:nvSpPr>
          <p:cNvPr id="3" name="Content Placeholder 2"/>
          <p:cNvSpPr>
            <a:spLocks noGrp="1"/>
          </p:cNvSpPr>
          <p:nvPr>
            <p:ph idx="1"/>
          </p:nvPr>
        </p:nvSpPr>
        <p:spPr>
          <a:xfrm>
            <a:off x="838200" y="771896"/>
            <a:ext cx="10515600" cy="6086104"/>
          </a:xfrm>
        </p:spPr>
        <p:txBody>
          <a:bodyPr>
            <a:normAutofit lnSpcReduction="10000"/>
          </a:bodyPr>
          <a:lstStyle/>
          <a:p>
            <a:pPr lvl="1"/>
            <a:r>
              <a:rPr lang="en-US" dirty="0" smtClean="0">
                <a:solidFill>
                  <a:schemeClr val="tx1">
                    <a:lumMod val="95000"/>
                    <a:lumOff val="5000"/>
                  </a:schemeClr>
                </a:solidFill>
              </a:rPr>
              <a:t>TPEA = Max [0, MCE, Max [0,EAL]] + PUL </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EAL   = Estimated Aggregate Liability </a:t>
            </a:r>
          </a:p>
          <a:p>
            <a:pPr lvl="2"/>
            <a:r>
              <a:rPr lang="en-US" dirty="0" smtClean="0">
                <a:solidFill>
                  <a:schemeClr val="tx1">
                    <a:lumMod val="95000"/>
                    <a:lumOff val="5000"/>
                  </a:schemeClr>
                </a:solidFill>
              </a:rPr>
              <a:t>based on estimates and invoiced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MCE = Minimum Current Exposure</a:t>
            </a:r>
          </a:p>
          <a:p>
            <a:pPr lvl="2"/>
            <a:r>
              <a:rPr lang="en-US" dirty="0" smtClean="0">
                <a:solidFill>
                  <a:schemeClr val="tx1">
                    <a:lumMod val="95000"/>
                    <a:lumOff val="5000"/>
                  </a:schemeClr>
                </a:solidFill>
              </a:rPr>
              <a:t>based on invoiced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Total Potential Exposure Any (TPEA) reflects exposure related to Real-Time and Day Ahead Market (DAM)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Currently the credit calculation doesn’t account for Non-Modeled Generation in the Real Time estimates or in the Initial settlements invoices. The Non-Modeled Generation is captured in the credit calculation once it is invoiced in the Final settlement invoices. By adding Telemetry, the EAL and MCE components will take into consideration the generation that offsets the load in a more timely manner. </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E95DDF7E-E46B-B04D-8A03-430979433D99}" type="slidenum">
              <a:rPr lang="en-US" smtClean="0"/>
              <a:t>8</a:t>
            </a:fld>
            <a:endParaRPr lang="en-US"/>
          </a:p>
        </p:txBody>
      </p:sp>
    </p:spTree>
    <p:extLst>
      <p:ext uri="{BB962C8B-B14F-4D97-AF65-F5344CB8AC3E}">
        <p14:creationId xmlns:p14="http://schemas.microsoft.com/office/powerpoint/2010/main" val="243068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27"/>
            <a:ext cx="10515600" cy="688769"/>
          </a:xfrm>
        </p:spPr>
        <p:txBody>
          <a:bodyPr>
            <a:normAutofit/>
          </a:bodyPr>
          <a:lstStyle/>
          <a:p>
            <a:r>
              <a:rPr lang="en-US" sz="3200" dirty="0" smtClean="0">
                <a:solidFill>
                  <a:schemeClr val="tx1">
                    <a:lumMod val="95000"/>
                    <a:lumOff val="5000"/>
                  </a:schemeClr>
                </a:solidFill>
              </a:rPr>
              <a:t>Collateral Calculation</a:t>
            </a:r>
            <a:endParaRPr lang="en-US" sz="3200" dirty="0">
              <a:solidFill>
                <a:schemeClr val="tx1">
                  <a:lumMod val="95000"/>
                  <a:lumOff val="5000"/>
                </a:schemeClr>
              </a:solidFill>
            </a:endParaRPr>
          </a:p>
        </p:txBody>
      </p:sp>
      <p:sp>
        <p:nvSpPr>
          <p:cNvPr id="3" name="Content Placeholder 2"/>
          <p:cNvSpPr>
            <a:spLocks noGrp="1"/>
          </p:cNvSpPr>
          <p:nvPr>
            <p:ph idx="1"/>
          </p:nvPr>
        </p:nvSpPr>
        <p:spPr>
          <a:xfrm>
            <a:off x="838200" y="1104405"/>
            <a:ext cx="10515600" cy="5072558"/>
          </a:xfrm>
        </p:spPr>
        <p:txBody>
          <a:bodyPr/>
          <a:lstStyle/>
          <a:p>
            <a:pPr marL="0" indent="0">
              <a:buNone/>
            </a:pPr>
            <a:r>
              <a:rPr lang="en-US" dirty="0" smtClean="0">
                <a:solidFill>
                  <a:schemeClr val="tx1">
                    <a:lumMod val="95000"/>
                    <a:lumOff val="5000"/>
                  </a:schemeClr>
                </a:solidFill>
              </a:rPr>
              <a:t>Several of the Real-Time estimated and invoiced components of the credit calculation will be impacted by the proposed change</a:t>
            </a:r>
          </a:p>
          <a:p>
            <a:r>
              <a:rPr lang="en-US" dirty="0" smtClean="0">
                <a:solidFill>
                  <a:schemeClr val="tx1">
                    <a:lumMod val="95000"/>
                    <a:lumOff val="5000"/>
                  </a:schemeClr>
                </a:solidFill>
              </a:rPr>
              <a:t>A component will be needed to capture Non-Modeled generation in the credit calculation: </a:t>
            </a:r>
          </a:p>
          <a:p>
            <a:pPr marL="0" indent="0">
              <a:buNone/>
            </a:pPr>
            <a:endParaRPr lang="en-US" dirty="0" smtClean="0">
              <a:solidFill>
                <a:schemeClr val="tx1">
                  <a:lumMod val="95000"/>
                  <a:lumOff val="5000"/>
                </a:schemeClr>
              </a:solidFill>
            </a:endParaRPr>
          </a:p>
          <a:p>
            <a:pPr lvl="1"/>
            <a:r>
              <a:rPr lang="en-US" dirty="0" err="1"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TWTG</a:t>
            </a:r>
            <a:r>
              <a:rPr lang="en-US" baseline="-25000" dirty="0" err="1"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nmg</a:t>
            </a:r>
            <a:r>
              <a:rPr lang="en-US" baseline="-25000" dirty="0"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t>
            </a:r>
            <a:r>
              <a:rPr lang="en-US" dirty="0"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(Time-Weighted Telemetered Generation)</a:t>
            </a:r>
          </a:p>
          <a:p>
            <a:pPr marL="0" indent="0">
              <a:buNone/>
            </a:pPr>
            <a:endParaRPr lang="en-US" baseline="-250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lvl="1"/>
            <a:r>
              <a:rPr lang="en-US" dirty="0" smtClean="0">
                <a:solidFill>
                  <a:schemeClr val="tx1">
                    <a:lumMod val="95000"/>
                    <a:lumOff val="5000"/>
                  </a:schemeClr>
                </a:solidFill>
              </a:rPr>
              <a:t>ERTMGVOLQDTOTLZ </a:t>
            </a:r>
            <a:r>
              <a:rPr lang="en-US" dirty="0">
                <a:solidFill>
                  <a:schemeClr val="tx1">
                    <a:lumMod val="95000"/>
                    <a:lumOff val="5000"/>
                  </a:schemeClr>
                </a:solidFill>
              </a:rPr>
              <a:t>-</a:t>
            </a:r>
            <a:r>
              <a:rPr lang="en-US" dirty="0" smtClean="0">
                <a:solidFill>
                  <a:schemeClr val="tx1">
                    <a:lumMod val="95000"/>
                    <a:lumOff val="5000"/>
                  </a:schemeClr>
                </a:solidFill>
              </a:rPr>
              <a:t> (Estimated Real-Time Metered Generation Volume QSE Daily Total for all Load Zone DG net generation)</a:t>
            </a:r>
          </a:p>
        </p:txBody>
      </p:sp>
      <p:sp>
        <p:nvSpPr>
          <p:cNvPr id="4" name="Slide Number Placeholder 3"/>
          <p:cNvSpPr>
            <a:spLocks noGrp="1"/>
          </p:cNvSpPr>
          <p:nvPr>
            <p:ph type="sldNum" sz="quarter" idx="12"/>
          </p:nvPr>
        </p:nvSpPr>
        <p:spPr/>
        <p:txBody>
          <a:bodyPr/>
          <a:lstStyle/>
          <a:p>
            <a:fld id="{E95DDF7E-E46B-B04D-8A03-430979433D99}" type="slidenum">
              <a:rPr lang="en-US" smtClean="0"/>
              <a:t>9</a:t>
            </a:fld>
            <a:endParaRPr lang="en-US"/>
          </a:p>
        </p:txBody>
      </p:sp>
    </p:spTree>
    <p:extLst>
      <p:ext uri="{BB962C8B-B14F-4D97-AF65-F5344CB8AC3E}">
        <p14:creationId xmlns:p14="http://schemas.microsoft.com/office/powerpoint/2010/main" val="179768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3851</TotalTime>
  <Words>768</Words>
  <Application>Microsoft Macintosh PowerPoint</Application>
  <PresentationFormat>Widescreen</PresentationFormat>
  <Paragraphs>78</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Times New Roman</vt:lpstr>
      <vt:lpstr>Arial</vt:lpstr>
      <vt:lpstr>Office Theme</vt:lpstr>
      <vt:lpstr>NPRR829  Incorporate Real-Time Telemetered Net Generation for Non-Modeled Generation into the Real-Time Liability Estimate </vt:lpstr>
      <vt:lpstr>NPRR Business Case</vt:lpstr>
      <vt:lpstr>IDR Meter Challenge</vt:lpstr>
      <vt:lpstr>Day-Ahead Market Example</vt:lpstr>
      <vt:lpstr>NPRR Revision Description </vt:lpstr>
      <vt:lpstr>NPRR Language Change Operational Data Requirements </vt:lpstr>
      <vt:lpstr>NPRR Language Change  Real-Time Liability Estimate</vt:lpstr>
      <vt:lpstr>Collateral Calculation  </vt:lpstr>
      <vt:lpstr>Collateral Calculation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Incorporate Real-Time Telemetered Net Generation for Non-Modeled Generation, by Load Zone into the Real-Time Liability Estimate</dc:title>
  <dc:creator>Microsoft Office User</dc:creator>
  <cp:lastModifiedBy>Microsoft Office User</cp:lastModifiedBy>
  <cp:revision>74</cp:revision>
  <dcterms:created xsi:type="dcterms:W3CDTF">2017-02-28T23:08:01Z</dcterms:created>
  <dcterms:modified xsi:type="dcterms:W3CDTF">2017-05-04T20:03:27Z</dcterms:modified>
</cp:coreProperties>
</file>