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3"/>
  </p:notesMasterIdLst>
  <p:handoutMasterIdLst>
    <p:handoutMasterId r:id="rId14"/>
  </p:handoutMasterIdLst>
  <p:sldIdLst>
    <p:sldId id="260" r:id="rId6"/>
    <p:sldId id="284" r:id="rId7"/>
    <p:sldId id="261" r:id="rId8"/>
    <p:sldId id="285" r:id="rId9"/>
    <p:sldId id="275" r:id="rId10"/>
    <p:sldId id="276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926FF-832A-42D0-9291-3EA76F20DFDB}">
          <p14:sldIdLst>
            <p14:sldId id="260"/>
            <p14:sldId id="284"/>
          </p14:sldIdLst>
        </p14:section>
        <p14:section name="Meeting Minutes" id="{D18BE402-A6BF-4A3B-BBC7-FD970CD5DCEF}">
          <p14:sldIdLst>
            <p14:sldId id="261"/>
            <p14:sldId id="285"/>
          </p14:sldIdLst>
        </p14:section>
        <p14:section name="FMEs &amp; IMFR" id="{7B07A7F3-E643-48FA-B8F7-0A8F95EAB17B}">
          <p14:sldIdLst>
            <p14:sldId id="275"/>
            <p14:sldId id="276"/>
          </p14:sldIdLst>
        </p14:section>
        <p14:section name="Frequency Control" id="{B8F210D6-5D03-4ACD-A13A-59DB9A6E0761}">
          <p14:sldIdLst/>
        </p14:section>
        <p14:section name="Untitled Section" id="{96F416E3-8143-44F1-BC34-31FDEEEDC0B2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4" autoAdjust="0"/>
    <p:restoredTop sz="94595" autoAdjust="0"/>
  </p:normalViewPr>
  <p:slideViewPr>
    <p:cSldViewPr snapToGrid="0" snapToObjects="1">
      <p:cViewPr>
        <p:scale>
          <a:sx n="75" d="100"/>
          <a:sy n="75" d="100"/>
        </p:scale>
        <p:origin x="900" y="-59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2022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b="1" dirty="0" smtClean="0"/>
              <a:t>ROS</a:t>
            </a:r>
            <a:endParaRPr lang="en-US" sz="1050" b="1" dirty="0"/>
          </a:p>
          <a:p>
            <a:pPr algn="l"/>
            <a:r>
              <a:rPr lang="en-US" sz="1050" dirty="0" smtClean="0"/>
              <a:t>5/4/2017</a:t>
            </a:r>
            <a:endParaRPr lang="en-US" sz="1050" dirty="0" smtClean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87400" y="2804577"/>
            <a:ext cx="7543800" cy="2586136"/>
            <a:chOff x="787400" y="1852613"/>
            <a:chExt cx="7543800" cy="2586136"/>
          </a:xfrm>
        </p:grpSpPr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PDCWG Report to ROS 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Chair: </a:t>
              </a:r>
              <a:r>
                <a:rPr lang="en-US" sz="2000" dirty="0" smtClean="0"/>
                <a:t>Percy Galliguez, Brazos Electric Power Cooperative, Inc.</a:t>
              </a:r>
            </a:p>
            <a:p>
              <a:r>
                <a:rPr lang="en-US" sz="2000" i="1" dirty="0" smtClean="0"/>
                <a:t>Vice Chair: </a:t>
              </a:r>
              <a:r>
                <a:rPr lang="en-US" sz="2000" dirty="0" smtClean="0"/>
                <a:t>Lei Ye, Austin Energy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ROS</a:t>
              </a:r>
            </a:p>
            <a:p>
              <a:r>
                <a:rPr lang="en-US" dirty="0" smtClean="0"/>
                <a:t>May 4</a:t>
              </a:r>
              <a:r>
                <a:rPr lang="en-US" baseline="30000" dirty="0" smtClean="0"/>
                <a:t>th</a:t>
              </a:r>
              <a:r>
                <a:rPr lang="en-US" dirty="0" smtClean="0"/>
                <a:t>, </a:t>
              </a:r>
              <a:r>
                <a:rPr lang="en-US" dirty="0" smtClean="0"/>
                <a:t>2017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Meeting </a:t>
            </a:r>
            <a:r>
              <a:rPr lang="en-US" sz="2400" dirty="0" smtClean="0"/>
              <a:t>Minutes</a:t>
            </a:r>
          </a:p>
          <a:p>
            <a:r>
              <a:rPr lang="en-US" sz="2400" dirty="0" smtClean="0"/>
              <a:t>BAL-001-TRE-1 FMEs &amp; IMFR</a:t>
            </a:r>
            <a:endParaRPr lang="en-US" sz="2000" dirty="0" smtClean="0"/>
          </a:p>
          <a:p>
            <a:pPr lvl="1"/>
            <a:r>
              <a:rPr lang="en-US" sz="2000" dirty="0"/>
              <a:t>1</a:t>
            </a:r>
            <a:r>
              <a:rPr lang="en-US" sz="2000" dirty="0" smtClean="0"/>
              <a:t> FME in the month of </a:t>
            </a:r>
            <a:r>
              <a:rPr lang="en-US" sz="2000" dirty="0" smtClean="0"/>
              <a:t>March</a:t>
            </a:r>
          </a:p>
          <a:p>
            <a:pPr lvl="1"/>
            <a:r>
              <a:rPr lang="en-US" sz="2000" dirty="0" smtClean="0"/>
              <a:t>2 other Frequency events that were evaluated</a:t>
            </a:r>
          </a:p>
          <a:p>
            <a:r>
              <a:rPr lang="en-US" sz="2400" dirty="0"/>
              <a:t>Frequency Control Report</a:t>
            </a:r>
          </a:p>
          <a:p>
            <a:pPr lvl="1"/>
            <a:r>
              <a:rPr lang="en-US" sz="2000" dirty="0" smtClean="0"/>
              <a:t>Starting next months ROS, Frequency Control Report for two months prior will be reported.</a:t>
            </a:r>
          </a:p>
          <a:p>
            <a:pPr lvl="1"/>
            <a:r>
              <a:rPr lang="en-US" sz="2000" dirty="0" smtClean="0"/>
              <a:t>April Frequency Control Report can be found in April PDCWG Report to ROS.</a:t>
            </a:r>
          </a:p>
          <a:p>
            <a:r>
              <a:rPr lang="en-US" sz="2400" dirty="0"/>
              <a:t>ERCOT’s CPS1 score for the month of April 2017 is 172.09%. The 12-month rolling average CPS1 score as of the end of </a:t>
            </a:r>
            <a:r>
              <a:rPr lang="en-US" sz="2400" dirty="0" smtClean="0"/>
              <a:t>April </a:t>
            </a:r>
            <a:r>
              <a:rPr lang="en-US" sz="2400" dirty="0"/>
              <a:t>2017 is 175.41</a:t>
            </a:r>
            <a:r>
              <a:rPr lang="en-US" sz="2400" dirty="0" smtClean="0"/>
              <a:t>%.</a:t>
            </a:r>
            <a:endParaRPr lang="en-US" sz="2400" dirty="0" smtClean="0"/>
          </a:p>
          <a:p>
            <a:pPr lvl="2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Overview &amp;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6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r>
              <a:rPr lang="en-US" sz="2400" b="1" kern="0" dirty="0" smtClean="0"/>
              <a:t>PDCWG Meeting </a:t>
            </a:r>
            <a:r>
              <a:rPr lang="en-US" sz="2400" b="1" kern="0" dirty="0" smtClean="0"/>
              <a:t>4/12/17</a:t>
            </a:r>
            <a:endParaRPr lang="en-US" sz="2400" b="1" kern="0" dirty="0" smtClean="0"/>
          </a:p>
          <a:p>
            <a:pPr lvl="1"/>
            <a:r>
              <a:rPr lang="en-US" sz="1800" kern="0" dirty="0" smtClean="0"/>
              <a:t>Regulation &amp; Frequency Control Reports</a:t>
            </a:r>
          </a:p>
          <a:p>
            <a:pPr lvl="1"/>
            <a:r>
              <a:rPr lang="en-US" sz="1800" kern="0" dirty="0"/>
              <a:t>GREDP Performance </a:t>
            </a:r>
            <a:r>
              <a:rPr lang="en-US" sz="1800" kern="0" dirty="0" smtClean="0"/>
              <a:t>Analysis</a:t>
            </a:r>
          </a:p>
          <a:p>
            <a:pPr lvl="1"/>
            <a:r>
              <a:rPr lang="en-US" sz="1800" kern="0" dirty="0" smtClean="0"/>
              <a:t>N</a:t>
            </a:r>
            <a:r>
              <a:rPr lang="en-US" sz="1800" kern="0" dirty="0" smtClean="0"/>
              <a:t>PRR 815 Discussion</a:t>
            </a:r>
            <a:endParaRPr lang="en-US" sz="1800" kern="0" dirty="0" smtClean="0"/>
          </a:p>
          <a:p>
            <a:pPr lvl="1"/>
            <a:r>
              <a:rPr lang="en-US" sz="1800" kern="0" dirty="0"/>
              <a:t>MOD-026-1 &amp; MOD-027-1 Discussion</a:t>
            </a:r>
          </a:p>
          <a:p>
            <a:pPr lvl="2"/>
            <a:r>
              <a:rPr lang="en-US" sz="1400" kern="0" dirty="0"/>
              <a:t>NOGRR Proposal/Review </a:t>
            </a:r>
            <a:r>
              <a:rPr lang="en-US" sz="1400" kern="0" dirty="0" smtClean="0"/>
              <a:t>Status – waiting on ERCOT comments</a:t>
            </a:r>
            <a:endParaRPr lang="en-US" sz="1400" kern="0" dirty="0"/>
          </a:p>
          <a:p>
            <a:pPr lvl="1"/>
            <a:r>
              <a:rPr lang="en-US" sz="1800" kern="0" dirty="0" smtClean="0"/>
              <a:t>BAL-001-TRE-1 Review Committee</a:t>
            </a:r>
            <a:endParaRPr lang="en-US" sz="1400" kern="0" dirty="0" smtClean="0"/>
          </a:p>
          <a:p>
            <a:pPr lvl="1"/>
            <a:r>
              <a:rPr lang="en-US" sz="1800" kern="0" dirty="0" smtClean="0"/>
              <a:t>Reviewed </a:t>
            </a:r>
            <a:r>
              <a:rPr lang="en-US" sz="1800" kern="0" dirty="0" smtClean="0"/>
              <a:t>Frequency Events</a:t>
            </a:r>
          </a:p>
          <a:p>
            <a:pPr lvl="2"/>
            <a:r>
              <a:rPr lang="en-US" sz="1600" kern="0" dirty="0" smtClean="0"/>
              <a:t>3</a:t>
            </a:r>
            <a:r>
              <a:rPr lang="en-US" sz="1600" kern="0" dirty="0" smtClean="0"/>
              <a:t>/9/2017 18:36:50 (FME)</a:t>
            </a:r>
            <a:endParaRPr lang="en-US" sz="1600" kern="0" dirty="0" smtClean="0"/>
          </a:p>
          <a:p>
            <a:pPr lvl="3"/>
            <a:r>
              <a:rPr lang="en-US" sz="1300" kern="0" dirty="0"/>
              <a:t>Loss of </a:t>
            </a:r>
            <a:r>
              <a:rPr lang="en-US" sz="1300" kern="0" dirty="0" smtClean="0"/>
              <a:t>642MW</a:t>
            </a:r>
            <a:endParaRPr lang="en-US" sz="1300" kern="0" dirty="0" smtClean="0"/>
          </a:p>
          <a:p>
            <a:pPr lvl="3"/>
            <a:r>
              <a:rPr lang="en-US" sz="1300" kern="0" dirty="0" smtClean="0"/>
              <a:t>1,069 </a:t>
            </a:r>
            <a:r>
              <a:rPr lang="en-US" sz="1300" kern="0" dirty="0" smtClean="0"/>
              <a:t>MW/0.1HZ Response</a:t>
            </a:r>
          </a:p>
          <a:p>
            <a:pPr lvl="3"/>
            <a:r>
              <a:rPr lang="en-US" sz="1300" kern="0" dirty="0"/>
              <a:t>0</a:t>
            </a:r>
            <a:r>
              <a:rPr lang="en-US" sz="1300" kern="0" dirty="0" smtClean="0"/>
              <a:t> </a:t>
            </a:r>
            <a:r>
              <a:rPr lang="en-US" sz="1300" kern="0" dirty="0"/>
              <a:t>of </a:t>
            </a:r>
            <a:r>
              <a:rPr lang="en-US" sz="1300" kern="0" dirty="0" smtClean="0"/>
              <a:t>36</a:t>
            </a:r>
            <a:r>
              <a:rPr lang="en-US" sz="1300" kern="0" dirty="0" smtClean="0"/>
              <a:t> </a:t>
            </a:r>
            <a:r>
              <a:rPr lang="en-US" sz="1300" kern="0" dirty="0"/>
              <a:t>Generation Resources providing RRS had less than 75% of their expected Initial Primary Frequency Response.</a:t>
            </a:r>
          </a:p>
          <a:p>
            <a:pPr lvl="3"/>
            <a:r>
              <a:rPr lang="en-US" sz="1300" kern="0" dirty="0"/>
              <a:t>1</a:t>
            </a:r>
            <a:r>
              <a:rPr lang="en-US" sz="1300" kern="0" dirty="0" smtClean="0"/>
              <a:t> </a:t>
            </a:r>
            <a:r>
              <a:rPr lang="en-US" sz="1300" kern="0" dirty="0"/>
              <a:t>of </a:t>
            </a:r>
            <a:r>
              <a:rPr lang="en-US" sz="1300" kern="0" dirty="0" smtClean="0"/>
              <a:t>36</a:t>
            </a:r>
            <a:r>
              <a:rPr lang="en-US" sz="1300" kern="0" dirty="0" smtClean="0"/>
              <a:t> </a:t>
            </a:r>
            <a:r>
              <a:rPr lang="en-US" sz="1300" kern="0" dirty="0"/>
              <a:t>Generation Resources providing RRS had less than 75% of their expected Sustained Primary Frequency </a:t>
            </a:r>
            <a:r>
              <a:rPr lang="en-US" sz="1300" kern="0" dirty="0" smtClean="0"/>
              <a:t>Response.</a:t>
            </a:r>
            <a:endParaRPr lang="en-US" sz="2100" kern="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208231"/>
          </a:xfrm>
        </p:spPr>
        <p:txBody>
          <a:bodyPr>
            <a:normAutofit/>
          </a:bodyPr>
          <a:lstStyle/>
          <a:p>
            <a:pPr lvl="1"/>
            <a:r>
              <a:rPr lang="en-US" sz="1800" kern="0" dirty="0" smtClean="0"/>
              <a:t>Reviewed Frequency Events (cont.)</a:t>
            </a:r>
          </a:p>
          <a:p>
            <a:pPr lvl="2"/>
            <a:r>
              <a:rPr lang="en-US" sz="1700" kern="0" dirty="0" smtClean="0"/>
              <a:t>3/15/2017 1:36:21</a:t>
            </a:r>
          </a:p>
          <a:p>
            <a:pPr lvl="3"/>
            <a:r>
              <a:rPr lang="en-US" sz="1300" kern="0" dirty="0" smtClean="0"/>
              <a:t>Loss of 811MW and then 544MW within 60s</a:t>
            </a:r>
          </a:p>
          <a:p>
            <a:pPr lvl="3"/>
            <a:r>
              <a:rPr lang="en-US" sz="1300" kern="0" dirty="0" smtClean="0"/>
              <a:t>Not identified as an FME</a:t>
            </a:r>
          </a:p>
          <a:p>
            <a:pPr lvl="3"/>
            <a:r>
              <a:rPr lang="en-US" sz="1300" kern="0" dirty="0" smtClean="0"/>
              <a:t>Took 0:09:53 to recover to 60Hz</a:t>
            </a:r>
          </a:p>
          <a:p>
            <a:pPr lvl="3"/>
            <a:r>
              <a:rPr lang="en-US" sz="1300" kern="0" dirty="0" smtClean="0"/>
              <a:t>Possible causes:</a:t>
            </a:r>
          </a:p>
          <a:p>
            <a:pPr lvl="4"/>
            <a:r>
              <a:rPr lang="en-US" sz="1300" kern="0" dirty="0" smtClean="0"/>
              <a:t>Limited feedback in GTBD to SCED due to regulation being exhausted, etc.</a:t>
            </a:r>
          </a:p>
          <a:p>
            <a:pPr lvl="2"/>
            <a:r>
              <a:rPr lang="en-US" sz="1700" kern="0" dirty="0" smtClean="0"/>
              <a:t>3/29/2017 19:54:27</a:t>
            </a:r>
          </a:p>
          <a:p>
            <a:pPr lvl="3"/>
            <a:r>
              <a:rPr lang="en-US" sz="1300" kern="0" dirty="0" smtClean="0"/>
              <a:t>Loss of 770MW</a:t>
            </a:r>
          </a:p>
          <a:p>
            <a:pPr lvl="3"/>
            <a:r>
              <a:rPr lang="en-US" sz="1300" kern="0" dirty="0" smtClean="0"/>
              <a:t>Not identified as an FME</a:t>
            </a:r>
          </a:p>
          <a:p>
            <a:pPr lvl="3"/>
            <a:r>
              <a:rPr lang="en-US" sz="1300" kern="0" dirty="0" smtClean="0"/>
              <a:t>Took 0:10:53 to recover to 59.965Hz</a:t>
            </a:r>
          </a:p>
          <a:p>
            <a:pPr lvl="3"/>
            <a:r>
              <a:rPr lang="en-US" sz="1300" kern="0" dirty="0" smtClean="0"/>
              <a:t>Possible causes:</a:t>
            </a:r>
          </a:p>
          <a:p>
            <a:pPr lvl="4"/>
            <a:r>
              <a:rPr lang="en-US" sz="1300" kern="0" dirty="0" smtClean="0"/>
              <a:t>Occurred at top of the hour – AS changes including 100MW reduction in regulation, DC tie import ramping down, etc.</a:t>
            </a:r>
          </a:p>
          <a:p>
            <a:pPr lvl="4"/>
            <a:r>
              <a:rPr lang="en-US" sz="1300" kern="0" dirty="0" smtClean="0"/>
              <a:t>Limited feedback in GTBD to SCED.</a:t>
            </a:r>
          </a:p>
          <a:p>
            <a:pPr lvl="4"/>
            <a:r>
              <a:rPr lang="en-US" sz="1300" kern="0" dirty="0" smtClean="0"/>
              <a:t>Wind ramping down.</a:t>
            </a:r>
          </a:p>
          <a:p>
            <a:pPr lvl="4"/>
            <a:endParaRPr lang="en-US" sz="1300" kern="0" dirty="0" smtClean="0"/>
          </a:p>
          <a:p>
            <a:pPr marL="1371600" lvl="3" indent="0">
              <a:buNone/>
            </a:pPr>
            <a:endParaRPr lang="en-US" sz="1300" kern="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</a:t>
            </a:r>
            <a:r>
              <a:rPr lang="en-US" dirty="0" smtClean="0"/>
              <a:t>Minutes (cont.)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64200" y="828675"/>
            <a:ext cx="294506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Frequency events that had longer recovery periods.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2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Measurable Events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9504" y="828675"/>
            <a:ext cx="7586667" cy="511651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Interconnection Minimum Frequency Response (IMFR) Performance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35430" y="2914650"/>
            <a:ext cx="212479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IMFR Performance currently 1081.57 MW/0.1Hz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599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5400" y="2736053"/>
            <a:ext cx="6553200" cy="1385895"/>
            <a:chOff x="1295400" y="2799182"/>
            <a:chExt cx="6553200" cy="1385895"/>
          </a:xfrm>
        </p:grpSpPr>
        <p:sp>
          <p:nvSpPr>
            <p:cNvPr id="2" name="TextBox 1"/>
            <p:cNvSpPr txBox="1"/>
            <p:nvPr/>
          </p:nvSpPr>
          <p:spPr>
            <a:xfrm>
              <a:off x="1295400" y="3199742"/>
              <a:ext cx="6553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smtClean="0"/>
                <a:t>Questions?</a:t>
              </a:r>
              <a:endParaRPr lang="en-US" b="1" dirty="0" smtClean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428750" y="2799182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38275" y="4185077"/>
              <a:ext cx="6286500" cy="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74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8244</TotalTime>
  <Words>330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Custom Design</vt:lpstr>
      <vt:lpstr>PowerPoint Presentation</vt:lpstr>
      <vt:lpstr>Report Overview &amp; Notes</vt:lpstr>
      <vt:lpstr>Meeting Minutes</vt:lpstr>
      <vt:lpstr>Meeting Minutes (cont.)</vt:lpstr>
      <vt:lpstr>Frequency Measurable Events Performance</vt:lpstr>
      <vt:lpstr>Interconnection Minimum Frequency Response (IMFR) Performance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Giarratano, Alex</cp:lastModifiedBy>
  <cp:revision>272</cp:revision>
  <cp:lastPrinted>2013-01-30T23:16:36Z</cp:lastPrinted>
  <dcterms:created xsi:type="dcterms:W3CDTF">2010-04-12T23:12:02Z</dcterms:created>
  <dcterms:modified xsi:type="dcterms:W3CDTF">2017-05-04T04:23:06Z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