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2" r:id="rId4"/>
    <p:sldId id="263" r:id="rId5"/>
    <p:sldId id="261" r:id="rId6"/>
    <p:sldId id="260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CC"/>
    <a:srgbClr val="FF3300"/>
    <a:srgbClr val="40949A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581" autoAdjust="0"/>
  </p:normalViewPr>
  <p:slideViewPr>
    <p:cSldViewPr>
      <p:cViewPr varScale="1">
        <p:scale>
          <a:sx n="78" d="100"/>
          <a:sy n="78" d="100"/>
        </p:scale>
        <p:origin x="35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FCD6CD90-1623-4A1E-8D84-8AE2A535AAF8}" type="datetimeFigureOut">
              <a:rPr lang="en-US"/>
              <a:pPr>
                <a:defRPr/>
              </a:pPr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FC4ED3C5-7DA4-41AB-885B-267025C9A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261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098F68-6CFB-41E8-95D5-162747A7F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643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17" descr="Potomac Economics Color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"/>
            <a:ext cx="16764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Tab X ERCOT Public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9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2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334125"/>
            <a:ext cx="2819400" cy="4762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Tab X ERCOT</a:t>
            </a:r>
          </a:p>
        </p:txBody>
      </p:sp>
    </p:spTree>
    <p:extLst>
      <p:ext uri="{BB962C8B-B14F-4D97-AF65-F5344CB8AC3E}">
        <p14:creationId xmlns:p14="http://schemas.microsoft.com/office/powerpoint/2010/main" val="73688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7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46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E8CBCA-52B4-413B-A727-AEB479F13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Line 11"/>
          <p:cNvSpPr>
            <a:spLocks noChangeShapeType="1"/>
          </p:cNvSpPr>
          <p:nvPr userDrawn="1"/>
        </p:nvSpPr>
        <p:spPr bwMode="auto">
          <a:xfrm flipH="1">
            <a:off x="1096963" y="6343650"/>
            <a:ext cx="3175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Rectangle 13"/>
          <p:cNvSpPr>
            <a:spLocks noChangeArrowheads="1"/>
          </p:cNvSpPr>
          <p:nvPr userDrawn="1"/>
        </p:nvSpPr>
        <p:spPr bwMode="auto">
          <a:xfrm>
            <a:off x="6181725" y="634365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8E958D73-6747-4F9C-AAE2-95356854D3CC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 smtClean="0"/>
          </a:p>
        </p:txBody>
      </p:sp>
      <p:pic>
        <p:nvPicPr>
          <p:cNvPr id="1033" name="Picture 11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6342063"/>
            <a:ext cx="9223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3896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Tab X</a:t>
            </a:r>
          </a:p>
          <a:p>
            <a:pPr>
              <a:defRPr/>
            </a:pPr>
            <a:r>
              <a:rPr lang="en-US"/>
              <a:t>ERCOT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24175"/>
            <a:ext cx="7315200" cy="1114425"/>
          </a:xfrm>
        </p:spPr>
        <p:txBody>
          <a:bodyPr/>
          <a:lstStyle/>
          <a:p>
            <a:r>
              <a:rPr lang="en-US" altLang="en-US" smtClean="0"/>
              <a:t>Steve Reedy</a:t>
            </a:r>
          </a:p>
          <a:p>
            <a:r>
              <a:rPr lang="en-US" altLang="en-US" smtClean="0"/>
              <a:t>Potomac Economics</a:t>
            </a:r>
          </a:p>
          <a:p>
            <a:r>
              <a:rPr lang="en-US" altLang="en-US" smtClean="0"/>
              <a:t>Deputy Director, ERCOT IMM</a:t>
            </a:r>
          </a:p>
        </p:txBody>
      </p:sp>
      <p:sp>
        <p:nvSpPr>
          <p:cNvPr id="7171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12813" y="1457325"/>
            <a:ext cx="7316787" cy="1241425"/>
          </a:xfrm>
        </p:spPr>
        <p:txBody>
          <a:bodyPr/>
          <a:lstStyle/>
          <a:p>
            <a:r>
              <a:rPr lang="en-US" altLang="en-US" dirty="0" smtClean="0"/>
              <a:t>Private Use Network Load Distribution Factors</a:t>
            </a:r>
            <a:endParaRPr lang="en-US" altLang="en-US" dirty="0" smtClean="0"/>
          </a:p>
        </p:txBody>
      </p:sp>
      <p:sp>
        <p:nvSpPr>
          <p:cNvPr id="20" name="Rectangle 20"/>
          <p:cNvSpPr txBox="1">
            <a:spLocks noChangeArrowheads="1"/>
          </p:cNvSpPr>
          <p:nvPr/>
        </p:nvSpPr>
        <p:spPr bwMode="auto">
          <a:xfrm>
            <a:off x="914400" y="4343400"/>
            <a:ext cx="63436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kern="0" dirty="0" smtClean="0">
                <a:latin typeface="Arial Black" pitchFamily="34" charset="0"/>
              </a:rPr>
              <a:t>May</a:t>
            </a:r>
            <a:r>
              <a:rPr lang="en-US" kern="0" dirty="0" smtClean="0">
                <a:latin typeface="Arial Black" pitchFamily="34" charset="0"/>
              </a:rPr>
              <a:t> 3</a:t>
            </a:r>
            <a:r>
              <a:rPr lang="en-US" kern="0" baseline="30000" dirty="0" smtClean="0">
                <a:latin typeface="Arial Black" pitchFamily="34" charset="0"/>
              </a:rPr>
              <a:t>rd</a:t>
            </a:r>
            <a:r>
              <a:rPr lang="en-US" kern="0" dirty="0" smtClean="0">
                <a:latin typeface="Arial Black" pitchFamily="34" charset="0"/>
              </a:rPr>
              <a:t>, 2017</a:t>
            </a:r>
            <a:endParaRPr lang="en-US" kern="0" dirty="0">
              <a:latin typeface="Arial Black" pitchFamily="34" charset="0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kern="0" dirty="0">
              <a:latin typeface="Arial Black" pitchFamily="34" charset="0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kern="0" dirty="0">
              <a:latin typeface="Arial Black" pitchFamily="34" charset="0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kern="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 Loads are not included in Load Distribution Factors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300225" y="4308159"/>
            <a:ext cx="844910" cy="8065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10800000">
            <a:off x="8109505" y="4384969"/>
            <a:ext cx="729695" cy="652885"/>
          </a:xfrm>
          <a:prstGeom prst="triangle">
            <a:avLst>
              <a:gd name="adj" fmla="val 48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10800000">
            <a:off x="1913438" y="4389125"/>
            <a:ext cx="729695" cy="652885"/>
          </a:xfrm>
          <a:prstGeom prst="triangle">
            <a:avLst>
              <a:gd name="adj" fmla="val 48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45980" y="5272440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Load Zone Load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54730" y="527244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PUN Load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32125" y="5272440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PUN Resource Node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62665" y="2814520"/>
            <a:ext cx="1815620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278285" y="2814520"/>
            <a:ext cx="3369055" cy="1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47340" y="2814520"/>
            <a:ext cx="28270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 flipH="1" flipV="1">
            <a:off x="2278285" y="2814521"/>
            <a:ext cx="12354" cy="15746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8461998" y="2814521"/>
            <a:ext cx="12354" cy="15746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0"/>
          </p:cNvCxnSpPr>
          <p:nvPr/>
        </p:nvCxnSpPr>
        <p:spPr>
          <a:xfrm flipH="1" flipV="1">
            <a:off x="6695999" y="2840150"/>
            <a:ext cx="26681" cy="14680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58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zone energy purchased in the Day-Ahead Market does not “flow” in the network model to PUN Loads</a:t>
            </a:r>
          </a:p>
          <a:p>
            <a:pPr lvl="1"/>
            <a:r>
              <a:rPr lang="en-US" dirty="0" smtClean="0"/>
              <a:t>Leaves more transmission capacity open near PUN Loads than if properly modeled</a:t>
            </a:r>
          </a:p>
          <a:p>
            <a:r>
              <a:rPr lang="en-US" dirty="0" smtClean="0"/>
              <a:t>Energy Only bids/ PTP Obligation bids sinking at PUN resource nodes do not compete with Load Zone flows</a:t>
            </a:r>
          </a:p>
          <a:p>
            <a:pPr lvl="1"/>
            <a:r>
              <a:rPr lang="en-US" dirty="0" smtClean="0"/>
              <a:t>More can be sold than should be</a:t>
            </a:r>
          </a:p>
          <a:p>
            <a:r>
              <a:rPr lang="en-US" dirty="0" smtClean="0"/>
              <a:t>High prices at PUN loads are not factored into appropriate Load Zone prices</a:t>
            </a:r>
          </a:p>
          <a:p>
            <a:pPr lvl="1"/>
            <a:r>
              <a:rPr lang="en-US" dirty="0" smtClean="0"/>
              <a:t>No revenue to fund payout to EO bids/PTPs sunk at PUN RNs</a:t>
            </a:r>
          </a:p>
          <a:p>
            <a:pPr lvl="1"/>
            <a:r>
              <a:rPr lang="en-US" dirty="0" smtClean="0"/>
              <a:t>Causes </a:t>
            </a:r>
            <a:r>
              <a:rPr lang="en-US" smtClean="0"/>
              <a:t>Revenue Neutrality hit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the Problem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53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607063"/>
              </p:ext>
            </p:extLst>
          </p:nvPr>
        </p:nvGraphicFramePr>
        <p:xfrm>
          <a:off x="457200" y="10668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Dead Bus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PUN Loads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only by Breaker Ratings (9999MW available)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</a:t>
                      </a:r>
                      <a:r>
                        <a:rPr lang="en-US" baseline="0" dirty="0" smtClean="0"/>
                        <a:t> by appropriate network ratings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Extremely low</a:t>
                      </a:r>
                      <a:r>
                        <a:rPr lang="en-US" baseline="0" dirty="0" smtClean="0"/>
                        <a:t> risk to bidders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risk to bidders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Volume got very high very quickly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 not particularly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Affects Revenue Neutrality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 Revenue Neutrality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Very Similar to “Dead Bus”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60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OBL MWs Sunk at “Poster Child” PUN RN – Nodal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475" y="685800"/>
            <a:ext cx="7677823" cy="557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53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PTP OBL MWs Sunk at “Poster Child” PUN RN – </a:t>
            </a:r>
            <a:r>
              <a:rPr lang="en-US" dirty="0" smtClean="0"/>
              <a:t>2017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692" y="685800"/>
            <a:ext cx="7670215" cy="557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1521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3358</TotalTime>
  <Words>205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Arial Black</vt:lpstr>
      <vt:lpstr>Custom Design</vt:lpstr>
      <vt:lpstr>Private Use Network Load Distribution Factors</vt:lpstr>
      <vt:lpstr>PUN Loads are not included in Load Distribution Factors</vt:lpstr>
      <vt:lpstr>Mechanics of the Problem </vt:lpstr>
      <vt:lpstr>Not Very Similar to “Dead Bus” Issue</vt:lpstr>
      <vt:lpstr>PTP OBL MWs Sunk at “Poster Child” PUN RN – Nodal</vt:lpstr>
      <vt:lpstr>PTP OBL MWs Sunk at “Poster Child” PUN RN – 2017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Wilkins, Tisa</dc:creator>
  <cp:lastModifiedBy>Reedy, Stephen</cp:lastModifiedBy>
  <cp:revision>113</cp:revision>
  <cp:lastPrinted>2015-06-05T15:53:00Z</cp:lastPrinted>
  <dcterms:created xsi:type="dcterms:W3CDTF">2005-04-21T14:28:35Z</dcterms:created>
  <dcterms:modified xsi:type="dcterms:W3CDTF">2017-05-03T13:09:18Z</dcterms:modified>
</cp:coreProperties>
</file>