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9"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65" d="100"/>
          <a:sy n="165" d="100"/>
        </p:scale>
        <p:origin x="238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2044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758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33923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3867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1557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5804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992247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94661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231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908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349486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914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1706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4162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087849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8730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9364601"/>
      </p:ext>
    </p:extLst>
  </p:cSld>
  <p:clrMap bg1="dk1" tx1="lt1" bg2="dk2" tx2="lt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MIS Change Management Subgrou</a:t>
            </a:r>
            <a:r>
              <a:rPr lang="en-US" dirty="0"/>
              <a:t>p</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0318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MIS Change Management Subgroup?</a:t>
            </a:r>
            <a:endParaRPr lang="en-US" dirty="0"/>
          </a:p>
        </p:txBody>
      </p:sp>
      <p:sp>
        <p:nvSpPr>
          <p:cNvPr id="3" name="Content Placeholder 2"/>
          <p:cNvSpPr>
            <a:spLocks noGrp="1"/>
          </p:cNvSpPr>
          <p:nvPr>
            <p:ph idx="1"/>
          </p:nvPr>
        </p:nvSpPr>
        <p:spPr/>
        <p:txBody>
          <a:bodyPr/>
          <a:lstStyle/>
          <a:p>
            <a:r>
              <a:rPr lang="en-US" dirty="0" smtClean="0"/>
              <a:t>Subgroup of the Market Data Working Group</a:t>
            </a:r>
          </a:p>
          <a:p>
            <a:pPr marL="0" indent="0">
              <a:buNone/>
            </a:pPr>
            <a:endParaRPr lang="en-US" dirty="0" smtClean="0"/>
          </a:p>
          <a:p>
            <a:r>
              <a:rPr lang="en-US" dirty="0" smtClean="0"/>
              <a:t>Exploring the current change management process for the Market Information System</a:t>
            </a:r>
          </a:p>
          <a:p>
            <a:pPr marL="0" indent="0">
              <a:buNone/>
            </a:pPr>
            <a:endParaRPr lang="en-US" dirty="0" smtClean="0"/>
          </a:p>
          <a:p>
            <a:r>
              <a:rPr lang="en-US" dirty="0" smtClean="0"/>
              <a:t>How data and application changes affect MPs</a:t>
            </a:r>
          </a:p>
          <a:p>
            <a:endParaRPr lang="en-US" dirty="0"/>
          </a:p>
          <a:p>
            <a:r>
              <a:rPr lang="en-US" dirty="0" smtClean="0"/>
              <a:t>How to make it easier to find information about upcoming changes to data or applications</a:t>
            </a:r>
          </a:p>
          <a:p>
            <a:endParaRPr lang="en-US" dirty="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3926650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problem?</a:t>
            </a:r>
            <a:endParaRPr lang="en-US" dirty="0"/>
          </a:p>
        </p:txBody>
      </p:sp>
      <p:sp>
        <p:nvSpPr>
          <p:cNvPr id="3" name="Content Placeholder 2"/>
          <p:cNvSpPr>
            <a:spLocks noGrp="1"/>
          </p:cNvSpPr>
          <p:nvPr>
            <p:ph idx="1"/>
          </p:nvPr>
        </p:nvSpPr>
        <p:spPr/>
        <p:txBody>
          <a:bodyPr/>
          <a:lstStyle/>
          <a:p>
            <a:r>
              <a:rPr lang="en-US" dirty="0" smtClean="0"/>
              <a:t>Example Case Study:</a:t>
            </a:r>
          </a:p>
          <a:p>
            <a:pPr lvl="1"/>
            <a:r>
              <a:rPr lang="en-US" dirty="0"/>
              <a:t>At the March 29 2016 Market Data Working Group (MDWG) meeting, ERCOT announced an upcoming 30 day notice for changes to two reports. The notice included changes to the Wind Power Production - Hourly Averaged Actual and Forecasted Values (report ID: 13028, EMIL ID: NP4-732-CD) and the Solar Power Production - Hourly Averaged Actual and Forecasted Values (report ID: 13483, EMIL ID: NP4-737-CD). Until the announcement, there had been no discussion in MDWG of the changes, the justifications, or benefits the change would provide to market participants or ERCOT. There </a:t>
            </a:r>
            <a:r>
              <a:rPr lang="en-US" dirty="0" smtClean="0"/>
              <a:t>were no discussions </a:t>
            </a:r>
            <a:r>
              <a:rPr lang="en-US" dirty="0"/>
              <a:t>with Market Participants about potential impacts to their systems</a:t>
            </a:r>
            <a:r>
              <a:rPr lang="en-US" dirty="0" smtClean="0"/>
              <a:t>.</a:t>
            </a:r>
          </a:p>
          <a:p>
            <a:pPr marL="457200" lvl="1" indent="0">
              <a:buNone/>
            </a:pPr>
            <a:endParaRPr lang="en-US" dirty="0"/>
          </a:p>
        </p:txBody>
      </p:sp>
    </p:spTree>
    <p:extLst>
      <p:ext uri="{BB962C8B-B14F-4D97-AF65-F5344CB8AC3E}">
        <p14:creationId xmlns:p14="http://schemas.microsoft.com/office/powerpoint/2010/main" val="830068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 The Conversation</a:t>
            </a:r>
            <a:endParaRPr lang="en-US" dirty="0"/>
          </a:p>
        </p:txBody>
      </p:sp>
      <p:sp>
        <p:nvSpPr>
          <p:cNvPr id="3" name="Content Placeholder 2"/>
          <p:cNvSpPr>
            <a:spLocks noGrp="1"/>
          </p:cNvSpPr>
          <p:nvPr>
            <p:ph idx="1"/>
          </p:nvPr>
        </p:nvSpPr>
        <p:spPr/>
        <p:txBody>
          <a:bodyPr/>
          <a:lstStyle/>
          <a:p>
            <a:r>
              <a:rPr lang="en-US" dirty="0" smtClean="0"/>
              <a:t>We want to hear from you when changes to data or applications on the MIS affected your business</a:t>
            </a:r>
          </a:p>
          <a:p>
            <a:endParaRPr lang="en-US" dirty="0"/>
          </a:p>
          <a:p>
            <a:r>
              <a:rPr lang="en-US" dirty="0" smtClean="0"/>
              <a:t>Do you have ideas about how ERCOT can better communicate upcoming changes</a:t>
            </a:r>
          </a:p>
          <a:p>
            <a:endParaRPr lang="en-US" dirty="0"/>
          </a:p>
          <a:p>
            <a:r>
              <a:rPr lang="en-US" dirty="0" smtClean="0"/>
              <a:t>When: Every </a:t>
            </a:r>
            <a:r>
              <a:rPr lang="en-US" dirty="0"/>
              <a:t>other </a:t>
            </a:r>
            <a:r>
              <a:rPr lang="en-US" dirty="0" smtClean="0"/>
              <a:t>Thursday from 3:30 ~ 4:30</a:t>
            </a:r>
          </a:p>
          <a:p>
            <a:pPr lvl="1"/>
            <a:r>
              <a:rPr lang="en-US" dirty="0" smtClean="0"/>
              <a:t>Next WebEx </a:t>
            </a:r>
            <a:r>
              <a:rPr lang="en-US"/>
              <a:t>meeting </a:t>
            </a:r>
            <a:r>
              <a:rPr lang="en-US" smtClean="0"/>
              <a:t>5/4/17</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67033046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68</TotalTime>
  <Words>227</Words>
  <Application>Microsoft Office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Trebuchet MS</vt:lpstr>
      <vt:lpstr>Wingdings 3</vt:lpstr>
      <vt:lpstr>Facet</vt:lpstr>
      <vt:lpstr>MIS Change Management Subgroup</vt:lpstr>
      <vt:lpstr>What is the MIS Change Management Subgroup?</vt:lpstr>
      <vt:lpstr>What’s the problem?</vt:lpstr>
      <vt:lpstr>Join The Conversation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 Change Management</dc:title>
  <dc:creator>Spence, Daniel</dc:creator>
  <cp:lastModifiedBy>Spence, Daniel</cp:lastModifiedBy>
  <cp:revision>6</cp:revision>
  <dcterms:created xsi:type="dcterms:W3CDTF">2017-05-01T21:05:01Z</dcterms:created>
  <dcterms:modified xsi:type="dcterms:W3CDTF">2017-05-02T14:26:27Z</dcterms:modified>
</cp:coreProperties>
</file>