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</p:sldMasterIdLst>
  <p:notesMasterIdLst>
    <p:notesMasterId r:id="rId26"/>
  </p:notesMasterIdLst>
  <p:handoutMasterIdLst>
    <p:handoutMasterId r:id="rId27"/>
  </p:handoutMasterIdLst>
  <p:sldIdLst>
    <p:sldId id="260" r:id="rId3"/>
    <p:sldId id="333" r:id="rId4"/>
    <p:sldId id="328" r:id="rId5"/>
    <p:sldId id="342" r:id="rId6"/>
    <p:sldId id="343" r:id="rId7"/>
    <p:sldId id="329" r:id="rId8"/>
    <p:sldId id="332" r:id="rId9"/>
    <p:sldId id="357" r:id="rId10"/>
    <p:sldId id="340" r:id="rId11"/>
    <p:sldId id="341" r:id="rId12"/>
    <p:sldId id="344" r:id="rId13"/>
    <p:sldId id="345" r:id="rId14"/>
    <p:sldId id="346" r:id="rId15"/>
    <p:sldId id="347" r:id="rId16"/>
    <p:sldId id="348" r:id="rId17"/>
    <p:sldId id="349" r:id="rId18"/>
    <p:sldId id="350" r:id="rId19"/>
    <p:sldId id="351" r:id="rId20"/>
    <p:sldId id="352" r:id="rId21"/>
    <p:sldId id="353" r:id="rId22"/>
    <p:sldId id="354" r:id="rId23"/>
    <p:sldId id="355" r:id="rId24"/>
    <p:sldId id="356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66" autoAdjust="0"/>
    <p:restoredTop sz="94660"/>
  </p:normalViewPr>
  <p:slideViewPr>
    <p:cSldViewPr showGuides="1">
      <p:cViewPr varScale="1">
        <p:scale>
          <a:sx n="74" d="100"/>
          <a:sy n="74" d="100"/>
        </p:scale>
        <p:origin x="117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529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101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208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076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8169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080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535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13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48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119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52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04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6605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615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119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3201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62200"/>
            <a:ext cx="5257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Point-to-Point Obligation (PTP) Settlements and </a:t>
            </a:r>
            <a:r>
              <a:rPr lang="en-US" sz="2000" b="1" dirty="0">
                <a:solidFill>
                  <a:schemeClr val="tx2"/>
                </a:solidFill>
              </a:rPr>
              <a:t>C</a:t>
            </a:r>
            <a:r>
              <a:rPr lang="en-US" sz="2000" b="1" dirty="0" smtClean="0">
                <a:solidFill>
                  <a:schemeClr val="tx2"/>
                </a:solidFill>
              </a:rPr>
              <a:t>learing Difference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QMWG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May 1, 2017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233145"/>
              </p:ext>
            </p:extLst>
          </p:nvPr>
        </p:nvGraphicFramePr>
        <p:xfrm>
          <a:off x="381000" y="2057400"/>
          <a:ext cx="8534400" cy="2887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1355"/>
                <a:gridCol w="1082405"/>
                <a:gridCol w="1706880"/>
                <a:gridCol w="1827403"/>
                <a:gridCol w="1586357"/>
              </a:tblGrid>
              <a:tr h="5557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All 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generators </a:t>
                      </a: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 system</a:t>
                      </a:r>
                    </a:p>
                  </a:txBody>
                  <a:tcPr marL="7731" marR="7731" marT="71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Generator </a:t>
                      </a:r>
                      <a:r>
                        <a:rPr lang="en-US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HRL (MW)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1" marR="7731" marT="71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HRL-weighted</a:t>
                      </a:r>
                      <a:r>
                        <a:rPr lang="en-US" sz="15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distribution factor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31" marR="7731" marT="71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Each generator’s shift factor on constraint</a:t>
                      </a:r>
                    </a:p>
                  </a:txBody>
                  <a:tcPr marL="7731" marR="7731" marT="714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kern="120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HRL-weighted</a:t>
                      </a:r>
                      <a:r>
                        <a:rPr lang="en-US" sz="1800" b="1" i="0" u="none" strike="noStrike" kern="1200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shift factor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731" marR="7731" marT="7144" marB="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Gen 1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(disconnected)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4212" marR="7421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n/a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4212" marR="7421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4212" marR="7421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4212" marR="7421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4212" marR="74212" marT="34290" marB="34290"/>
                </a:tc>
              </a:tr>
              <a:tr h="3429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Gen 2 (offline)</a:t>
                      </a:r>
                    </a:p>
                  </a:txBody>
                  <a:tcPr marL="74212" marR="7421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74212" marR="7421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4212" marR="7421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4212" marR="7421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4212" marR="74212" marT="34290" marB="34290"/>
                </a:tc>
              </a:tr>
              <a:tr h="3429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Gen 3</a:t>
                      </a:r>
                    </a:p>
                  </a:txBody>
                  <a:tcPr marL="74212" marR="7421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74212" marR="7421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.25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4212" marR="7421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-.02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4212" marR="7421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-.0050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4212" marR="74212" marT="34290" marB="34290"/>
                </a:tc>
              </a:tr>
              <a:tr h="3429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Gen 4</a:t>
                      </a:r>
                    </a:p>
                  </a:txBody>
                  <a:tcPr marL="74212" marR="7421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70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4212" marR="7421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.35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4212" marR="7421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.01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4212" marR="7421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.0035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4212" marR="74212" marT="34290" marB="34290"/>
                </a:tc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Gen 5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4212" marR="7421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4212" marR="7421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.40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4212" marR="7421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.01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4212" marR="74212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.0040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4212" marR="74212" marT="34290" marB="34290"/>
                </a:tc>
              </a:tr>
              <a:tr h="617220">
                <a:tc gridSpan="4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Disconnected settlement point’s shift factor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on binding constraint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(sum of </a:t>
                      </a:r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HRL-weighted shift factors) </a:t>
                      </a:r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=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4212" marR="74212" marT="34290" marB="34290"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.0025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4212" marR="74212" marT="34290" marB="34290"/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304800" y="1447800"/>
            <a:ext cx="8458200" cy="5183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50" b="0" dirty="0" smtClean="0">
                <a:solidFill>
                  <a:schemeClr val="tx1"/>
                </a:solidFill>
              </a:rPr>
              <a:t>Example</a:t>
            </a:r>
            <a:r>
              <a:rPr lang="en-US" sz="1350" b="0" dirty="0">
                <a:solidFill>
                  <a:schemeClr val="tx1"/>
                </a:solidFill>
              </a:rPr>
              <a:t> </a:t>
            </a:r>
            <a:r>
              <a:rPr lang="en-US" sz="1350" b="0" dirty="0" smtClean="0">
                <a:solidFill>
                  <a:schemeClr val="tx1"/>
                </a:solidFill>
              </a:rPr>
              <a:t>of MW weighting. When distributing to all generators in the system, the equivalent impact to constraint will be near zero. </a:t>
            </a:r>
            <a:endParaRPr lang="en-US" sz="1350" b="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Pick-up effect example for virtuals, TPOs</a:t>
            </a:r>
          </a:p>
        </p:txBody>
      </p:sp>
    </p:spTree>
    <p:extLst>
      <p:ext uri="{BB962C8B-B14F-4D97-AF65-F5344CB8AC3E}">
        <p14:creationId xmlns:p14="http://schemas.microsoft.com/office/powerpoint/2010/main" val="69416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86000" y="2819400"/>
            <a:ext cx="564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April 13, 2017 QMWG WEBEX presentation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19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Other </a:t>
            </a:r>
            <a:r>
              <a:rPr lang="en-US" dirty="0"/>
              <a:t>Related</a:t>
            </a:r>
            <a:r>
              <a:rPr lang="en-US" b="1" dirty="0" smtClean="0">
                <a:solidFill>
                  <a:schemeClr val="accent1"/>
                </a:solidFill>
              </a:rPr>
              <a:t> Issues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915400" cy="4876800"/>
          </a:xfrm>
        </p:spPr>
        <p:txBody>
          <a:bodyPr/>
          <a:lstStyle/>
          <a:p>
            <a:r>
              <a:rPr lang="en-US" sz="2000" dirty="0"/>
              <a:t>A concern has been raised about </a:t>
            </a:r>
            <a:r>
              <a:rPr lang="en-US" sz="2000" b="1" dirty="0">
                <a:solidFill>
                  <a:srgbClr val="FF0000"/>
                </a:solidFill>
              </a:rPr>
              <a:t>explicit G-1 contingencies</a:t>
            </a:r>
          </a:p>
          <a:p>
            <a:pPr lvl="1"/>
            <a:r>
              <a:rPr lang="en-US" sz="2000" dirty="0"/>
              <a:t>This issue is different from the PTP implementation concern in that the contingencies causing the PTP implementation concern are </a:t>
            </a:r>
            <a:endParaRPr lang="en-US" sz="2000" dirty="0" smtClean="0"/>
          </a:p>
          <a:p>
            <a:pPr lvl="2"/>
            <a:r>
              <a:rPr lang="en-US" sz="2000" dirty="0" smtClean="0"/>
              <a:t>Transmission contingencies which outage a Resource Node as well and hence no concern with difference in optimization price and RN SPP </a:t>
            </a:r>
          </a:p>
          <a:p>
            <a:pPr lvl="2"/>
            <a:r>
              <a:rPr lang="en-US" sz="2000" dirty="0"/>
              <a:t>C</a:t>
            </a:r>
            <a:r>
              <a:rPr lang="en-US" sz="2000" dirty="0" smtClean="0"/>
              <a:t>onsistently </a:t>
            </a:r>
            <a:r>
              <a:rPr lang="en-US" sz="2000" dirty="0"/>
              <a:t>modeled across CRR/DAM/RT and hence there are no systemic uplift possibilities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There is further discussion needed about explicit G-1 contingencies in Real-Time causing potential overselling but </a:t>
            </a:r>
            <a:r>
              <a:rPr lang="en-US" sz="2000" b="1" dirty="0" smtClean="0">
                <a:solidFill>
                  <a:srgbClr val="FF0000"/>
                </a:solidFill>
              </a:rPr>
              <a:t>this is </a:t>
            </a:r>
            <a:r>
              <a:rPr lang="en-US" sz="2000" b="1" dirty="0">
                <a:solidFill>
                  <a:srgbClr val="FF0000"/>
                </a:solidFill>
              </a:rPr>
              <a:t>a different </a:t>
            </a:r>
            <a:r>
              <a:rPr lang="en-US" sz="2000" b="1" dirty="0" smtClean="0">
                <a:solidFill>
                  <a:srgbClr val="FF0000"/>
                </a:solidFill>
              </a:rPr>
              <a:t>issue which could be addressed later.</a:t>
            </a:r>
          </a:p>
          <a:p>
            <a:pPr lvl="1"/>
            <a:endParaRPr lang="en-US" sz="2000" b="1" dirty="0">
              <a:solidFill>
                <a:srgbClr val="FF0000"/>
              </a:solidFill>
            </a:endParaRPr>
          </a:p>
          <a:p>
            <a:pPr lvl="1"/>
            <a:endParaRPr lang="en-US" sz="2000" b="1" dirty="0">
              <a:solidFill>
                <a:srgbClr val="FF0000"/>
              </a:solidFill>
            </a:endParaRPr>
          </a:p>
          <a:p>
            <a:pPr lvl="1"/>
            <a:endParaRPr lang="en-US" sz="2000" dirty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79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Clarification Needed for NPRR827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81600"/>
          </a:xfrm>
        </p:spPr>
        <p:txBody>
          <a:bodyPr/>
          <a:lstStyle/>
          <a:p>
            <a:r>
              <a:rPr lang="en-US" sz="2000" dirty="0">
                <a:solidFill>
                  <a:srgbClr val="FF0000"/>
                </a:solidFill>
              </a:rPr>
              <a:t>Key to determine implementation </a:t>
            </a:r>
            <a:r>
              <a:rPr lang="en-US" sz="2000" dirty="0"/>
              <a:t>to determine the exact </a:t>
            </a:r>
            <a:r>
              <a:rPr lang="en-US" sz="2000" dirty="0" smtClean="0"/>
              <a:t>language</a:t>
            </a:r>
          </a:p>
          <a:p>
            <a:endParaRPr lang="en-US" sz="1000" dirty="0"/>
          </a:p>
          <a:p>
            <a:r>
              <a:rPr lang="en-US" sz="2000" dirty="0" smtClean="0"/>
              <a:t>Implementation options discussed-</a:t>
            </a:r>
          </a:p>
          <a:p>
            <a:endParaRPr lang="en-US" sz="800" dirty="0"/>
          </a:p>
          <a:p>
            <a:pPr lvl="1"/>
            <a:r>
              <a:rPr lang="en-US" sz="2000" b="1" dirty="0"/>
              <a:t>Zero out awards </a:t>
            </a:r>
            <a:r>
              <a:rPr lang="en-US" sz="2000" dirty="0"/>
              <a:t>which are affected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Could remove hedging opportunities </a:t>
            </a:r>
            <a:r>
              <a:rPr lang="en-US" sz="1800" dirty="0"/>
              <a:t>for other constraints and therefore cannot be a long-term solution: this is not a base case issue, it is post contingency for one constraint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Can cause shortfall </a:t>
            </a:r>
            <a:r>
              <a:rPr lang="en-US" sz="1800" dirty="0"/>
              <a:t>because removed PTP bids could be providing counter flow</a:t>
            </a:r>
          </a:p>
          <a:p>
            <a:pPr lvl="2"/>
            <a:endParaRPr lang="en-US" sz="900" dirty="0"/>
          </a:p>
          <a:p>
            <a:pPr lvl="1"/>
            <a:r>
              <a:rPr lang="en-US" sz="2000" b="1" dirty="0"/>
              <a:t>Settle at the optimization price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Concerns with gaming</a:t>
            </a:r>
          </a:p>
          <a:p>
            <a:pPr lvl="2"/>
            <a:r>
              <a:rPr lang="en-US" sz="1800" dirty="0"/>
              <a:t>Will not be able to implement manually</a:t>
            </a:r>
          </a:p>
          <a:p>
            <a:pPr lvl="2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5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Alternative Language for NPRR827</a:t>
            </a:r>
            <a:r>
              <a:rPr lang="en-US" dirty="0"/>
              <a:t/>
            </a:r>
            <a:br>
              <a:rPr lang="en-US" dirty="0"/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838200"/>
            <a:ext cx="8724900" cy="5181600"/>
          </a:xfrm>
        </p:spPr>
        <p:txBody>
          <a:bodyPr/>
          <a:lstStyle/>
          <a:p>
            <a:r>
              <a:rPr lang="en-US" sz="2000" dirty="0" smtClean="0"/>
              <a:t>Other long term implementation options discussed</a:t>
            </a:r>
          </a:p>
          <a:p>
            <a:endParaRPr lang="en-US" sz="800" dirty="0" smtClean="0"/>
          </a:p>
          <a:p>
            <a:pPr lvl="1"/>
            <a:r>
              <a:rPr lang="en-US" sz="2000" b="1" dirty="0" smtClean="0"/>
              <a:t>Removing </a:t>
            </a:r>
            <a:r>
              <a:rPr lang="en-US" sz="2000" b="1" dirty="0"/>
              <a:t>the contingencies </a:t>
            </a:r>
            <a:endParaRPr lang="en-US" sz="2000" b="1" dirty="0" smtClean="0"/>
          </a:p>
          <a:p>
            <a:pPr lvl="2"/>
            <a:r>
              <a:rPr lang="en-US" sz="2000" dirty="0"/>
              <a:t>Need to be evaluated </a:t>
            </a:r>
            <a:r>
              <a:rPr lang="en-US" sz="2000" dirty="0" smtClean="0"/>
              <a:t>for reliability</a:t>
            </a:r>
            <a:endParaRPr lang="en-US" sz="2000" dirty="0"/>
          </a:p>
          <a:p>
            <a:pPr lvl="2"/>
            <a:r>
              <a:rPr lang="en-US" sz="2000" dirty="0"/>
              <a:t>Removing from SCED/DAM/CRR and do Out of Market action</a:t>
            </a:r>
          </a:p>
          <a:p>
            <a:pPr lvl="3"/>
            <a:r>
              <a:rPr lang="en-US" sz="1800" dirty="0"/>
              <a:t>Not a preferred option by ERCOT operations</a:t>
            </a:r>
          </a:p>
          <a:p>
            <a:pPr lvl="3"/>
            <a:r>
              <a:rPr lang="en-US" sz="1800" dirty="0"/>
              <a:t>Requires </a:t>
            </a:r>
            <a:r>
              <a:rPr lang="en-US" sz="1800" dirty="0">
                <a:solidFill>
                  <a:srgbClr val="FF0000"/>
                </a:solidFill>
              </a:rPr>
              <a:t>extensive system changes</a:t>
            </a:r>
            <a:r>
              <a:rPr lang="en-US" sz="1800" dirty="0"/>
              <a:t> and testing</a:t>
            </a:r>
          </a:p>
          <a:p>
            <a:pPr lvl="3"/>
            <a:r>
              <a:rPr lang="en-US" sz="1800" dirty="0">
                <a:solidFill>
                  <a:srgbClr val="FF0000"/>
                </a:solidFill>
              </a:rPr>
              <a:t>Increases out of market actions</a:t>
            </a:r>
          </a:p>
          <a:p>
            <a:pPr lvl="3"/>
            <a:r>
              <a:rPr lang="en-US" sz="1800" dirty="0">
                <a:solidFill>
                  <a:srgbClr val="FF0000"/>
                </a:solidFill>
              </a:rPr>
              <a:t>Cause Uplift </a:t>
            </a:r>
          </a:p>
          <a:p>
            <a:pPr lvl="2"/>
            <a:r>
              <a:rPr lang="en-US" sz="2000" dirty="0"/>
              <a:t>Removing from just DAM/CRR and keeping in SCED</a:t>
            </a:r>
          </a:p>
          <a:p>
            <a:pPr lvl="3"/>
            <a:r>
              <a:rPr lang="en-US" sz="1800" dirty="0"/>
              <a:t>would </a:t>
            </a:r>
            <a:r>
              <a:rPr lang="en-US" sz="1800" dirty="0">
                <a:solidFill>
                  <a:srgbClr val="FF0000"/>
                </a:solidFill>
              </a:rPr>
              <a:t>cause overselling </a:t>
            </a:r>
            <a:r>
              <a:rPr lang="en-US" sz="1800" dirty="0"/>
              <a:t>and revenue neutrality </a:t>
            </a:r>
            <a:r>
              <a:rPr lang="en-US" sz="1800" dirty="0" smtClean="0"/>
              <a:t>charges</a:t>
            </a:r>
          </a:p>
          <a:p>
            <a:pPr lvl="3"/>
            <a:endParaRPr lang="en-US" sz="800" dirty="0"/>
          </a:p>
          <a:p>
            <a:pPr lvl="1"/>
            <a:r>
              <a:rPr lang="en-US" sz="2000" b="1" dirty="0" smtClean="0"/>
              <a:t>ERCOT proposed optimization change</a:t>
            </a:r>
          </a:p>
          <a:p>
            <a:pPr lvl="2"/>
            <a:r>
              <a:rPr lang="en-US" sz="1800" b="1" dirty="0" smtClean="0"/>
              <a:t>Language change needed </a:t>
            </a:r>
            <a:r>
              <a:rPr lang="en-US" sz="1800" dirty="0"/>
              <a:t>- </a:t>
            </a:r>
            <a:r>
              <a:rPr lang="en-US" altLang="en-US" sz="1800" dirty="0"/>
              <a:t>PTP Obligation bids shall not be awarded where the DAM clearing price for the PTP Obligation is greater than the PTP Obligation bid price </a:t>
            </a:r>
            <a:r>
              <a:rPr lang="en-US" altLang="en-US" sz="1800" dirty="0">
                <a:solidFill>
                  <a:srgbClr val="FF0000"/>
                </a:solidFill>
              </a:rPr>
              <a:t>within a small threshold</a:t>
            </a:r>
            <a:r>
              <a:rPr lang="en-US" altLang="en-US" sz="1800" dirty="0"/>
              <a:t>.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39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Merits of ERCOT option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98490"/>
            <a:ext cx="8534400" cy="4876800"/>
          </a:xfrm>
        </p:spPr>
        <p:txBody>
          <a:bodyPr/>
          <a:lstStyle/>
          <a:p>
            <a:r>
              <a:rPr lang="en-US" sz="2000" dirty="0"/>
              <a:t>Contingencies that cause PTP implementation concern </a:t>
            </a:r>
            <a:endParaRPr lang="en-US" sz="2000" dirty="0" smtClean="0"/>
          </a:p>
          <a:p>
            <a:pPr lvl="1"/>
            <a:r>
              <a:rPr lang="en-US" sz="1800" dirty="0"/>
              <a:t>Must be </a:t>
            </a:r>
            <a:r>
              <a:rPr lang="en-US" sz="1800" dirty="0">
                <a:solidFill>
                  <a:srgbClr val="FF0000"/>
                </a:solidFill>
              </a:rPr>
              <a:t>considered for reliability </a:t>
            </a:r>
            <a:r>
              <a:rPr lang="en-US" sz="1800" dirty="0"/>
              <a:t>in Real-Time to ensure there are no transmission equipment violations. </a:t>
            </a:r>
            <a:endParaRPr lang="en-US" sz="1800" dirty="0" smtClean="0"/>
          </a:p>
          <a:p>
            <a:pPr lvl="1"/>
            <a:r>
              <a:rPr lang="en-US" sz="1800" dirty="0" smtClean="0"/>
              <a:t>Must be </a:t>
            </a:r>
            <a:r>
              <a:rPr lang="en-US" sz="1800" dirty="0" smtClean="0">
                <a:solidFill>
                  <a:srgbClr val="FF0000"/>
                </a:solidFill>
              </a:rPr>
              <a:t>in SCED to avoid Uplift from Out of market actions</a:t>
            </a:r>
          </a:p>
          <a:p>
            <a:pPr lvl="1"/>
            <a:r>
              <a:rPr lang="en-US" sz="1800" dirty="0" smtClean="0"/>
              <a:t>Hence must be </a:t>
            </a:r>
            <a:r>
              <a:rPr lang="en-US" sz="1800" dirty="0" smtClean="0">
                <a:solidFill>
                  <a:srgbClr val="FF0000"/>
                </a:solidFill>
              </a:rPr>
              <a:t>consider in DAM </a:t>
            </a:r>
            <a:r>
              <a:rPr lang="en-US" sz="1800" dirty="0">
                <a:solidFill>
                  <a:srgbClr val="FF0000"/>
                </a:solidFill>
              </a:rPr>
              <a:t>to ensure consistency </a:t>
            </a:r>
            <a:r>
              <a:rPr lang="en-US" sz="1800" dirty="0"/>
              <a:t>and maintain revenue neutrality</a:t>
            </a:r>
            <a:r>
              <a:rPr lang="en-US" sz="1800" dirty="0" smtClean="0"/>
              <a:t>.</a:t>
            </a:r>
          </a:p>
          <a:p>
            <a:pPr lvl="1"/>
            <a:endParaRPr lang="en-US" sz="800" dirty="0"/>
          </a:p>
          <a:p>
            <a:r>
              <a:rPr lang="en-US" sz="2000" dirty="0" smtClean="0"/>
              <a:t>To </a:t>
            </a:r>
            <a:r>
              <a:rPr lang="en-US" sz="2000" dirty="0"/>
              <a:t>maintain power balance in the post-contingency power </a:t>
            </a:r>
            <a:r>
              <a:rPr lang="en-US" sz="2000" dirty="0" smtClean="0"/>
              <a:t>flow, DAM optimization will be changed to distribute </a:t>
            </a:r>
            <a:r>
              <a:rPr lang="en-US" sz="2000" dirty="0"/>
              <a:t>the PTP MW from the disconnected Settlement Point to all the other connected generators</a:t>
            </a:r>
          </a:p>
          <a:p>
            <a:pPr lvl="1"/>
            <a:r>
              <a:rPr lang="en-US" sz="1800" dirty="0"/>
              <a:t>Would make </a:t>
            </a:r>
            <a:r>
              <a:rPr lang="en-US" sz="1800" dirty="0">
                <a:solidFill>
                  <a:srgbClr val="FF0000"/>
                </a:solidFill>
              </a:rPr>
              <a:t>optimization </a:t>
            </a:r>
            <a:r>
              <a:rPr lang="en-US" sz="1800" dirty="0" smtClean="0">
                <a:solidFill>
                  <a:srgbClr val="FF0000"/>
                </a:solidFill>
              </a:rPr>
              <a:t>price and </a:t>
            </a:r>
            <a:r>
              <a:rPr lang="en-US" sz="1800" dirty="0">
                <a:solidFill>
                  <a:srgbClr val="FF0000"/>
                </a:solidFill>
              </a:rPr>
              <a:t>settlement price consistent</a:t>
            </a:r>
            <a:r>
              <a:rPr lang="en-US" sz="1800" dirty="0"/>
              <a:t> within a small </a:t>
            </a:r>
            <a:r>
              <a:rPr lang="en-US" sz="1800" dirty="0" smtClean="0"/>
              <a:t>tolerance</a:t>
            </a:r>
            <a:endParaRPr lang="en-US" sz="1800" dirty="0"/>
          </a:p>
          <a:p>
            <a:pPr lvl="1"/>
            <a:r>
              <a:rPr lang="en-US" sz="1800" dirty="0"/>
              <a:t>The post contingency flows </a:t>
            </a:r>
            <a:r>
              <a:rPr lang="en-US" sz="1800" dirty="0" smtClean="0"/>
              <a:t>based on simulated governor response</a:t>
            </a:r>
          </a:p>
          <a:p>
            <a:pPr lvl="1"/>
            <a:r>
              <a:rPr lang="en-US" sz="1800" dirty="0" smtClean="0"/>
              <a:t>ERCOT design calculates prices based on pre-contingency dispatching of resources to meet post contingency overloads. </a:t>
            </a:r>
          </a:p>
          <a:p>
            <a:pPr lvl="1"/>
            <a:r>
              <a:rPr lang="en-US" sz="1800" dirty="0"/>
              <a:t>Contingencies that cause PTP implementation concern </a:t>
            </a:r>
            <a:r>
              <a:rPr lang="en-US" sz="1800" dirty="0" smtClean="0"/>
              <a:t>are considered the same and hence are not over constraining </a:t>
            </a:r>
          </a:p>
          <a:p>
            <a:pPr lvl="1"/>
            <a:r>
              <a:rPr lang="en-US" sz="1800" dirty="0" smtClean="0"/>
              <a:t>Similar to implementation by other ISOs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41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649" y="2438400"/>
            <a:ext cx="8534400" cy="335280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Appendix</a:t>
            </a:r>
            <a:endParaRPr lang="en-US" sz="28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68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839200" cy="5052221"/>
          </a:xfrm>
        </p:spPr>
        <p:txBody>
          <a:bodyPr/>
          <a:lstStyle/>
          <a:p>
            <a:r>
              <a:rPr lang="en-US" sz="2400" dirty="0" smtClean="0"/>
              <a:t>A PTP is modeled as a simultaneous injection and withdrawal – a linked bid and offer</a:t>
            </a:r>
          </a:p>
          <a:p>
            <a:endParaRPr lang="en-US" sz="2400" dirty="0" smtClean="0"/>
          </a:p>
          <a:p>
            <a:r>
              <a:rPr lang="en-US" sz="2400" dirty="0" smtClean="0"/>
              <a:t>Clearing </a:t>
            </a:r>
            <a:r>
              <a:rPr lang="en-US" sz="2400" dirty="0"/>
              <a:t>price and </a:t>
            </a:r>
            <a:r>
              <a:rPr lang="en-US" sz="2400" dirty="0" smtClean="0"/>
              <a:t>SPP </a:t>
            </a:r>
            <a:r>
              <a:rPr lang="en-US" sz="2400" dirty="0"/>
              <a:t>difference </a:t>
            </a:r>
            <a:r>
              <a:rPr lang="en-US" sz="2400" dirty="0" smtClean="0"/>
              <a:t>diverge when</a:t>
            </a:r>
            <a:endParaRPr lang="en-US" sz="2400" dirty="0"/>
          </a:p>
          <a:p>
            <a:pPr lvl="1"/>
            <a:r>
              <a:rPr lang="en-US" sz="2200" dirty="0" smtClean="0"/>
              <a:t>Under a contingency a settlement point associated with either the PTP’ sink or source </a:t>
            </a:r>
            <a:r>
              <a:rPr lang="en-US" sz="2200" dirty="0"/>
              <a:t>is disconnected </a:t>
            </a:r>
            <a:endParaRPr lang="en-US" sz="2200" dirty="0" smtClean="0"/>
          </a:p>
          <a:p>
            <a:pPr lvl="1"/>
            <a:r>
              <a:rPr lang="en-US" sz="2200" dirty="0" smtClean="0"/>
              <a:t>A constraint becomes violated/binding under the contingency</a:t>
            </a:r>
          </a:p>
          <a:p>
            <a:pPr lvl="1"/>
            <a:r>
              <a:rPr lang="en-US" sz="2200" dirty="0" smtClean="0"/>
              <a:t>The shift factor for the connected settlement point is non-trivial</a:t>
            </a:r>
          </a:p>
          <a:p>
            <a:pPr lvl="1"/>
            <a:r>
              <a:rPr lang="en-US" sz="2200" dirty="0" smtClean="0"/>
              <a:t>The constraint remains binding for the final DAM solution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67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Modeling DAM PTPs in Contingency Analysis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054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Under contingency analysis a contingency disconnects one of the source/sink settlement points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In order to keep post-contingency power balance, any </a:t>
            </a:r>
            <a:r>
              <a:rPr lang="en-US" sz="2000" dirty="0"/>
              <a:t>PTP </a:t>
            </a:r>
            <a:r>
              <a:rPr lang="en-US" sz="2000" dirty="0" smtClean="0"/>
              <a:t>containing a </a:t>
            </a:r>
            <a:r>
              <a:rPr lang="en-US" sz="2000" dirty="0"/>
              <a:t>disconnected settlement point will be </a:t>
            </a:r>
            <a:r>
              <a:rPr lang="en-US" sz="2000" dirty="0" smtClean="0"/>
              <a:t>ignored in </a:t>
            </a:r>
            <a:r>
              <a:rPr lang="en-US" sz="2000" smtClean="0"/>
              <a:t>the post-contingency power </a:t>
            </a:r>
            <a:r>
              <a:rPr lang="en-US" sz="2000" dirty="0" smtClean="0"/>
              <a:t>flow.</a:t>
            </a: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/>
              <a:t>  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981200" y="3657600"/>
            <a:ext cx="480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51460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91200" y="35052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752600" y="3581400"/>
            <a:ext cx="2286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629400" y="3581400"/>
            <a:ext cx="2286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own Arrow 10"/>
          <p:cNvSpPr/>
          <p:nvPr/>
        </p:nvSpPr>
        <p:spPr>
          <a:xfrm>
            <a:off x="1828800" y="3162300"/>
            <a:ext cx="76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>
            <a:off x="6715125" y="3810000"/>
            <a:ext cx="76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895600" y="2450069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PTP</a:t>
            </a:r>
            <a:r>
              <a:rPr lang="en-US" sz="1100" dirty="0" err="1" smtClean="0"/>
              <a:t>source</a:t>
            </a:r>
            <a:r>
              <a:rPr lang="en-US" dirty="0" smtClean="0"/>
              <a:t>		 </a:t>
            </a:r>
            <a:r>
              <a:rPr lang="en-US" dirty="0" err="1" smtClean="0"/>
              <a:t>PTP</a:t>
            </a:r>
            <a:r>
              <a:rPr lang="en-US" sz="1100" dirty="0" err="1" smtClean="0"/>
              <a:t>sink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>
            <a:off x="3962400" y="2561451"/>
            <a:ext cx="762000" cy="1465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362200" y="3314700"/>
            <a:ext cx="609600" cy="647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2362200" y="3276601"/>
            <a:ext cx="609600" cy="6857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845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Clearing Price for PTP with source </a:t>
            </a:r>
            <a:r>
              <a:rPr lang="en-US" dirty="0" smtClean="0"/>
              <a:t>disconnected in a contingency</a:t>
            </a:r>
            <a:endParaRPr lang="en-US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175998"/>
                <a:ext cx="8915400" cy="5029200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 smtClean="0"/>
                  <a:t>The clearing (optimization) price for PTPs would be: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𝑃𝑇𝑃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𝑠𝑖𝑛𝑘</m:t>
                        </m:r>
                        <m: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𝑠𝑜𝑢𝑟𝑐𝑒</m:t>
                        </m:r>
                      </m:sub>
                      <m:sup>
                        <m: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𝑜𝑝𝑡𝑖𝑚𝑖𝑧𝑎𝑡𝑖𝑜𝑛</m:t>
                        </m:r>
                      </m:sup>
                    </m:sSubSup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b="0" i="1" dirty="0" smtClean="0">
                    <a:solidFill>
                      <a:schemeClr val="tx2"/>
                    </a:solidFill>
                    <a:latin typeface="Cambria Math" panose="02040503050406030204" pitchFamily="18" charset="0"/>
                  </a:rPr>
                  <a:t>Lambda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−∑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𝑆𝐹𝑠𝑖𝑛𝑘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𝑆𝑃𝑐𝑜𝑛𝑠𝑡𝑟𝑎𝑖𝑛𝑡</m:t>
                    </m:r>
                  </m:oMath>
                </a14:m>
                <a:r>
                  <a:rPr lang="en-US" sz="1800" dirty="0" smtClean="0"/>
                  <a:t> – </a:t>
                </a:r>
                <a:br>
                  <a:rPr lang="en-US" sz="1800" dirty="0" smtClean="0"/>
                </a:br>
                <a:r>
                  <a:rPr lang="en-US" sz="1800" dirty="0" smtClean="0"/>
                  <a:t>			(</a:t>
                </a:r>
                <a:r>
                  <a:rPr lang="en-US" sz="1800" i="1" dirty="0">
                    <a:latin typeface="Cambria Math" panose="02040503050406030204" pitchFamily="18" charset="0"/>
                  </a:rPr>
                  <a:t>Lambda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−∑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𝑆𝐹𝑠𝑜𝑢𝑟𝑐𝑒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𝑆𝑃𝑐𝑜𝑛𝑠𝑡𝑟𝑎𝑖𝑛𝑡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smtClean="0"/>
                  <a:t>)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 smtClean="0"/>
                  <a:t>		=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∑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𝑆𝐹𝑠𝑜𝑢𝑟𝑐𝑒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𝑆𝑃𝑐𝑜𝑛𝑠𝑡𝑟𝑎𝑖𝑛𝑡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−∑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𝑆𝐹𝑠𝑖𝑛𝑘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1800" b="0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𝑆𝑃𝑐𝑜𝑛𝑠𝑡𝑟𝑎𝑖𝑛𝑡</m:t>
                    </m:r>
                  </m:oMath>
                </a14:m>
                <a:endParaRPr lang="en-US" sz="1800" b="0" dirty="0" smtClean="0">
                  <a:solidFill>
                    <a:schemeClr val="tx2"/>
                  </a:solidFill>
                </a:endParaRPr>
              </a:p>
              <a:p>
                <a:pPr marL="400050" lvl="1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𝑆𝐹</m:t>
                    </m:r>
                  </m:oMath>
                </a14:m>
                <a:r>
                  <a:rPr lang="en-US" sz="1200" b="0" dirty="0" smtClean="0">
                    <a:solidFill>
                      <a:schemeClr val="tx2"/>
                    </a:solidFill>
                  </a:rPr>
                  <a:t>=shift factor</a:t>
                </a:r>
              </a:p>
              <a:p>
                <a:pPr marL="400050" lvl="1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𝑆𝑃</m:t>
                    </m:r>
                  </m:oMath>
                </a14:m>
                <a:r>
                  <a:rPr lang="en-US" sz="1200" dirty="0" smtClean="0"/>
                  <a:t>=shadow price of constraint</a:t>
                </a:r>
              </a:p>
              <a:p>
                <a:pPr marL="0" indent="0">
                  <a:buNone/>
                </a:pPr>
                <a:endParaRPr lang="en-US" sz="1800" b="0" dirty="0" smtClean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US" sz="1800" b="0" dirty="0" smtClean="0">
                    <a:solidFill>
                      <a:schemeClr val="tx2"/>
                    </a:solidFill>
                  </a:rPr>
                  <a:t>If we have three constraints, but the second contingency constraint disconnects the source of the PTP, then the clearing (optimization) price of the PTP would be: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𝑃𝑇𝑃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𝑠𝑖𝑛𝑘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𝑠𝑜𝑢𝑟𝑐𝑒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𝑜𝑝𝑡𝑖𝑚𝑖𝑧𝑎𝑡𝑖𝑜𝑛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1+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3−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1800" b="0" dirty="0" smtClean="0">
                  <a:solidFill>
                    <a:schemeClr val="tx2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14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400" dirty="0" smtClean="0"/>
                  <a:t>*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</a:rPr>
                      <m:t>Note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</a:rPr>
                      <m:t>that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</a:rPr>
                      <m:t>the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</a:rPr>
                      <m:t>term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𝑆𝐹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𝑠𝑜</m:t>
                        </m:r>
                      </m:sub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𝑆𝑃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𝑆𝐹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1400" i="1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𝑆𝑃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400" dirty="0" smtClean="0">
                    <a:solidFill>
                      <a:schemeClr val="tx2"/>
                    </a:solidFill>
                  </a:rPr>
                  <a:t> does not appear as this PTP is removed for </a:t>
                </a:r>
                <a:r>
                  <a:rPr lang="en-US" sz="1400" dirty="0" smtClean="0"/>
                  <a:t>the second contingency. Also,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𝑆𝐹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𝑠𝑜</m:t>
                        </m:r>
                      </m:sub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1400" dirty="0" smtClean="0">
                    <a:solidFill>
                      <a:schemeClr val="tx2"/>
                    </a:solidFill>
                  </a:rPr>
                  <a:t>=0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175998"/>
                <a:ext cx="8915400" cy="5029200"/>
              </a:xfrm>
              <a:blipFill rotWithShape="0">
                <a:blip r:embed="rId3"/>
                <a:stretch>
                  <a:fillRect l="-616" b="-1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29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PTP Clearing and </a:t>
            </a:r>
            <a:r>
              <a:rPr lang="en-US" dirty="0"/>
              <a:t>S</a:t>
            </a:r>
            <a:r>
              <a:rPr lang="en-US" dirty="0" smtClean="0"/>
              <a:t>ettlement 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686800" cy="5052221"/>
          </a:xfrm>
        </p:spPr>
        <p:txBody>
          <a:bodyPr/>
          <a:lstStyle/>
          <a:p>
            <a:pPr marL="0" lvl="1" indent="0">
              <a:buNone/>
            </a:pPr>
            <a:r>
              <a:rPr lang="en-US" sz="2000" b="1" dirty="0" smtClean="0"/>
              <a:t>Concern</a:t>
            </a:r>
            <a:r>
              <a:rPr lang="en-US" sz="1800" dirty="0" smtClean="0"/>
              <a:t>:  Price </a:t>
            </a:r>
            <a:r>
              <a:rPr lang="en-US" sz="1800" dirty="0"/>
              <a:t>difference between </a:t>
            </a:r>
            <a:r>
              <a:rPr lang="en-US" sz="1800" dirty="0" smtClean="0"/>
              <a:t>clearing and settlement of PTPs</a:t>
            </a:r>
            <a:endParaRPr lang="en-US" sz="1800" dirty="0"/>
          </a:p>
          <a:p>
            <a:pPr lvl="1"/>
            <a:r>
              <a:rPr lang="en-US" sz="1800" dirty="0" smtClean="0"/>
              <a:t>A </a:t>
            </a:r>
            <a:r>
              <a:rPr lang="en-US" sz="1800" dirty="0"/>
              <a:t>contingency d</a:t>
            </a:r>
            <a:r>
              <a:rPr lang="en-US" sz="1800" dirty="0" smtClean="0"/>
              <a:t>e</a:t>
            </a:r>
            <a:r>
              <a:rPr lang="en-US" sz="1800" dirty="0"/>
              <a:t>-</a:t>
            </a:r>
            <a:r>
              <a:rPr lang="en-US" sz="1800" dirty="0" smtClean="0"/>
              <a:t>energizes one side </a:t>
            </a:r>
            <a:r>
              <a:rPr lang="en-US" sz="1800" dirty="0"/>
              <a:t>of the </a:t>
            </a:r>
            <a:r>
              <a:rPr lang="en-US" sz="1800" dirty="0" smtClean="0"/>
              <a:t>PTP and causes an constraint to bind at high shadow price and hence high price at energized side</a:t>
            </a:r>
          </a:p>
          <a:p>
            <a:pPr lvl="1"/>
            <a:r>
              <a:rPr lang="en-US" sz="1800" dirty="0" smtClean="0"/>
              <a:t>To maintain power balance under PTP analysis, DAM </a:t>
            </a:r>
            <a:r>
              <a:rPr lang="en-US" sz="1800" dirty="0"/>
              <a:t>creates an exception to exclude this contingency/constraint’s impact in PTP </a:t>
            </a:r>
            <a:r>
              <a:rPr lang="en-US" sz="1800" dirty="0" smtClean="0"/>
              <a:t>clearing due to one side being de-energized</a:t>
            </a:r>
            <a:endParaRPr lang="en-US" sz="1600" dirty="0" smtClean="0"/>
          </a:p>
          <a:p>
            <a:pPr lvl="1"/>
            <a:r>
              <a:rPr lang="en-US" sz="1800" dirty="0" smtClean="0"/>
              <a:t>LMP at the energized side takes into account this </a:t>
            </a:r>
            <a:r>
              <a:rPr lang="en-US" sz="1800" dirty="0"/>
              <a:t>constraint’s </a:t>
            </a:r>
            <a:r>
              <a:rPr lang="en-US" sz="1800" dirty="0" smtClean="0"/>
              <a:t>impact</a:t>
            </a:r>
          </a:p>
          <a:p>
            <a:pPr lvl="1"/>
            <a:endParaRPr lang="en-US" sz="800" dirty="0" smtClean="0"/>
          </a:p>
          <a:p>
            <a:pPr marL="0" indent="0">
              <a:buNone/>
            </a:pPr>
            <a:r>
              <a:rPr lang="en-US" sz="2000" b="1" dirty="0" smtClean="0"/>
              <a:t>Proposed Change</a:t>
            </a:r>
            <a:r>
              <a:rPr lang="en-US" sz="2000" dirty="0" smtClean="0"/>
              <a:t>: </a:t>
            </a:r>
            <a:r>
              <a:rPr lang="en-US" sz="1800" dirty="0"/>
              <a:t>To maintain power balance under PTP analysis, Instead of ignoring the congestion impacts of one side de-energized PTPs, modify DAM optimization to distribute the PTP MW from the disconnected Settlement Point to all the other online generators</a:t>
            </a:r>
          </a:p>
          <a:p>
            <a:pPr lvl="1"/>
            <a:r>
              <a:rPr lang="en-US" sz="1800" dirty="0"/>
              <a:t>Makes optimization </a:t>
            </a:r>
            <a:r>
              <a:rPr lang="en-US" sz="1800" dirty="0" smtClean="0"/>
              <a:t>and </a:t>
            </a:r>
            <a:r>
              <a:rPr lang="en-US" sz="1800" dirty="0"/>
              <a:t>settlement price consistent within a small tolerance</a:t>
            </a:r>
          </a:p>
          <a:p>
            <a:pPr lvl="1"/>
            <a:r>
              <a:rPr lang="en-US" sz="1800" dirty="0" smtClean="0"/>
              <a:t>Pickup effect ensures power </a:t>
            </a:r>
            <a:r>
              <a:rPr lang="en-US" sz="1800" dirty="0"/>
              <a:t>balance in the post-contingency power </a:t>
            </a:r>
            <a:r>
              <a:rPr lang="en-US" sz="1800" dirty="0" smtClean="0"/>
              <a:t>flow and has </a:t>
            </a:r>
            <a:r>
              <a:rPr lang="en-US" sz="1800" dirty="0"/>
              <a:t>minimal impact on the congestion </a:t>
            </a:r>
            <a:r>
              <a:rPr lang="en-US" sz="1800" dirty="0" smtClean="0"/>
              <a:t>pattern based on </a:t>
            </a:r>
            <a:r>
              <a:rPr lang="en-US" sz="1800" dirty="0"/>
              <a:t>historic analysis </a:t>
            </a:r>
          </a:p>
          <a:p>
            <a:pPr lvl="1"/>
            <a:r>
              <a:rPr lang="en-US" sz="1800" dirty="0"/>
              <a:t>Binding constraints under N-1 are mainly due to power flow redirections caused by the topology change under N-1 contingency and not due to the pickup effect of the tripped generator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4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DAM Settlement Point Price</a:t>
            </a:r>
            <a:endParaRPr lang="en-US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762000"/>
                <a:ext cx="8763000" cy="5334000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 smtClean="0"/>
                  <a:t>The Settlement </a:t>
                </a:r>
                <a:r>
                  <a:rPr lang="en-US" sz="1800" dirty="0"/>
                  <a:t>P</a:t>
                </a:r>
                <a:r>
                  <a:rPr lang="en-US" sz="1800" dirty="0" smtClean="0"/>
                  <a:t>oint </a:t>
                </a:r>
                <a:r>
                  <a:rPr lang="en-US" sz="1800" dirty="0"/>
                  <a:t>P</a:t>
                </a:r>
                <a:r>
                  <a:rPr lang="en-US" sz="1800" dirty="0" smtClean="0"/>
                  <a:t>rices (SPP) at a Settlement Point is given by: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𝑆𝑃𝑃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−∑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𝑆𝐹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𝑆𝑃𝑐𝑜𝑛𝑠𝑡𝑟𝑎𝑖𝑛𝑡</m:t>
                      </m:r>
                    </m:oMath>
                  </m:oMathPara>
                </a14:m>
                <a:endParaRPr lang="en-US" sz="18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200" i="1" smtClean="0">
                        <a:latin typeface="Cambria Math" panose="02040503050406030204" pitchFamily="18" charset="0"/>
                      </a:rPr>
                      <m:t>λ</m:t>
                    </m:r>
                  </m:oMath>
                </a14:m>
                <a:r>
                  <a:rPr lang="en-US" sz="1200" i="1" dirty="0" smtClean="0">
                    <a:latin typeface="Cambria Math" panose="02040503050406030204" pitchFamily="18" charset="0"/>
                  </a:rPr>
                  <a:t>= </a:t>
                </a:r>
                <a:r>
                  <a:rPr lang="en-US" sz="1200" dirty="0"/>
                  <a:t>system lambda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𝑆𝐹</m:t>
                    </m:r>
                  </m:oMath>
                </a14:m>
                <a:r>
                  <a:rPr lang="en-US" sz="1200" b="0" dirty="0" smtClean="0">
                    <a:solidFill>
                      <a:schemeClr val="tx2"/>
                    </a:solidFill>
                  </a:rPr>
                  <a:t>=shift factor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</a:rPr>
                      <m:t>𝑆𝑃</m:t>
                    </m:r>
                  </m:oMath>
                </a14:m>
                <a:r>
                  <a:rPr lang="en-US" sz="1200" dirty="0" smtClean="0"/>
                  <a:t>=shadow price</a:t>
                </a:r>
              </a:p>
              <a:p>
                <a:pPr marL="0" indent="0">
                  <a:buNone/>
                </a:pPr>
                <a:endParaRPr lang="en-US" sz="1800" b="0" dirty="0" smtClean="0">
                  <a:solidFill>
                    <a:schemeClr val="tx2"/>
                  </a:solidFill>
                </a:endParaRPr>
              </a:p>
              <a:p>
                <a:pPr marL="0" indent="0">
                  <a:buNone/>
                </a:pPr>
                <a:r>
                  <a:rPr lang="en-US" sz="1800" b="0" dirty="0" smtClean="0">
                    <a:solidFill>
                      <a:schemeClr val="tx2"/>
                    </a:solidFill>
                  </a:rPr>
                  <a:t>If we have three constraints, but a contingency disconnects the Settlement Point “source” on the second constraint, the </a:t>
                </a:r>
                <a:r>
                  <a:rPr lang="en-US" sz="1800" dirty="0" smtClean="0"/>
                  <a:t>SPP at “source” </a:t>
                </a:r>
                <a:r>
                  <a:rPr lang="en-US" sz="1800" b="0" dirty="0" smtClean="0">
                    <a:solidFill>
                      <a:schemeClr val="tx2"/>
                    </a:solidFill>
                  </a:rPr>
                  <a:t>would be: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𝑆𝑃𝑃𝑠𝑜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800" i="1"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sSubSup>
                        <m:sSubSupPr>
                          <m:ctrlPr>
                            <a:rPr lang="en-US" sz="1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𝑆𝐹𝑠𝑜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1800" b="0" i="1" dirty="0" smtClean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 smtClean="0">
                    <a:latin typeface="Cambria Math" panose="02040503050406030204" pitchFamily="18" charset="0"/>
                  </a:rPr>
                  <a:t>As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𝑆𝐹</m:t>
                        </m:r>
                      </m:e>
                      <m:sub>
                        <m: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𝑠𝑜</m:t>
                        </m:r>
                      </m:sub>
                      <m:sup>
                        <m:r>
                          <a:rPr 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sz="1800" dirty="0" smtClean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=0</a:t>
                </a:r>
                <a:r>
                  <a:rPr lang="en-US" sz="1800" dirty="0" smtClean="0">
                    <a:latin typeface="Cambria Math" panose="02040503050406030204" pitchFamily="18" charset="0"/>
                  </a:rPr>
                  <a:t>, thus,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𝑆𝑃𝑃𝑠𝑜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800" i="1"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1−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𝑠𝑜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𝑆𝐹𝑠𝑜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1800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800" dirty="0" smtClean="0">
                    <a:latin typeface="Cambria Math" panose="02040503050406030204" pitchFamily="18" charset="0"/>
                  </a:rPr>
                  <a:t> The SPP at another Settlement Point “sink” that is energized for the second constraint is</a:t>
                </a:r>
                <a:endParaRPr lang="en-US" sz="1800" b="0" dirty="0" smtClean="0">
                  <a:solidFill>
                    <a:schemeClr val="tx2"/>
                  </a:solidFill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𝑆𝑃𝑃𝑠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1800" i="1"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1−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2−</m:t>
                      </m:r>
                      <m:sSubSup>
                        <m:sSub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𝑆𝐹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𝑆𝑃𝑐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1800" i="1" dirty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dirty="0" smtClean="0">
                  <a:solidFill>
                    <a:schemeClr val="tx2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762000"/>
                <a:ext cx="8763000" cy="5334000"/>
              </a:xfrm>
              <a:blipFill rotWithShape="0">
                <a:blip r:embed="rId3"/>
                <a:stretch>
                  <a:fillRect l="-626" r="-4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45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PTP settlement discrepancy </a:t>
            </a:r>
            <a:r>
              <a:rPr lang="en-US" dirty="0"/>
              <a:t>when source disconnected in a contingency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510540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1900" b="1" dirty="0" smtClean="0"/>
              <a:t>The DAM settlement for PTPs is the difference of the sink SPP and the source SPP</a:t>
            </a:r>
            <a:r>
              <a:rPr lang="en-US" sz="1900" dirty="0" smtClean="0"/>
              <a:t>: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900" i="1" dirty="0" smtClean="0">
              <a:latin typeface="Cambria Math" panose="0204050305040603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900" i="1" dirty="0">
              <a:latin typeface="Cambria Math" panose="0204050305040603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9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1900" b="1" dirty="0" smtClean="0"/>
              <a:t>The clearing price / DAM optimization price for </a:t>
            </a:r>
            <a:r>
              <a:rPr lang="en-US" sz="1900" b="1" dirty="0"/>
              <a:t>PTPs would be</a:t>
            </a:r>
            <a:r>
              <a:rPr lang="en-US" sz="1900" dirty="0"/>
              <a:t>: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900" dirty="0"/>
          </a:p>
          <a:p>
            <a:pPr marL="0" indent="0">
              <a:lnSpc>
                <a:spcPct val="150000"/>
              </a:lnSpc>
              <a:buNone/>
            </a:pPr>
            <a:endParaRPr lang="en-US" sz="19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1900" b="1" dirty="0" smtClean="0"/>
              <a:t>Difference between what the PTP is settled at and what the DAM clearing/optimization sees is</a:t>
            </a:r>
            <a:r>
              <a:rPr lang="en-US" sz="1900" dirty="0" smtClean="0"/>
              <a:t>: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9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1900" b="1" u="sng" dirty="0"/>
              <a:t>End result</a:t>
            </a:r>
            <a:r>
              <a:rPr lang="en-US" sz="1900" dirty="0"/>
              <a:t> – </a:t>
            </a:r>
            <a:r>
              <a:rPr lang="en-US" sz="1900" dirty="0">
                <a:solidFill>
                  <a:srgbClr val="FF0000"/>
                </a:solidFill>
              </a:rPr>
              <a:t>Under certain conditions, the awarded PTP could be settled at a price different from the clearing/optimization price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i="1" dirty="0">
              <a:latin typeface="Cambria Math" panose="0204050305040603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Possible alternatives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Preferred option - Change </a:t>
            </a:r>
            <a:r>
              <a:rPr lang="en-US" sz="2000" dirty="0"/>
              <a:t>how DAM </a:t>
            </a:r>
            <a:r>
              <a:rPr lang="en-US" sz="2000" dirty="0" smtClean="0"/>
              <a:t>processes PTP in contingency analysis when a contingency disconnects the source or sink  </a:t>
            </a:r>
          </a:p>
          <a:p>
            <a:endParaRPr lang="en-US" sz="1800" dirty="0" smtClean="0"/>
          </a:p>
          <a:p>
            <a:r>
              <a:rPr lang="en-US" sz="2000" dirty="0" smtClean="0"/>
              <a:t>To maintain power balance in the post-contingency power flow, rather than ignoring PTP in post-contingency power flow, distribute the PTP MW from the disconnected Settlement Point to all the other connected generators</a:t>
            </a:r>
          </a:p>
          <a:p>
            <a:pPr lvl="1"/>
            <a:r>
              <a:rPr lang="en-US" sz="1800" dirty="0" smtClean="0"/>
              <a:t>Would make optimization price and settlement price consistent within a small tolerance</a:t>
            </a:r>
          </a:p>
          <a:p>
            <a:pPr lvl="1"/>
            <a:r>
              <a:rPr lang="en-US" sz="1800" dirty="0" smtClean="0"/>
              <a:t>Considerations:</a:t>
            </a:r>
          </a:p>
          <a:p>
            <a:pPr lvl="2"/>
            <a:r>
              <a:rPr lang="en-US" sz="1800" dirty="0" smtClean="0"/>
              <a:t>PTP flow could contribute to </a:t>
            </a:r>
            <a:r>
              <a:rPr lang="en-US" sz="1800" dirty="0"/>
              <a:t>congestion far removed from the </a:t>
            </a:r>
            <a:r>
              <a:rPr lang="en-US" sz="1800" dirty="0" smtClean="0"/>
              <a:t>path</a:t>
            </a:r>
          </a:p>
          <a:p>
            <a:pPr lvl="2"/>
            <a:r>
              <a:rPr lang="en-US" sz="1800" dirty="0"/>
              <a:t>Would have to consider changing CRR auction to make </a:t>
            </a:r>
            <a:r>
              <a:rPr lang="en-US" sz="1800" dirty="0" smtClean="0"/>
              <a:t>consistent</a:t>
            </a:r>
          </a:p>
          <a:p>
            <a:pPr lvl="2"/>
            <a:r>
              <a:rPr lang="en-US" sz="1800" dirty="0" smtClean="0"/>
              <a:t>Requires system change and extensive testing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20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Possible alternatives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Alternative option - </a:t>
            </a:r>
            <a:r>
              <a:rPr lang="en-US" sz="2000" dirty="0" smtClean="0">
                <a:solidFill>
                  <a:schemeClr val="tx2"/>
                </a:solidFill>
              </a:rPr>
              <a:t>Change settlement price for PTP bids to the optimization price</a:t>
            </a:r>
          </a:p>
          <a:p>
            <a:pPr lvl="1"/>
            <a:r>
              <a:rPr lang="en-US" sz="1800" dirty="0" smtClean="0"/>
              <a:t>Makes the DAM clearing engine and settlements consistent</a:t>
            </a:r>
          </a:p>
          <a:p>
            <a:pPr lvl="2"/>
            <a:r>
              <a:rPr lang="en-US" sz="1600" dirty="0" smtClean="0"/>
              <a:t>Buyer will never see clearing higher than bid</a:t>
            </a:r>
          </a:p>
          <a:p>
            <a:pPr lvl="1"/>
            <a:r>
              <a:rPr lang="en-US" sz="1800" dirty="0" smtClean="0"/>
              <a:t>Considerations:</a:t>
            </a:r>
          </a:p>
          <a:p>
            <a:pPr lvl="2"/>
            <a:r>
              <a:rPr lang="en-US" sz="1600" dirty="0" smtClean="0"/>
              <a:t>CRR value and PTP cost would diverge</a:t>
            </a:r>
          </a:p>
          <a:p>
            <a:pPr lvl="2"/>
            <a:r>
              <a:rPr lang="en-US" sz="1600" dirty="0" smtClean="0"/>
              <a:t>Would affect Balancing Account</a:t>
            </a:r>
          </a:p>
          <a:p>
            <a:pPr lvl="2"/>
            <a:r>
              <a:rPr lang="en-US" sz="1600" dirty="0" smtClean="0"/>
              <a:t>Gaming opportunities exist</a:t>
            </a:r>
            <a:endParaRPr lang="en-US" sz="1500" dirty="0" smtClean="0"/>
          </a:p>
          <a:p>
            <a:pPr lvl="2"/>
            <a:r>
              <a:rPr lang="en-US" sz="1600" dirty="0" smtClean="0"/>
              <a:t>Requires NPRR and integrated system changes</a:t>
            </a:r>
          </a:p>
          <a:p>
            <a:pPr lvl="1"/>
            <a:endParaRPr lang="en-US" sz="1800" dirty="0" smtClean="0"/>
          </a:p>
          <a:p>
            <a:pPr lvl="1">
              <a:lnSpc>
                <a:spcPct val="150000"/>
              </a:lnSpc>
            </a:pPr>
            <a:endParaRPr lang="en-US" sz="18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23875" y="3962400"/>
          <a:ext cx="8277225" cy="1751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075"/>
                <a:gridCol w="2759075"/>
                <a:gridCol w="2759075"/>
              </a:tblGrid>
              <a:tr h="30733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CRR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DAM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RT</a:t>
                      </a:r>
                      <a:endParaRPr lang="en-US" sz="1400" dirty="0"/>
                    </a:p>
                  </a:txBody>
                  <a:tcPr/>
                </a:tc>
              </a:tr>
              <a:tr h="47279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CRR</a:t>
                      </a:r>
                      <a:r>
                        <a:rPr lang="en-US" sz="1200" baseline="0" dirty="0" smtClean="0"/>
                        <a:t> charged at optimization price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CRR settles on SPP</a:t>
                      </a:r>
                      <a:r>
                        <a:rPr lang="en-US" sz="1200" baseline="0" dirty="0" smtClean="0"/>
                        <a:t> difference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PTP pays</a:t>
                      </a:r>
                      <a:r>
                        <a:rPr lang="en-US" sz="1200" baseline="0" dirty="0" smtClean="0"/>
                        <a:t> optimization price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PTP settles on SPP difference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</a:tr>
              <a:tr h="513875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Over/under</a:t>
                      </a:r>
                      <a:r>
                        <a:rPr lang="en-US" sz="1200" i="1" baseline="0" dirty="0" smtClean="0"/>
                        <a:t> goes to Balancing Account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Over/under goes to RT Rev. Neutrality Allocation</a:t>
                      </a:r>
                      <a:endParaRPr lang="en-US" sz="1200" i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096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Implementation </a:t>
            </a:r>
            <a:r>
              <a:rPr lang="en-US" dirty="0" smtClean="0"/>
              <a:t>in </a:t>
            </a:r>
            <a:r>
              <a:rPr lang="en-US" b="1" dirty="0" smtClean="0">
                <a:solidFill>
                  <a:schemeClr val="accent1"/>
                </a:solidFill>
              </a:rPr>
              <a:t>Other ISOs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sz="1600" dirty="0" smtClean="0"/>
              <a:t>*SPP have identified issues with current implementation and are changing it to be consistent with other ISOs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537012"/>
              </p:ext>
            </p:extLst>
          </p:nvPr>
        </p:nvGraphicFramePr>
        <p:xfrm>
          <a:off x="228600" y="1066801"/>
          <a:ext cx="8610600" cy="3960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777"/>
                <a:gridCol w="1298423"/>
                <a:gridCol w="1435100"/>
                <a:gridCol w="1435100"/>
                <a:gridCol w="1435100"/>
                <a:gridCol w="1435100"/>
              </a:tblGrid>
              <a:tr h="49638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MISO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ISO-NE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CAISO Proposed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PJM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ERCOT proposal</a:t>
                      </a:r>
                      <a:endParaRPr lang="en-US" sz="1400" dirty="0"/>
                    </a:p>
                  </a:txBody>
                  <a:tcPr/>
                </a:tc>
              </a:tr>
              <a:tr h="4963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Model</a:t>
                      </a:r>
                      <a:r>
                        <a:rPr lang="en-US" sz="1400" baseline="0" dirty="0" smtClean="0"/>
                        <a:t> G-1 in DAM?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70078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Model N-1 that outages generator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90517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How MWs redistributed in DAM?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AGC units based on participation factor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AGC units based on participation 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AGC units based on</a:t>
                      </a:r>
                      <a:r>
                        <a:rPr lang="en-US" sz="1400" baseline="0" dirty="0" smtClean="0"/>
                        <a:t> max power capability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All online resources based on headroom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All online resources based</a:t>
                      </a:r>
                      <a:r>
                        <a:rPr lang="en-US" sz="1400" baseline="0" dirty="0" smtClean="0"/>
                        <a:t> on HRL</a:t>
                      </a:r>
                      <a:endParaRPr lang="en-US" sz="1400" dirty="0"/>
                    </a:p>
                  </a:txBody>
                  <a:tcPr/>
                </a:tc>
              </a:tr>
              <a:tr h="124827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What</a:t>
                      </a:r>
                      <a:r>
                        <a:rPr lang="en-US" sz="1400" baseline="0" dirty="0" smtClean="0"/>
                        <a:t> is the SF of de-energized bus to N-1 contingency?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Set to zero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Set to zero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Set to zero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Set to zero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Set</a:t>
                      </a:r>
                      <a:r>
                        <a:rPr lang="en-US" sz="1400" baseline="0" dirty="0" smtClean="0"/>
                        <a:t> to zero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18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N-1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93" name="Group 92"/>
          <p:cNvGrpSpPr/>
          <p:nvPr/>
        </p:nvGrpSpPr>
        <p:grpSpPr>
          <a:xfrm>
            <a:off x="381000" y="914400"/>
            <a:ext cx="8458200" cy="5257800"/>
            <a:chOff x="306286" y="228600"/>
            <a:chExt cx="11387348" cy="6483661"/>
          </a:xfrm>
        </p:grpSpPr>
        <p:sp>
          <p:nvSpPr>
            <p:cNvPr id="94" name="Rectangle 93"/>
            <p:cNvSpPr/>
            <p:nvPr/>
          </p:nvSpPr>
          <p:spPr>
            <a:xfrm>
              <a:off x="1981200" y="2998232"/>
              <a:ext cx="1358900" cy="584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Station C</a:t>
              </a:r>
              <a:endParaRPr lang="en-US" sz="1050" dirty="0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6299200" y="3022600"/>
              <a:ext cx="1358900" cy="584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Station D</a:t>
              </a:r>
              <a:endParaRPr lang="en-US" sz="1050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4368800" y="5182394"/>
              <a:ext cx="1358900" cy="584200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Station E</a:t>
              </a:r>
              <a:endParaRPr lang="en-US" sz="1050" dirty="0"/>
            </a:p>
          </p:txBody>
        </p:sp>
        <p:cxnSp>
          <p:nvCxnSpPr>
            <p:cNvPr id="97" name="Straight Connector 96"/>
            <p:cNvCxnSpPr>
              <a:endCxn id="95" idx="1"/>
            </p:cNvCxnSpPr>
            <p:nvPr/>
          </p:nvCxnSpPr>
          <p:spPr>
            <a:xfrm>
              <a:off x="3340100" y="3314700"/>
              <a:ext cx="295910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96" idx="0"/>
            </p:cNvCxnSpPr>
            <p:nvPr/>
          </p:nvCxnSpPr>
          <p:spPr>
            <a:xfrm flipV="1">
              <a:off x="5048250" y="3314700"/>
              <a:ext cx="0" cy="1867694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ctangle 98"/>
            <p:cNvSpPr/>
            <p:nvPr/>
          </p:nvSpPr>
          <p:spPr>
            <a:xfrm>
              <a:off x="1343134" y="1404601"/>
              <a:ext cx="1358900" cy="584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Station A</a:t>
              </a:r>
              <a:endParaRPr lang="en-US" sz="1050" dirty="0"/>
            </a:p>
          </p:txBody>
        </p:sp>
        <p:cxnSp>
          <p:nvCxnSpPr>
            <p:cNvPr id="100" name="Straight Connector 99"/>
            <p:cNvCxnSpPr/>
            <p:nvPr/>
          </p:nvCxnSpPr>
          <p:spPr>
            <a:xfrm flipV="1">
              <a:off x="2376214" y="1883416"/>
              <a:ext cx="0" cy="1127516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V="1">
              <a:off x="1666766" y="768569"/>
              <a:ext cx="0" cy="636032"/>
            </a:xfrm>
            <a:prstGeom prst="line">
              <a:avLst/>
            </a:prstGeom>
            <a:ln w="7620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Rectangle 101"/>
            <p:cNvSpPr/>
            <p:nvPr/>
          </p:nvSpPr>
          <p:spPr>
            <a:xfrm>
              <a:off x="6299200" y="1295572"/>
              <a:ext cx="1358900" cy="584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Station B</a:t>
              </a:r>
              <a:endParaRPr lang="en-US" sz="1050" dirty="0"/>
            </a:p>
          </p:txBody>
        </p:sp>
        <p:sp>
          <p:nvSpPr>
            <p:cNvPr id="103" name="Oval 102"/>
            <p:cNvSpPr/>
            <p:nvPr/>
          </p:nvSpPr>
          <p:spPr>
            <a:xfrm>
              <a:off x="8240986" y="1086585"/>
              <a:ext cx="3452648" cy="49476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GRID</a:t>
              </a:r>
              <a:endParaRPr lang="en-US" sz="1050" dirty="0"/>
            </a:p>
          </p:txBody>
        </p:sp>
        <p:cxnSp>
          <p:nvCxnSpPr>
            <p:cNvPr id="104" name="Straight Connector 103"/>
            <p:cNvCxnSpPr>
              <a:stCxn id="102" idx="3"/>
            </p:cNvCxnSpPr>
            <p:nvPr/>
          </p:nvCxnSpPr>
          <p:spPr>
            <a:xfrm>
              <a:off x="7658100" y="1587672"/>
              <a:ext cx="142426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7658100" y="3290332"/>
              <a:ext cx="756307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2702034" y="1696701"/>
              <a:ext cx="3597166" cy="0"/>
            </a:xfrm>
            <a:prstGeom prst="line">
              <a:avLst/>
            </a:prstGeom>
            <a:ln w="76200">
              <a:solidFill>
                <a:schemeClr val="accent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V="1">
              <a:off x="2376214" y="768569"/>
              <a:ext cx="0" cy="636032"/>
            </a:xfrm>
            <a:prstGeom prst="line">
              <a:avLst/>
            </a:prstGeom>
            <a:ln w="7620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V="1">
              <a:off x="1619471" y="2965245"/>
              <a:ext cx="0" cy="636032"/>
            </a:xfrm>
            <a:prstGeom prst="line">
              <a:avLst/>
            </a:prstGeom>
            <a:ln w="76200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Rectangle 109"/>
            <p:cNvSpPr/>
            <p:nvPr/>
          </p:nvSpPr>
          <p:spPr>
            <a:xfrm>
              <a:off x="1981200" y="4570463"/>
              <a:ext cx="1358900" cy="584200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Station F</a:t>
              </a:r>
              <a:endParaRPr lang="en-US" sz="1050" dirty="0"/>
            </a:p>
          </p:txBody>
        </p:sp>
        <p:sp>
          <p:nvSpPr>
            <p:cNvPr id="111" name="Oval 110"/>
            <p:cNvSpPr/>
            <p:nvPr/>
          </p:nvSpPr>
          <p:spPr>
            <a:xfrm>
              <a:off x="3100388" y="3327399"/>
              <a:ext cx="222250" cy="2032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12" name="Oval 111"/>
            <p:cNvSpPr/>
            <p:nvPr/>
          </p:nvSpPr>
          <p:spPr>
            <a:xfrm>
              <a:off x="2445408" y="1741151"/>
              <a:ext cx="222250" cy="2032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2806700" y="1879772"/>
              <a:ext cx="73660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err="1" smtClean="0"/>
                <a:t>RNsi</a:t>
              </a:r>
              <a:endParaRPr lang="en-US" sz="1050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045483" y="3576771"/>
              <a:ext cx="73660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err="1" smtClean="0"/>
                <a:t>RNsi</a:t>
              </a:r>
              <a:endParaRPr lang="en-US" sz="1050" dirty="0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4378982" y="2998232"/>
              <a:ext cx="1358900" cy="584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Station G</a:t>
              </a:r>
              <a:endParaRPr lang="en-US" sz="1050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4303985" y="3574623"/>
              <a:ext cx="86360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err="1" smtClean="0"/>
                <a:t>RNso</a:t>
              </a:r>
              <a:endParaRPr lang="en-US" sz="1050" dirty="0"/>
            </a:p>
          </p:txBody>
        </p:sp>
        <p:sp>
          <p:nvSpPr>
            <p:cNvPr id="117" name="Oval 116"/>
            <p:cNvSpPr/>
            <p:nvPr/>
          </p:nvSpPr>
          <p:spPr>
            <a:xfrm>
              <a:off x="4415768" y="3339931"/>
              <a:ext cx="222250" cy="2032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cxnSp>
          <p:nvCxnSpPr>
            <p:cNvPr id="118" name="Straight Connector 117"/>
            <p:cNvCxnSpPr/>
            <p:nvPr/>
          </p:nvCxnSpPr>
          <p:spPr>
            <a:xfrm rot="16200000" flipV="1">
              <a:off x="624302" y="6102145"/>
              <a:ext cx="0" cy="636032"/>
            </a:xfrm>
            <a:prstGeom prst="line">
              <a:avLst/>
            </a:prstGeom>
            <a:ln w="762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Box 118"/>
            <p:cNvSpPr txBox="1"/>
            <p:nvPr/>
          </p:nvSpPr>
          <p:spPr>
            <a:xfrm>
              <a:off x="1092200" y="6248400"/>
              <a:ext cx="88900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Outage</a:t>
              </a:r>
              <a:endParaRPr lang="en-US" sz="1050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3033111" y="228600"/>
              <a:ext cx="371058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BASE CASE</a:t>
              </a:r>
              <a:endParaRPr lang="en-US" sz="1050" dirty="0"/>
            </a:p>
          </p:txBody>
        </p:sp>
        <p:cxnSp>
          <p:nvCxnSpPr>
            <p:cNvPr id="121" name="Straight Connector 120"/>
            <p:cNvCxnSpPr/>
            <p:nvPr/>
          </p:nvCxnSpPr>
          <p:spPr>
            <a:xfrm flipV="1">
              <a:off x="2376214" y="3442947"/>
              <a:ext cx="0" cy="1127516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Rectangle 121"/>
            <p:cNvSpPr/>
            <p:nvPr/>
          </p:nvSpPr>
          <p:spPr>
            <a:xfrm>
              <a:off x="2359135" y="6128061"/>
              <a:ext cx="1358900" cy="584200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Gen Station</a:t>
              </a:r>
            </a:p>
          </p:txBody>
        </p:sp>
      </p:grpSp>
      <p:cxnSp>
        <p:nvCxnSpPr>
          <p:cNvPr id="34" name="Straight Connector 33"/>
          <p:cNvCxnSpPr/>
          <p:nvPr/>
        </p:nvCxnSpPr>
        <p:spPr>
          <a:xfrm flipV="1">
            <a:off x="2438400" y="2667000"/>
            <a:ext cx="0" cy="515778"/>
          </a:xfrm>
          <a:prstGeom prst="line">
            <a:avLst/>
          </a:prstGeom>
          <a:ln w="762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535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18318"/>
          </a:xfrm>
        </p:spPr>
        <p:txBody>
          <a:bodyPr/>
          <a:lstStyle/>
          <a:p>
            <a:r>
              <a:rPr lang="en-US" dirty="0"/>
              <a:t>N-1 </a:t>
            </a:r>
            <a:r>
              <a:rPr lang="en-US" dirty="0" smtClean="0"/>
              <a:t>Example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67" name="Group 66"/>
          <p:cNvGrpSpPr/>
          <p:nvPr/>
        </p:nvGrpSpPr>
        <p:grpSpPr>
          <a:xfrm>
            <a:off x="381000" y="1295400"/>
            <a:ext cx="8458200" cy="4876801"/>
            <a:chOff x="306286" y="698429"/>
            <a:chExt cx="11387348" cy="6013832"/>
          </a:xfrm>
        </p:grpSpPr>
        <p:sp>
          <p:nvSpPr>
            <p:cNvPr id="68" name="Rectangle 67"/>
            <p:cNvSpPr/>
            <p:nvPr/>
          </p:nvSpPr>
          <p:spPr>
            <a:xfrm>
              <a:off x="1981200" y="2998232"/>
              <a:ext cx="1358900" cy="584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Station C</a:t>
              </a:r>
              <a:endParaRPr lang="en-US" sz="1050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299200" y="3022600"/>
              <a:ext cx="1358900" cy="584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Station D</a:t>
              </a:r>
              <a:endParaRPr lang="en-US" sz="1050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368800" y="5182394"/>
              <a:ext cx="1358900" cy="584200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Station E</a:t>
              </a:r>
              <a:endParaRPr lang="en-US" sz="1050" dirty="0"/>
            </a:p>
          </p:txBody>
        </p:sp>
        <p:cxnSp>
          <p:nvCxnSpPr>
            <p:cNvPr id="71" name="Straight Connector 70"/>
            <p:cNvCxnSpPr>
              <a:endCxn id="69" idx="1"/>
            </p:cNvCxnSpPr>
            <p:nvPr/>
          </p:nvCxnSpPr>
          <p:spPr>
            <a:xfrm>
              <a:off x="3340100" y="3314700"/>
              <a:ext cx="2959100" cy="0"/>
            </a:xfrm>
            <a:prstGeom prst="line">
              <a:avLst/>
            </a:prstGeom>
            <a:ln w="762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70" idx="0"/>
            </p:cNvCxnSpPr>
            <p:nvPr/>
          </p:nvCxnSpPr>
          <p:spPr>
            <a:xfrm flipV="1">
              <a:off x="5048250" y="3314700"/>
              <a:ext cx="0" cy="1867694"/>
            </a:xfrm>
            <a:prstGeom prst="line">
              <a:avLst/>
            </a:prstGeom>
            <a:ln w="762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ectangle 72"/>
            <p:cNvSpPr/>
            <p:nvPr/>
          </p:nvSpPr>
          <p:spPr>
            <a:xfrm>
              <a:off x="1343134" y="1404601"/>
              <a:ext cx="1358900" cy="584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Station A</a:t>
              </a:r>
              <a:endParaRPr lang="en-US" sz="1050" dirty="0"/>
            </a:p>
          </p:txBody>
        </p:sp>
        <p:cxnSp>
          <p:nvCxnSpPr>
            <p:cNvPr id="74" name="Straight Connector 73"/>
            <p:cNvCxnSpPr/>
            <p:nvPr/>
          </p:nvCxnSpPr>
          <p:spPr>
            <a:xfrm flipV="1">
              <a:off x="2376214" y="1870716"/>
              <a:ext cx="0" cy="1127516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75"/>
            <p:cNvSpPr/>
            <p:nvPr/>
          </p:nvSpPr>
          <p:spPr>
            <a:xfrm>
              <a:off x="6299200" y="1295572"/>
              <a:ext cx="1358900" cy="584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Station B</a:t>
              </a:r>
              <a:endParaRPr lang="en-US" sz="1050" dirty="0"/>
            </a:p>
          </p:txBody>
        </p:sp>
        <p:sp>
          <p:nvSpPr>
            <p:cNvPr id="77" name="Oval 76"/>
            <p:cNvSpPr/>
            <p:nvPr/>
          </p:nvSpPr>
          <p:spPr>
            <a:xfrm>
              <a:off x="8240986" y="1086585"/>
              <a:ext cx="3452648" cy="49476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GRID</a:t>
              </a:r>
              <a:endParaRPr lang="en-US" sz="1050" dirty="0"/>
            </a:p>
          </p:txBody>
        </p:sp>
        <p:cxnSp>
          <p:nvCxnSpPr>
            <p:cNvPr id="78" name="Straight Connector 77"/>
            <p:cNvCxnSpPr>
              <a:stCxn id="76" idx="3"/>
            </p:cNvCxnSpPr>
            <p:nvPr/>
          </p:nvCxnSpPr>
          <p:spPr>
            <a:xfrm>
              <a:off x="7658100" y="1587672"/>
              <a:ext cx="1424260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7658100" y="3290332"/>
              <a:ext cx="756307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2702034" y="1696701"/>
              <a:ext cx="3597166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4" name="Rectangle 83"/>
            <p:cNvSpPr/>
            <p:nvPr/>
          </p:nvSpPr>
          <p:spPr>
            <a:xfrm>
              <a:off x="1981200" y="4570463"/>
              <a:ext cx="1358900" cy="584200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Station F</a:t>
              </a:r>
              <a:endParaRPr lang="en-US" sz="1050" dirty="0"/>
            </a:p>
          </p:txBody>
        </p:sp>
        <p:sp>
          <p:nvSpPr>
            <p:cNvPr id="85" name="Oval 84"/>
            <p:cNvSpPr/>
            <p:nvPr/>
          </p:nvSpPr>
          <p:spPr>
            <a:xfrm>
              <a:off x="3100388" y="3327399"/>
              <a:ext cx="222250" cy="2032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86" name="Oval 85"/>
            <p:cNvSpPr/>
            <p:nvPr/>
          </p:nvSpPr>
          <p:spPr>
            <a:xfrm>
              <a:off x="2445408" y="1741151"/>
              <a:ext cx="222250" cy="2032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2806700" y="1879772"/>
              <a:ext cx="736600" cy="2839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err="1" smtClean="0"/>
                <a:t>RNsi</a:t>
              </a:r>
              <a:endParaRPr lang="en-US" sz="105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045483" y="3576771"/>
              <a:ext cx="736600" cy="2839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err="1" smtClean="0"/>
                <a:t>RNsi</a:t>
              </a:r>
              <a:endParaRPr lang="en-US" sz="1050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4378982" y="2998232"/>
              <a:ext cx="1358900" cy="584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Station G</a:t>
              </a:r>
              <a:endParaRPr lang="en-US" sz="105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303985" y="3574623"/>
              <a:ext cx="863600" cy="2839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err="1" smtClean="0"/>
                <a:t>RNso</a:t>
              </a:r>
              <a:endParaRPr lang="en-US" sz="1050" dirty="0"/>
            </a:p>
          </p:txBody>
        </p:sp>
        <p:sp>
          <p:nvSpPr>
            <p:cNvPr id="91" name="Oval 90"/>
            <p:cNvSpPr/>
            <p:nvPr/>
          </p:nvSpPr>
          <p:spPr>
            <a:xfrm>
              <a:off x="4415768" y="3339931"/>
              <a:ext cx="222250" cy="203200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3718035" y="1295572"/>
              <a:ext cx="1497285" cy="464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Binding</a:t>
              </a:r>
            </a:p>
            <a:p>
              <a:endParaRPr lang="en-US" sz="1050" dirty="0"/>
            </a:p>
          </p:txBody>
        </p:sp>
        <p:cxnSp>
          <p:nvCxnSpPr>
            <p:cNvPr id="93" name="Straight Connector 92"/>
            <p:cNvCxnSpPr/>
            <p:nvPr/>
          </p:nvCxnSpPr>
          <p:spPr>
            <a:xfrm rot="16200000" flipV="1">
              <a:off x="624302" y="6102145"/>
              <a:ext cx="0" cy="636032"/>
            </a:xfrm>
            <a:prstGeom prst="line">
              <a:avLst/>
            </a:prstGeom>
            <a:ln w="76200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1092200" y="6248400"/>
              <a:ext cx="889000" cy="2839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Outage</a:t>
              </a:r>
              <a:endParaRPr lang="en-US" sz="1050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3076181" y="698429"/>
              <a:ext cx="3710590" cy="2839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/>
                <a:t>CONTINGENCY 1</a:t>
              </a:r>
              <a:endParaRPr lang="en-US" sz="1050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359135" y="6128061"/>
              <a:ext cx="1358900" cy="584200"/>
            </a:xfrm>
            <a:prstGeom prst="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/>
                <a:t>Gen Station</a:t>
              </a:r>
            </a:p>
          </p:txBody>
        </p:sp>
        <p:cxnSp>
          <p:nvCxnSpPr>
            <p:cNvPr id="97" name="Straight Connector 96"/>
            <p:cNvCxnSpPr/>
            <p:nvPr/>
          </p:nvCxnSpPr>
          <p:spPr>
            <a:xfrm flipV="1">
              <a:off x="2376214" y="3442947"/>
              <a:ext cx="0" cy="1127516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Straight Connector 34"/>
          <p:cNvCxnSpPr/>
          <p:nvPr/>
        </p:nvCxnSpPr>
        <p:spPr>
          <a:xfrm flipV="1">
            <a:off x="1905000" y="1371600"/>
            <a:ext cx="0" cy="53333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1371600" y="1371600"/>
            <a:ext cx="0" cy="53333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066800" y="3352800"/>
            <a:ext cx="5334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2438400" y="2667000"/>
            <a:ext cx="0" cy="515778"/>
          </a:xfrm>
          <a:prstGeom prst="line">
            <a:avLst/>
          </a:prstGeom>
          <a:ln w="762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1000" y="838200"/>
            <a:ext cx="63631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Congestion </a:t>
            </a:r>
            <a:r>
              <a:rPr lang="en-US" sz="1600" dirty="0"/>
              <a:t>Due to Power Flow </a:t>
            </a:r>
            <a:r>
              <a:rPr lang="en-US" sz="1600" dirty="0" smtClean="0"/>
              <a:t>Change and not due to pickup effect </a:t>
            </a:r>
            <a:endParaRPr lang="en-US" sz="1600" dirty="0"/>
          </a:p>
        </p:txBody>
      </p:sp>
      <p:sp>
        <p:nvSpPr>
          <p:cNvPr id="6" name="Isosceles Triangle 5"/>
          <p:cNvSpPr/>
          <p:nvPr/>
        </p:nvSpPr>
        <p:spPr>
          <a:xfrm rot="16200000">
            <a:off x="3366516" y="2003354"/>
            <a:ext cx="259828" cy="22555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38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NPRR827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81600"/>
          </a:xfrm>
        </p:spPr>
        <p:txBody>
          <a:bodyPr/>
          <a:lstStyle/>
          <a:p>
            <a:r>
              <a:rPr lang="en-US" sz="2000" dirty="0"/>
              <a:t>If the desire for implementation for this urgent NPRR is to zero out awards that are greater than their bid price</a:t>
            </a:r>
          </a:p>
          <a:p>
            <a:pPr lvl="1"/>
            <a:r>
              <a:rPr lang="en-US" sz="1800" dirty="0"/>
              <a:t>Need to set a lower limit to decrease manual work</a:t>
            </a:r>
          </a:p>
          <a:p>
            <a:pPr lvl="1"/>
            <a:r>
              <a:rPr lang="en-US" sz="1800" dirty="0"/>
              <a:t>Language change needed: </a:t>
            </a:r>
            <a:r>
              <a:rPr lang="en-US" altLang="en-US" sz="1800" dirty="0"/>
              <a:t>PTP Obligation bids shall not be awarded where the DAM clearing price for the PTP Obligation is greater than the PTP Obligation bid price</a:t>
            </a:r>
            <a:r>
              <a:rPr lang="en-US" altLang="en-US" sz="1600" dirty="0"/>
              <a:t> </a:t>
            </a:r>
            <a:r>
              <a:rPr lang="en-US" altLang="en-US" sz="1800" dirty="0">
                <a:solidFill>
                  <a:srgbClr val="FF0000"/>
                </a:solidFill>
              </a:rPr>
              <a:t>within a small threshold</a:t>
            </a:r>
            <a:r>
              <a:rPr lang="en-US" altLang="en-US" sz="1800" dirty="0" smtClean="0"/>
              <a:t>.</a:t>
            </a:r>
            <a:endParaRPr lang="en-US" sz="1800" dirty="0"/>
          </a:p>
          <a:p>
            <a:endParaRPr lang="en-US" sz="2000" dirty="0" smtClean="0"/>
          </a:p>
          <a:p>
            <a:r>
              <a:rPr lang="en-US" sz="2000" dirty="0"/>
              <a:t>Impacts of zeroing out awards </a:t>
            </a:r>
          </a:p>
          <a:p>
            <a:pPr lvl="1"/>
            <a:r>
              <a:rPr lang="en-US" sz="1800" dirty="0"/>
              <a:t>Could remove hedging opportunities for other constraints and therefore cannot be a long-term solution: this is not a base case issue, it is post contingency for one constraint</a:t>
            </a:r>
          </a:p>
          <a:p>
            <a:pPr lvl="1"/>
            <a:r>
              <a:rPr lang="en-US" sz="1800" dirty="0"/>
              <a:t>Can cause shortfall because removed PTP bids could be providing counter flow</a:t>
            </a:r>
          </a:p>
          <a:p>
            <a:pPr lvl="2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4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NPRR827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81600"/>
          </a:xfrm>
        </p:spPr>
        <p:txBody>
          <a:bodyPr/>
          <a:lstStyle/>
          <a:p>
            <a:r>
              <a:rPr lang="en-US" sz="2000" dirty="0" smtClean="0"/>
              <a:t>Frequency of PTP awards above bid prices, 2016 &amp; 2017 through February</a:t>
            </a:r>
            <a:r>
              <a:rPr lang="en-US" sz="2000" dirty="0"/>
              <a:t>:(without pickup </a:t>
            </a:r>
            <a:r>
              <a:rPr lang="en-US" sz="2000" dirty="0" smtClean="0"/>
              <a:t>effect implemented)</a:t>
            </a:r>
          </a:p>
          <a:p>
            <a:endParaRPr lang="en-US" sz="2000" dirty="0" smtClean="0"/>
          </a:p>
          <a:p>
            <a:pPr lvl="2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215008"/>
              </p:ext>
            </p:extLst>
          </p:nvPr>
        </p:nvGraphicFramePr>
        <p:xfrm>
          <a:off x="4876800" y="1981200"/>
          <a:ext cx="4064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Range ($)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2017 Frequency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0-0.1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0.1-0.5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0.5-1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10-50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1241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50-100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100-500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500-1000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Over 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460174"/>
              </p:ext>
            </p:extLst>
          </p:nvPr>
        </p:nvGraphicFramePr>
        <p:xfrm>
          <a:off x="609600" y="2362200"/>
          <a:ext cx="4064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Range ($)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2016 Frequency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0-0.1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0.1-0.5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0.5-1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10-50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513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649" y="2438400"/>
            <a:ext cx="8534400" cy="335280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Appendix</a:t>
            </a:r>
            <a:endParaRPr lang="en-US" sz="28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08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Pick-up effect example for </a:t>
            </a:r>
            <a:r>
              <a:rPr lang="en-US" b="1" dirty="0"/>
              <a:t>v</a:t>
            </a:r>
            <a:r>
              <a:rPr lang="en-US" b="1" dirty="0" smtClean="0"/>
              <a:t>irtuals, TPOs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27484" y="947193"/>
            <a:ext cx="8083115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US" sz="1350" dirty="0" smtClean="0">
                <a:solidFill>
                  <a:prstClr val="black"/>
                </a:solidFill>
              </a:rPr>
              <a:t>When a </a:t>
            </a:r>
            <a:r>
              <a:rPr lang="en-US" sz="1350" dirty="0">
                <a:solidFill>
                  <a:prstClr val="black"/>
                </a:solidFill>
              </a:rPr>
              <a:t>generator is disconnected from the rest of the system under a contingency case</a:t>
            </a:r>
          </a:p>
          <a:p>
            <a:endParaRPr lang="en-US" sz="1350" dirty="0">
              <a:solidFill>
                <a:prstClr val="black"/>
              </a:solidFill>
            </a:endParaRPr>
          </a:p>
          <a:p>
            <a:endParaRPr lang="en-US" sz="1350" dirty="0">
              <a:solidFill>
                <a:prstClr val="black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995616" y="2808553"/>
            <a:ext cx="729049" cy="6919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prstClr val="white"/>
                </a:solidFill>
              </a:rPr>
              <a:t>Gen 1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04112" y="4255621"/>
            <a:ext cx="7883611" cy="127274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prstClr val="white"/>
                </a:solidFill>
              </a:rPr>
              <a:t>The rest of the system</a:t>
            </a:r>
          </a:p>
        </p:txBody>
      </p:sp>
      <p:cxnSp>
        <p:nvCxnSpPr>
          <p:cNvPr id="14" name="Straight Connector 13"/>
          <p:cNvCxnSpPr>
            <a:stCxn id="8" idx="3"/>
          </p:cNvCxnSpPr>
          <p:nvPr/>
        </p:nvCxnSpPr>
        <p:spPr>
          <a:xfrm flipH="1">
            <a:off x="1648772" y="3399194"/>
            <a:ext cx="453611" cy="85642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5"/>
          </p:cNvCxnSpPr>
          <p:nvPr/>
        </p:nvCxnSpPr>
        <p:spPr>
          <a:xfrm>
            <a:off x="2617898" y="3399194"/>
            <a:ext cx="453611" cy="856427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832463" y="5145306"/>
            <a:ext cx="189689" cy="19153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995550" y="5336837"/>
            <a:ext cx="189689" cy="19153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3922679" y="5336837"/>
            <a:ext cx="189689" cy="19153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3134739" y="4891994"/>
            <a:ext cx="189689" cy="19153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279092" y="4255621"/>
            <a:ext cx="189689" cy="19153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7329793" y="5241072"/>
            <a:ext cx="189689" cy="19153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6483486" y="4255620"/>
            <a:ext cx="189689" cy="19153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848120" y="3550408"/>
            <a:ext cx="139179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prstClr val="black"/>
                </a:solidFill>
              </a:rPr>
              <a:t>Other generators</a:t>
            </a:r>
          </a:p>
        </p:txBody>
      </p:sp>
      <p:cxnSp>
        <p:nvCxnSpPr>
          <p:cNvPr id="31" name="Straight Arrow Connector 30"/>
          <p:cNvCxnSpPr>
            <a:endCxn id="26" idx="7"/>
          </p:cNvCxnSpPr>
          <p:nvPr/>
        </p:nvCxnSpPr>
        <p:spPr>
          <a:xfrm flipH="1">
            <a:off x="6645395" y="3827405"/>
            <a:ext cx="628463" cy="45626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1"/>
          </p:cNvCxnSpPr>
          <p:nvPr/>
        </p:nvCxnSpPr>
        <p:spPr>
          <a:xfrm>
            <a:off x="7777264" y="3827406"/>
            <a:ext cx="529607" cy="45626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813369" y="3700974"/>
            <a:ext cx="126247" cy="278297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909035" y="3579342"/>
            <a:ext cx="94929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prstClr val="black"/>
                </a:solidFill>
              </a:rPr>
              <a:t>This line is </a:t>
            </a:r>
          </a:p>
          <a:p>
            <a:r>
              <a:rPr lang="en-US" sz="1350" dirty="0">
                <a:solidFill>
                  <a:prstClr val="black"/>
                </a:solidFill>
              </a:rPr>
              <a:t>outaged</a:t>
            </a:r>
          </a:p>
        </p:txBody>
      </p:sp>
      <p:cxnSp>
        <p:nvCxnSpPr>
          <p:cNvPr id="44" name="Straight Connector 43"/>
          <p:cNvCxnSpPr/>
          <p:nvPr/>
        </p:nvCxnSpPr>
        <p:spPr>
          <a:xfrm flipH="1">
            <a:off x="2791798" y="3707076"/>
            <a:ext cx="162821" cy="272195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2971800" y="3505200"/>
            <a:ext cx="1751977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dirty="0">
                <a:solidFill>
                  <a:prstClr val="black"/>
                </a:solidFill>
              </a:rPr>
              <a:t>This line is </a:t>
            </a:r>
          </a:p>
          <a:p>
            <a:r>
              <a:rPr lang="en-US" sz="1350" dirty="0">
                <a:solidFill>
                  <a:prstClr val="black"/>
                </a:solidFill>
              </a:rPr>
              <a:t>disconnected </a:t>
            </a:r>
          </a:p>
          <a:p>
            <a:r>
              <a:rPr lang="en-US" sz="1350" dirty="0">
                <a:solidFill>
                  <a:prstClr val="black"/>
                </a:solidFill>
              </a:rPr>
              <a:t>under contingency</a:t>
            </a:r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2811780" y="3596888"/>
            <a:ext cx="7039" cy="160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 flipV="1">
            <a:off x="2649578" y="3720903"/>
            <a:ext cx="167272" cy="360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2819400" y="2895600"/>
            <a:ext cx="1294137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prstClr val="black"/>
                </a:solidFill>
              </a:rPr>
              <a:t>MWs flowing</a:t>
            </a:r>
          </a:p>
          <a:p>
            <a:r>
              <a:rPr lang="en-US" sz="1350" dirty="0">
                <a:solidFill>
                  <a:prstClr val="black"/>
                </a:solidFill>
              </a:rPr>
              <a:t>from generator </a:t>
            </a:r>
          </a:p>
          <a:p>
            <a:r>
              <a:rPr lang="en-US" sz="1350" dirty="0">
                <a:solidFill>
                  <a:prstClr val="black"/>
                </a:solidFill>
              </a:rPr>
              <a:t>in base case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27484" y="1174643"/>
            <a:ext cx="8235515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71513" lvl="1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</a:rPr>
              <a:t>The MWs </a:t>
            </a:r>
            <a:r>
              <a:rPr lang="en-US" sz="1350" dirty="0" smtClean="0">
                <a:solidFill>
                  <a:prstClr val="black"/>
                </a:solidFill>
              </a:rPr>
              <a:t>from </a:t>
            </a:r>
            <a:r>
              <a:rPr lang="en-US" sz="1350" dirty="0">
                <a:solidFill>
                  <a:prstClr val="black"/>
                </a:solidFill>
              </a:rPr>
              <a:t>the generator </a:t>
            </a:r>
            <a:r>
              <a:rPr lang="en-US" sz="1350" dirty="0" smtClean="0">
                <a:solidFill>
                  <a:prstClr val="black"/>
                </a:solidFill>
              </a:rPr>
              <a:t>are </a:t>
            </a:r>
            <a:r>
              <a:rPr lang="en-US" sz="1350" dirty="0">
                <a:solidFill>
                  <a:prstClr val="black"/>
                </a:solidFill>
              </a:rPr>
              <a:t>redistributed to the connected, </a:t>
            </a:r>
            <a:r>
              <a:rPr lang="en-US" sz="1350" dirty="0" smtClean="0">
                <a:solidFill>
                  <a:prstClr val="black"/>
                </a:solidFill>
              </a:rPr>
              <a:t>online generators </a:t>
            </a:r>
            <a:r>
              <a:rPr lang="en-US" sz="1350" dirty="0">
                <a:solidFill>
                  <a:prstClr val="black"/>
                </a:solidFill>
              </a:rPr>
              <a:t>to maintain power balance under the contingency</a:t>
            </a:r>
          </a:p>
          <a:p>
            <a:endParaRPr lang="en-US" sz="1350" dirty="0">
              <a:solidFill>
                <a:prstClr val="black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09673" y="1595825"/>
            <a:ext cx="8236823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71513" lvl="1" indent="-214313">
              <a:buFont typeface="Arial" panose="020B0604020202020204" pitchFamily="34" charset="0"/>
              <a:buChar char="•"/>
            </a:pPr>
            <a:r>
              <a:rPr lang="en-US" sz="1350" dirty="0">
                <a:solidFill>
                  <a:prstClr val="black"/>
                </a:solidFill>
              </a:rPr>
              <a:t>T</a:t>
            </a:r>
            <a:r>
              <a:rPr lang="en-US" sz="1350" dirty="0" smtClean="0">
                <a:solidFill>
                  <a:prstClr val="black"/>
                </a:solidFill>
              </a:rPr>
              <a:t>he generator’s MWs have impact based on the impact of the resources to which the MW is distributed</a:t>
            </a:r>
            <a:r>
              <a:rPr lang="en-US" sz="1350" dirty="0">
                <a:solidFill>
                  <a:prstClr val="black"/>
                </a:solidFill>
              </a:rPr>
              <a:t>. Hence, </a:t>
            </a:r>
            <a:r>
              <a:rPr lang="en-US" sz="1350" dirty="0" smtClean="0">
                <a:solidFill>
                  <a:prstClr val="black"/>
                </a:solidFill>
              </a:rPr>
              <a:t>the generator </a:t>
            </a:r>
            <a:r>
              <a:rPr lang="en-US" sz="1350" dirty="0">
                <a:solidFill>
                  <a:prstClr val="black"/>
                </a:solidFill>
              </a:rPr>
              <a:t>has </a:t>
            </a:r>
            <a:r>
              <a:rPr lang="en-US" sz="1350" dirty="0" smtClean="0">
                <a:solidFill>
                  <a:prstClr val="black"/>
                </a:solidFill>
              </a:rPr>
              <a:t>an equivalent shift </a:t>
            </a:r>
            <a:r>
              <a:rPr lang="en-US" sz="1350" dirty="0">
                <a:solidFill>
                  <a:prstClr val="black"/>
                </a:solidFill>
              </a:rPr>
              <a:t>factor to the constraint </a:t>
            </a:r>
            <a:r>
              <a:rPr lang="en-US" sz="1350" dirty="0" smtClean="0">
                <a:solidFill>
                  <a:prstClr val="black"/>
                </a:solidFill>
              </a:rPr>
              <a:t>(distributed MW weighted SF of all resources - “</a:t>
            </a:r>
            <a:r>
              <a:rPr lang="en-US" sz="1350" dirty="0">
                <a:solidFill>
                  <a:prstClr val="black"/>
                </a:solidFill>
              </a:rPr>
              <a:t>pickup effect shift factor</a:t>
            </a:r>
            <a:r>
              <a:rPr lang="en-US" sz="1350" dirty="0" smtClean="0">
                <a:solidFill>
                  <a:prstClr val="black"/>
                </a:solidFill>
              </a:rPr>
              <a:t>” – a very small value) </a:t>
            </a:r>
            <a:r>
              <a:rPr lang="en-US" sz="1350" dirty="0">
                <a:solidFill>
                  <a:prstClr val="black"/>
                </a:solidFill>
              </a:rPr>
              <a:t>even though it is disconnected</a:t>
            </a:r>
          </a:p>
          <a:p>
            <a:endParaRPr lang="en-US" sz="1350" dirty="0">
              <a:solidFill>
                <a:prstClr val="black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 flipH="1">
            <a:off x="6285781" y="4386846"/>
            <a:ext cx="127976" cy="69903"/>
          </a:xfrm>
          <a:prstGeom prst="straightConnector1">
            <a:avLst/>
          </a:prstGeom>
          <a:ln w="222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6521554" y="4487829"/>
            <a:ext cx="31217" cy="119534"/>
          </a:xfrm>
          <a:prstGeom prst="straightConnector1">
            <a:avLst/>
          </a:prstGeom>
          <a:ln w="222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4762824" y="3828662"/>
            <a:ext cx="153587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prstClr val="black"/>
                </a:solidFill>
              </a:rPr>
              <a:t>Redistributed MWs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6062703" y="4091691"/>
            <a:ext cx="270841" cy="29515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4618151" y="4326033"/>
            <a:ext cx="189689" cy="191530"/>
          </a:xfrm>
          <a:prstGeom prst="ellipse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cxnSp>
        <p:nvCxnSpPr>
          <p:cNvPr id="82" name="Straight Arrow Connector 81"/>
          <p:cNvCxnSpPr/>
          <p:nvPr/>
        </p:nvCxnSpPr>
        <p:spPr>
          <a:xfrm flipH="1">
            <a:off x="4442622" y="4410910"/>
            <a:ext cx="110633" cy="10888"/>
          </a:xfrm>
          <a:prstGeom prst="straightConnector1">
            <a:avLst/>
          </a:prstGeom>
          <a:ln w="222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H="1">
            <a:off x="4553255" y="4082344"/>
            <a:ext cx="269480" cy="26904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4721323" y="4571756"/>
            <a:ext cx="41501" cy="95766"/>
          </a:xfrm>
          <a:prstGeom prst="straightConnector1">
            <a:avLst/>
          </a:prstGeom>
          <a:ln w="222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8373935" y="4488667"/>
            <a:ext cx="0" cy="130972"/>
          </a:xfrm>
          <a:prstGeom prst="straightConnector1">
            <a:avLst/>
          </a:prstGeom>
          <a:ln w="222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H="1" flipV="1">
            <a:off x="8132579" y="4351385"/>
            <a:ext cx="99747" cy="3569"/>
          </a:xfrm>
          <a:prstGeom prst="straightConnector1">
            <a:avLst/>
          </a:prstGeom>
          <a:ln w="222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H="1" flipV="1">
            <a:off x="7409186" y="5046857"/>
            <a:ext cx="15450" cy="119235"/>
          </a:xfrm>
          <a:prstGeom prst="straightConnector1">
            <a:avLst/>
          </a:prstGeom>
          <a:ln w="222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H="1">
            <a:off x="7157678" y="5320459"/>
            <a:ext cx="116181" cy="16377"/>
          </a:xfrm>
          <a:prstGeom prst="straightConnector1">
            <a:avLst/>
          </a:prstGeom>
          <a:ln w="222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4199820" y="5432601"/>
            <a:ext cx="128625" cy="0"/>
          </a:xfrm>
          <a:prstGeom prst="straightConnector1">
            <a:avLst/>
          </a:prstGeom>
          <a:ln w="222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H="1" flipV="1">
            <a:off x="3763185" y="5292168"/>
            <a:ext cx="103561" cy="66256"/>
          </a:xfrm>
          <a:prstGeom prst="straightConnector1">
            <a:avLst/>
          </a:prstGeom>
          <a:ln w="222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 flipH="1" flipV="1">
            <a:off x="3071509" y="4796228"/>
            <a:ext cx="61715" cy="95766"/>
          </a:xfrm>
          <a:prstGeom prst="straightConnector1">
            <a:avLst/>
          </a:prstGeom>
          <a:ln w="222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 flipH="1" flipV="1">
            <a:off x="1939616" y="5236992"/>
            <a:ext cx="61715" cy="95766"/>
          </a:xfrm>
          <a:prstGeom prst="straightConnector1">
            <a:avLst/>
          </a:prstGeom>
          <a:ln w="222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/>
          <p:nvPr/>
        </p:nvCxnSpPr>
        <p:spPr>
          <a:xfrm flipV="1">
            <a:off x="2238075" y="5292168"/>
            <a:ext cx="97633" cy="88473"/>
          </a:xfrm>
          <a:prstGeom prst="straightConnector1">
            <a:avLst/>
          </a:prstGeom>
          <a:ln w="222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 flipH="1" flipV="1">
            <a:off x="878178" y="5010784"/>
            <a:ext cx="30857" cy="95690"/>
          </a:xfrm>
          <a:prstGeom prst="straightConnector1">
            <a:avLst/>
          </a:prstGeom>
          <a:ln w="222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1067304" y="5236992"/>
            <a:ext cx="107656" cy="7310"/>
          </a:xfrm>
          <a:prstGeom prst="straightConnector1">
            <a:avLst/>
          </a:prstGeom>
          <a:ln w="222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>
            <a:off x="3229583" y="5106474"/>
            <a:ext cx="0" cy="130518"/>
          </a:xfrm>
          <a:prstGeom prst="straightConnector1">
            <a:avLst/>
          </a:prstGeom>
          <a:ln w="22225"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30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6" grpId="0"/>
      <p:bldP spid="65" grpId="0"/>
      <p:bldP spid="66" grpId="0"/>
      <p:bldP spid="68" grpId="0"/>
      <p:bldP spid="78" grpId="0"/>
    </p:bld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1704</Words>
  <Application>Microsoft Office PowerPoint</Application>
  <PresentationFormat>On-screen Show (4:3)</PresentationFormat>
  <Paragraphs>362</Paragraphs>
  <Slides>23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Cambria Math</vt:lpstr>
      <vt:lpstr>1_Custom Design</vt:lpstr>
      <vt:lpstr>Office Theme</vt:lpstr>
      <vt:lpstr>PowerPoint Presentation</vt:lpstr>
      <vt:lpstr>PTP Clearing and Settlement Difference</vt:lpstr>
      <vt:lpstr>Implementation in Other ISOs</vt:lpstr>
      <vt:lpstr>N-1 Example</vt:lpstr>
      <vt:lpstr>N-1 Example</vt:lpstr>
      <vt:lpstr>NPRR827</vt:lpstr>
      <vt:lpstr>NPRR827</vt:lpstr>
      <vt:lpstr>PowerPoint Presentation</vt:lpstr>
      <vt:lpstr>Pick-up effect example for virtuals, TPOs</vt:lpstr>
      <vt:lpstr>Pick-up effect example for virtuals, TPOs</vt:lpstr>
      <vt:lpstr>PowerPoint Presentation</vt:lpstr>
      <vt:lpstr>Other Related Issues </vt:lpstr>
      <vt:lpstr>Clarification Needed for NPRR827</vt:lpstr>
      <vt:lpstr>Alternative Language for NPRR827 </vt:lpstr>
      <vt:lpstr>Merits of ERCOT option</vt:lpstr>
      <vt:lpstr>PowerPoint Presentation</vt:lpstr>
      <vt:lpstr>Overview</vt:lpstr>
      <vt:lpstr>Modeling DAM PTPs in Contingency Analysis</vt:lpstr>
      <vt:lpstr>Clearing Price for PTP with source disconnected in a contingency</vt:lpstr>
      <vt:lpstr>DAM Settlement Point Price</vt:lpstr>
      <vt:lpstr>PTP settlement discrepancy when source disconnected in a contingency</vt:lpstr>
      <vt:lpstr>Possible alternatives</vt:lpstr>
      <vt:lpstr>Possible alternatives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2017-04-25T20:34:20Z</dcterms:created>
  <dcterms:modified xsi:type="dcterms:W3CDTF">2017-05-01T14:47:45Z</dcterms:modified>
</cp:coreProperties>
</file>