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36"/>
  </p:notesMasterIdLst>
  <p:handoutMasterIdLst>
    <p:handoutMasterId r:id="rId37"/>
  </p:handoutMasterIdLst>
  <p:sldIdLst>
    <p:sldId id="355" r:id="rId7"/>
    <p:sldId id="379" r:id="rId8"/>
    <p:sldId id="400" r:id="rId9"/>
    <p:sldId id="372" r:id="rId10"/>
    <p:sldId id="378" r:id="rId11"/>
    <p:sldId id="377" r:id="rId12"/>
    <p:sldId id="375" r:id="rId13"/>
    <p:sldId id="385" r:id="rId14"/>
    <p:sldId id="404" r:id="rId15"/>
    <p:sldId id="395" r:id="rId16"/>
    <p:sldId id="387" r:id="rId17"/>
    <p:sldId id="401" r:id="rId18"/>
    <p:sldId id="403" r:id="rId19"/>
    <p:sldId id="388" r:id="rId20"/>
    <p:sldId id="373" r:id="rId21"/>
    <p:sldId id="408" r:id="rId22"/>
    <p:sldId id="402" r:id="rId23"/>
    <p:sldId id="394" r:id="rId24"/>
    <p:sldId id="390" r:id="rId25"/>
    <p:sldId id="392" r:id="rId26"/>
    <p:sldId id="393" r:id="rId27"/>
    <p:sldId id="391" r:id="rId28"/>
    <p:sldId id="396" r:id="rId29"/>
    <p:sldId id="397" r:id="rId30"/>
    <p:sldId id="398" r:id="rId31"/>
    <p:sldId id="399" r:id="rId32"/>
    <p:sldId id="405" r:id="rId33"/>
    <p:sldId id="406" r:id="rId34"/>
    <p:sldId id="407" r:id="rId3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C6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4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1905000"/>
            <a:ext cx="47244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Overview and Implementation of  NPRR744-RUC </a:t>
            </a:r>
            <a:r>
              <a:rPr lang="en-US" sz="2000" b="1" dirty="0">
                <a:solidFill>
                  <a:schemeClr val="tx2"/>
                </a:solidFill>
              </a:rPr>
              <a:t>Trigger for the Reliability Deployment Price Adder and Alignment with RUC Settlement </a:t>
            </a:r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ERCOT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QMWG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May 1,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NPRR744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Addresses current implementation issues</a:t>
            </a:r>
          </a:p>
          <a:p>
            <a:pPr lvl="1"/>
            <a:r>
              <a:rPr lang="en-US" sz="2400" dirty="0" smtClean="0"/>
              <a:t>Can Buyback RUC commitment for next Operating Hour and possible current hour</a:t>
            </a:r>
          </a:p>
          <a:p>
            <a:pPr lvl="1"/>
            <a:r>
              <a:rPr lang="en-US" sz="2400" dirty="0" smtClean="0"/>
              <a:t>Use one single buyback flag for the entire RUC block</a:t>
            </a:r>
          </a:p>
          <a:p>
            <a:pPr lvl="2"/>
            <a:r>
              <a:rPr lang="en-US" sz="2000" dirty="0" smtClean="0"/>
              <a:t>Override the telemetry status if it is different from the determined buyback flag</a:t>
            </a:r>
          </a:p>
          <a:p>
            <a:pPr lvl="1"/>
            <a:r>
              <a:rPr lang="en-US" sz="2400" dirty="0"/>
              <a:t>Fix the </a:t>
            </a:r>
            <a:r>
              <a:rPr lang="en-US" sz="2400" dirty="0" smtClean="0"/>
              <a:t>RUC and buyback inconsistency </a:t>
            </a:r>
            <a:r>
              <a:rPr lang="en-US" sz="2400" dirty="0"/>
              <a:t>between SCED and Settlement by use one single Buyback flag </a:t>
            </a:r>
            <a:r>
              <a:rPr lang="en-US" sz="2400" dirty="0" smtClean="0"/>
              <a:t>set by SCED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02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Buy-Back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Off-line Scenario (STARTUP-&gt;ONOPTOUT): 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the Resource is starting up from Off-Line </a:t>
            </a:r>
            <a:r>
              <a:rPr lang="en-US" sz="2000" dirty="0" smtClean="0"/>
              <a:t>status to the first hour of the RUC block, it shall telemeter </a:t>
            </a:r>
            <a:r>
              <a:rPr lang="en-US" sz="2000" dirty="0"/>
              <a:t>STARTUP and then ONOPTOUT right after it is started up</a:t>
            </a:r>
          </a:p>
          <a:p>
            <a:pPr lvl="2"/>
            <a:r>
              <a:rPr lang="en-US" sz="1400" dirty="0"/>
              <a:t>Already started up before the </a:t>
            </a:r>
            <a:r>
              <a:rPr lang="en-US" sz="1400" dirty="0" smtClean="0"/>
              <a:t>beginning of the </a:t>
            </a:r>
            <a:r>
              <a:rPr lang="en-US" sz="1400" dirty="0"/>
              <a:t>first </a:t>
            </a:r>
            <a:r>
              <a:rPr lang="en-US" sz="1400" dirty="0" smtClean="0"/>
              <a:t>hour</a:t>
            </a:r>
          </a:p>
          <a:p>
            <a:pPr lvl="2"/>
            <a:r>
              <a:rPr lang="en-US" sz="1400" dirty="0"/>
              <a:t>Not yet started up at the beginning of the first hour</a:t>
            </a:r>
            <a:endParaRPr lang="en-US" sz="1400" dirty="0" smtClean="0"/>
          </a:p>
          <a:p>
            <a:pPr lvl="1"/>
            <a:endParaRPr lang="en-US" sz="1800" dirty="0"/>
          </a:p>
          <a:p>
            <a:pPr marL="342900" lvl="2" indent="-342900"/>
            <a:r>
              <a:rPr lang="en-US" dirty="0" smtClean="0"/>
              <a:t>On-Line Scenarios (ON-&gt;ONOPTOUT): </a:t>
            </a:r>
          </a:p>
          <a:p>
            <a:pPr marL="800100" lvl="3" indent="-342900"/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smtClean="0"/>
              <a:t>Resource is RUC committed for a block immediately </a:t>
            </a:r>
            <a:r>
              <a:rPr lang="en-US" dirty="0"/>
              <a:t>following a QSE self-commitment </a:t>
            </a:r>
            <a:r>
              <a:rPr lang="en-US" dirty="0" smtClean="0"/>
              <a:t>block, it shall telemeter </a:t>
            </a:r>
            <a:r>
              <a:rPr lang="en-US" dirty="0"/>
              <a:t>ONOPTOUT before </a:t>
            </a:r>
            <a:r>
              <a:rPr lang="en-US" dirty="0" smtClean="0"/>
              <a:t>the </a:t>
            </a:r>
            <a:r>
              <a:rPr lang="en-US" dirty="0"/>
              <a:t>beginning of the first hour of the RUC block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1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Implementation-RUC Block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2800739"/>
          </a:xfrm>
        </p:spPr>
        <p:txBody>
          <a:bodyPr/>
          <a:lstStyle/>
          <a:p>
            <a:r>
              <a:rPr lang="en-US" sz="2000" dirty="0" smtClean="0"/>
              <a:t>RUC Block</a:t>
            </a:r>
          </a:p>
          <a:p>
            <a:pPr lvl="1"/>
            <a:r>
              <a:rPr lang="en-US" sz="1600" dirty="0" smtClean="0"/>
              <a:t>A contiguous block of RUC-Committed Hours for a specific Operating Day</a:t>
            </a:r>
          </a:p>
          <a:p>
            <a:pPr lvl="1"/>
            <a:r>
              <a:rPr lang="en-US" sz="1600" dirty="0"/>
              <a:t>If a contiguous block of RUC-Committed Hours spans more than one Operating Day, </a:t>
            </a:r>
            <a:r>
              <a:rPr lang="en-US" sz="1600" dirty="0" smtClean="0"/>
              <a:t>each </a:t>
            </a:r>
            <a:r>
              <a:rPr lang="en-US" sz="1600" dirty="0"/>
              <a:t>contiguous block of RUC-Committed Hours within each Operating Day </a:t>
            </a:r>
            <a:r>
              <a:rPr lang="en-US" sz="1600" dirty="0" smtClean="0"/>
              <a:t>is treated </a:t>
            </a:r>
            <a:r>
              <a:rPr lang="en-US" sz="1600" dirty="0"/>
              <a:t>as an independent </a:t>
            </a:r>
            <a:r>
              <a:rPr lang="en-US" sz="1600" dirty="0" smtClean="0"/>
              <a:t>block</a:t>
            </a:r>
          </a:p>
          <a:p>
            <a:pPr lvl="1"/>
            <a:r>
              <a:rPr lang="en-US" sz="1600" dirty="0" smtClean="0"/>
              <a:t>RUC_START_HOUR is the first hour of the block in Hour Ending Format</a:t>
            </a:r>
          </a:p>
          <a:p>
            <a:pPr lvl="1"/>
            <a:r>
              <a:rPr lang="en-US" sz="1600" dirty="0" smtClean="0"/>
              <a:t>RUC_END_HOUR is the last hour of the block in Hour Ending Format</a:t>
            </a:r>
          </a:p>
          <a:p>
            <a:pPr lvl="1"/>
            <a:r>
              <a:rPr lang="en-US" sz="1600" dirty="0" smtClean="0"/>
              <a:t>BUYBACK_FLAG default is NULL, it will be set by SCED</a:t>
            </a:r>
            <a:endParaRPr lang="en-US" sz="1600" dirty="0"/>
          </a:p>
          <a:p>
            <a:pPr lvl="1"/>
            <a:endParaRPr lang="en-US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Examples</a:t>
            </a:r>
            <a:endParaRPr lang="en-US" sz="2000" dirty="0"/>
          </a:p>
          <a:p>
            <a:pPr lvl="1"/>
            <a:endParaRPr lang="en-US" sz="1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029008"/>
              </p:ext>
            </p:extLst>
          </p:nvPr>
        </p:nvGraphicFramePr>
        <p:xfrm>
          <a:off x="2006600" y="4343400"/>
          <a:ext cx="5384800" cy="1714500"/>
        </p:xfrm>
        <a:graphic>
          <a:graphicData uri="http://schemas.openxmlformats.org/drawingml/2006/table">
            <a:tbl>
              <a:tblPr/>
              <a:tblGrid>
                <a:gridCol w="1002118"/>
                <a:gridCol w="1132140"/>
                <a:gridCol w="1179709"/>
                <a:gridCol w="1056030"/>
                <a:gridCol w="101480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DELIVERY_DATE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RESOURCE_NAME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RUC_START_HOUR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RUC_END_HOUR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BUYBACK_FLAG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04/30/2017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04/30/2017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05/01/2017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05/01/2017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05/01/2017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05/01/2017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05/01/2017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05/02/2017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181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Implementation-SCED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SCED will take </a:t>
            </a:r>
            <a:r>
              <a:rPr lang="en-US" sz="1800" dirty="0"/>
              <a:t>a snapshot of </a:t>
            </a:r>
            <a:r>
              <a:rPr lang="en-US" sz="1800" dirty="0" smtClean="0"/>
              <a:t>the telemetered </a:t>
            </a:r>
            <a:r>
              <a:rPr lang="en-US" sz="1800" dirty="0"/>
              <a:t>Resource status of the RUC-committed Resource for the first SCED run that the Resource is On-Line and available for SCED dispatch during the first hour of the RUC </a:t>
            </a:r>
            <a:r>
              <a:rPr lang="en-US" sz="1800" dirty="0" smtClean="0"/>
              <a:t>block</a:t>
            </a:r>
            <a:endParaRPr lang="en-US" sz="1800" dirty="0"/>
          </a:p>
          <a:p>
            <a:r>
              <a:rPr lang="en-US" sz="1800" dirty="0" smtClean="0"/>
              <a:t>SCED </a:t>
            </a:r>
            <a:r>
              <a:rPr lang="en-US" sz="1800" dirty="0"/>
              <a:t>will </a:t>
            </a:r>
            <a:r>
              <a:rPr lang="en-US" sz="1800" dirty="0" smtClean="0"/>
              <a:t>determine </a:t>
            </a:r>
            <a:r>
              <a:rPr lang="en-US" sz="1800" dirty="0"/>
              <a:t>the buyback flag for the entire RUC block based on the telemetered status snapshot</a:t>
            </a:r>
          </a:p>
          <a:p>
            <a:pPr lvl="1"/>
            <a:r>
              <a:rPr lang="en-US" sz="1600" dirty="0" smtClean="0"/>
              <a:t>If </a:t>
            </a:r>
            <a:r>
              <a:rPr lang="en-US" sz="1600" dirty="0"/>
              <a:t>the snapshot status is ONOPTOUT, SCED will set the buyback flag to YES indicating that the Resource </a:t>
            </a:r>
            <a:r>
              <a:rPr lang="en-US" sz="1600" dirty="0" smtClean="0"/>
              <a:t>successfully bought back the </a:t>
            </a:r>
            <a:r>
              <a:rPr lang="en-US" sz="1600" dirty="0"/>
              <a:t>RUC </a:t>
            </a:r>
            <a:r>
              <a:rPr lang="en-US" sz="1600" dirty="0" smtClean="0"/>
              <a:t>block</a:t>
            </a:r>
          </a:p>
          <a:p>
            <a:pPr lvl="1"/>
            <a:r>
              <a:rPr lang="en-US" sz="1600" dirty="0" smtClean="0"/>
              <a:t>Otherwise </a:t>
            </a:r>
            <a:r>
              <a:rPr lang="en-US" sz="1600" dirty="0"/>
              <a:t>SCED will set the buyback flag to NO indicating that the Resource </a:t>
            </a:r>
            <a:r>
              <a:rPr lang="en-US" sz="1600" dirty="0" smtClean="0"/>
              <a:t>did not successfully buy back the </a:t>
            </a:r>
            <a:r>
              <a:rPr lang="en-US" sz="1600" dirty="0"/>
              <a:t>RUC </a:t>
            </a:r>
            <a:r>
              <a:rPr lang="en-US" sz="1600" dirty="0" smtClean="0"/>
              <a:t>block</a:t>
            </a:r>
            <a:endParaRPr lang="en-US" sz="1600" dirty="0"/>
          </a:p>
          <a:p>
            <a:r>
              <a:rPr lang="en-US" sz="1800" dirty="0" smtClean="0"/>
              <a:t>SCED </a:t>
            </a:r>
            <a:r>
              <a:rPr lang="en-US" sz="1800" dirty="0"/>
              <a:t>will use the RUC block and determined buyback flag to validate telemetered Resource status and override the telemetered status if it is inconsistent with the determined buyback </a:t>
            </a:r>
            <a:r>
              <a:rPr lang="en-US" sz="1800" dirty="0" smtClean="0"/>
              <a:t>flag</a:t>
            </a:r>
            <a:endParaRPr lang="en-US" sz="1800" dirty="0"/>
          </a:p>
          <a:p>
            <a:r>
              <a:rPr lang="en-US" sz="1800" dirty="0" smtClean="0"/>
              <a:t>SCED </a:t>
            </a:r>
            <a:r>
              <a:rPr lang="en-US" sz="1800" dirty="0"/>
              <a:t>will use the determined buyback flag and the validated Resource status to trigger RTORDPA </a:t>
            </a:r>
            <a:r>
              <a:rPr lang="en-US" sz="1800" dirty="0" smtClean="0"/>
              <a:t>calculation </a:t>
            </a:r>
            <a:r>
              <a:rPr lang="en-US" sz="1800" dirty="0"/>
              <a:t>for the RUC </a:t>
            </a:r>
            <a:r>
              <a:rPr lang="en-US" sz="1800" dirty="0" smtClean="0"/>
              <a:t>block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Implementation-SCED Workflow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914399"/>
            <a:ext cx="4876800" cy="555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1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Implementation-CDR Report and Notifications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18968"/>
            <a:ext cx="8534400" cy="4853232"/>
          </a:xfrm>
        </p:spPr>
        <p:txBody>
          <a:bodyPr/>
          <a:lstStyle/>
          <a:p>
            <a:r>
              <a:rPr lang="en-US" sz="2400" dirty="0" smtClean="0"/>
              <a:t>ERCOT will publish a CDR report to the MIS Secure Area  for the RUC buyback information</a:t>
            </a:r>
          </a:p>
          <a:p>
            <a:pPr lvl="1"/>
            <a:r>
              <a:rPr lang="en-US" sz="2000" dirty="0"/>
              <a:t>C</a:t>
            </a:r>
            <a:r>
              <a:rPr lang="en-US" sz="2000" dirty="0" smtClean="0"/>
              <a:t>hanges </a:t>
            </a:r>
            <a:r>
              <a:rPr lang="en-US" sz="2000" dirty="0"/>
              <a:t>to the existing </a:t>
            </a:r>
            <a:r>
              <a:rPr lang="en-US" sz="2000" dirty="0" smtClean="0"/>
              <a:t>report NP5-513-CD </a:t>
            </a:r>
            <a:r>
              <a:rPr lang="en-US" sz="2000" dirty="0"/>
              <a:t>RUC Buy-Back Hours (Report Type ID </a:t>
            </a:r>
            <a:r>
              <a:rPr lang="en-US" sz="2000" dirty="0" smtClean="0"/>
              <a:t>13102)</a:t>
            </a:r>
            <a:endParaRPr lang="en-US" sz="2000" dirty="0"/>
          </a:p>
          <a:p>
            <a:pPr lvl="1"/>
            <a:r>
              <a:rPr lang="en-US" sz="2000" dirty="0" smtClean="0"/>
              <a:t>Report is running every hour for current Operating Day</a:t>
            </a:r>
          </a:p>
          <a:p>
            <a:pPr lvl="1"/>
            <a:r>
              <a:rPr lang="en-US" sz="2000" dirty="0"/>
              <a:t>Post all the </a:t>
            </a:r>
            <a:r>
              <a:rPr lang="en-US" sz="2000" dirty="0" smtClean="0"/>
              <a:t>RUC buyback blocks </a:t>
            </a:r>
            <a:r>
              <a:rPr lang="en-US" sz="2000" dirty="0"/>
              <a:t>in current Operating Day if any at the time of the report execution</a:t>
            </a:r>
          </a:p>
          <a:p>
            <a:pPr lvl="1"/>
            <a:r>
              <a:rPr lang="en-US" sz="2000" dirty="0"/>
              <a:t>No report if no buyback for current Operating </a:t>
            </a:r>
            <a:r>
              <a:rPr lang="en-US" sz="2000" dirty="0" smtClean="0"/>
              <a:t>Day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0"/>
            <a:r>
              <a:rPr lang="en-US" sz="2400" dirty="0" smtClean="0"/>
              <a:t>MMS </a:t>
            </a:r>
            <a:r>
              <a:rPr lang="en-US" sz="2400" dirty="0"/>
              <a:t>will send XML notification messages to the affected QSE</a:t>
            </a:r>
          </a:p>
          <a:p>
            <a:pPr lvl="1"/>
            <a:r>
              <a:rPr lang="en-US" sz="2000" dirty="0"/>
              <a:t>When the buyback flag is set by SCED</a:t>
            </a:r>
          </a:p>
          <a:p>
            <a:pPr lvl="1"/>
            <a:r>
              <a:rPr lang="en-US" sz="2000" dirty="0"/>
              <a:t>When there is a Resource status override by SCED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5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</a:t>
            </a:r>
            <a:r>
              <a:rPr lang="en-US" dirty="0" smtClean="0"/>
              <a:t>Implementation-Settlement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18968"/>
            <a:ext cx="8534400" cy="4853232"/>
          </a:xfrm>
        </p:spPr>
        <p:txBody>
          <a:bodyPr/>
          <a:lstStyle/>
          <a:p>
            <a:r>
              <a:rPr lang="en-US" sz="2000" dirty="0" smtClean="0"/>
              <a:t>Settlements </a:t>
            </a:r>
            <a:r>
              <a:rPr lang="en-US" sz="2000" dirty="0"/>
              <a:t>will consume a new data element that identifies when a QSE has successfully opted out of RUC </a:t>
            </a:r>
            <a:r>
              <a:rPr lang="en-US" sz="2000" dirty="0" smtClean="0"/>
              <a:t>settlement. This </a:t>
            </a:r>
            <a:r>
              <a:rPr lang="en-US" sz="2000" dirty="0"/>
              <a:t>new bill determinant, BUYBACK, will equal </a:t>
            </a:r>
            <a:endParaRPr lang="en-US" sz="2000" dirty="0" smtClean="0"/>
          </a:p>
          <a:p>
            <a:pPr lvl="1"/>
            <a:r>
              <a:rPr lang="en-US" sz="1600" dirty="0" smtClean="0"/>
              <a:t>1 </a:t>
            </a:r>
            <a:r>
              <a:rPr lang="en-US" sz="1600" dirty="0"/>
              <a:t>if the opt-out attempt is successful, </a:t>
            </a:r>
            <a:endParaRPr lang="en-US" sz="1600" dirty="0" smtClean="0"/>
          </a:p>
          <a:p>
            <a:pPr lvl="1"/>
            <a:r>
              <a:rPr lang="en-US" sz="1600" dirty="0" smtClean="0"/>
              <a:t>2 </a:t>
            </a:r>
            <a:r>
              <a:rPr lang="en-US" sz="1600" dirty="0"/>
              <a:t>if the opt-out attempt is un-successful or no attempt is made, </a:t>
            </a:r>
            <a:endParaRPr lang="en-US" sz="1600" dirty="0" smtClean="0"/>
          </a:p>
          <a:p>
            <a:pPr lvl="1"/>
            <a:r>
              <a:rPr lang="en-US" sz="1600" dirty="0" smtClean="0"/>
              <a:t>0 </a:t>
            </a:r>
            <a:r>
              <a:rPr lang="en-US" sz="1600" dirty="0"/>
              <a:t>for hours that are not RUC-committed</a:t>
            </a:r>
            <a:r>
              <a:rPr lang="en-US" sz="1600" dirty="0" smtClean="0"/>
              <a:t>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RUC </a:t>
            </a:r>
            <a:r>
              <a:rPr lang="en-US" sz="2000" dirty="0"/>
              <a:t>Buy-Back hours will still be communicated to the Market via the current RUC Bill Determinant with an hourly value of 5 for each RUC-committed hour found eligible for the RUC Resource Buyback provision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RUC </a:t>
            </a:r>
            <a:r>
              <a:rPr lang="en-US" sz="2000" dirty="0"/>
              <a:t>hourly values of 5 will still be considered not RUC-Committed for Settlement purposes.</a:t>
            </a:r>
          </a:p>
          <a:p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136532"/>
              </p:ext>
            </p:extLst>
          </p:nvPr>
        </p:nvGraphicFramePr>
        <p:xfrm>
          <a:off x="1600200" y="3276600"/>
          <a:ext cx="5486400" cy="500380"/>
        </p:xfrm>
        <a:graphic>
          <a:graphicData uri="http://schemas.openxmlformats.org/drawingml/2006/table">
            <a:tbl>
              <a:tblPr firstRow="1" firstCol="1" bandRow="1"/>
              <a:tblGrid>
                <a:gridCol w="1314450"/>
                <a:gridCol w="1371600"/>
                <a:gridCol w="914400"/>
                <a:gridCol w="188595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Bill Determinant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Short Description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Extract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Extract Table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BUYBACK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RUC Buyback Flag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RTM CODE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MKTINPUTHEADER MKTINPUTINTERVAL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53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514600"/>
            <a:ext cx="4343400" cy="838199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None/>
            </a:pPr>
            <a:r>
              <a:rPr lang="en-US" sz="4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8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Off-Line Buyback with snapshot at start of first hour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Off-Line Buyback with snapshot during first hour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On-Line Buyback with snapshot at start of first hour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Off-Line ONRUC with snapshot at start of first hour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On-line ONRUC </a:t>
            </a:r>
            <a:r>
              <a:rPr lang="en-US" sz="2000" dirty="0" smtClean="0"/>
              <a:t>with snapshot at start of </a:t>
            </a:r>
            <a:r>
              <a:rPr lang="en-US" sz="2000" dirty="0"/>
              <a:t>f</a:t>
            </a:r>
            <a:r>
              <a:rPr lang="en-US" sz="2000" dirty="0" smtClean="0"/>
              <a:t>irst Hour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Buyback </a:t>
            </a:r>
            <a:r>
              <a:rPr lang="en-US" sz="2000" dirty="0"/>
              <a:t>for Current Day and Next </a:t>
            </a:r>
            <a:r>
              <a:rPr lang="en-US" sz="2000" dirty="0" smtClean="0"/>
              <a:t>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Buyback for Current Day and ONRUC for Next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Telemetry Resource Status Override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Buyback for Combined Cycle Resources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 Unsuccessful Buyback due to Missed First SCED </a:t>
            </a:r>
            <a:r>
              <a:rPr lang="en-US" sz="2000" dirty="0" smtClean="0"/>
              <a:t>Interval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 Unsuccessful Buyback due to Missed First SCED </a:t>
            </a:r>
            <a:r>
              <a:rPr lang="en-US" sz="2000" dirty="0" smtClean="0"/>
              <a:t>Interval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86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Example 1: Off-line Buyback with Snapshot at Start of First Hour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2800739"/>
          </a:xfrm>
        </p:spPr>
        <p:txBody>
          <a:bodyPr/>
          <a:lstStyle/>
          <a:p>
            <a:r>
              <a:rPr lang="en-US" sz="2000" dirty="0" smtClean="0"/>
              <a:t>Scenario</a:t>
            </a:r>
          </a:p>
          <a:p>
            <a:pPr lvl="1"/>
            <a:r>
              <a:rPr lang="en-US" sz="1600" dirty="0"/>
              <a:t>08:20:00 HRUC </a:t>
            </a:r>
            <a:r>
              <a:rPr lang="en-US" sz="1600" dirty="0" smtClean="0"/>
              <a:t>commits </a:t>
            </a:r>
            <a:r>
              <a:rPr lang="en-US" sz="1600" dirty="0"/>
              <a:t>an Off-Line Resource for HE11-HE12</a:t>
            </a:r>
          </a:p>
          <a:p>
            <a:pPr lvl="1"/>
            <a:r>
              <a:rPr lang="en-US" sz="1600" dirty="0"/>
              <a:t>08:25:00 QSE </a:t>
            </a:r>
            <a:r>
              <a:rPr lang="en-US" sz="1600" dirty="0" smtClean="0"/>
              <a:t>updates </a:t>
            </a:r>
            <a:r>
              <a:rPr lang="en-US" sz="1600" dirty="0"/>
              <a:t>COP status for the Resource to ONOPTOUT for HE11-HE12</a:t>
            </a:r>
          </a:p>
          <a:p>
            <a:pPr lvl="1"/>
            <a:r>
              <a:rPr lang="en-US" sz="1600" dirty="0"/>
              <a:t>09:37:00 QSE </a:t>
            </a:r>
            <a:r>
              <a:rPr lang="en-US" sz="1600" dirty="0" smtClean="0"/>
              <a:t>telemeters status </a:t>
            </a:r>
            <a:r>
              <a:rPr lang="en-US" sz="1600" dirty="0"/>
              <a:t>of STARTUP for this resource</a:t>
            </a:r>
          </a:p>
          <a:p>
            <a:pPr lvl="1"/>
            <a:r>
              <a:rPr lang="en-US" sz="1600" dirty="0"/>
              <a:t>09:53:00 QSE </a:t>
            </a:r>
            <a:r>
              <a:rPr lang="en-US" sz="1600" dirty="0" smtClean="0"/>
              <a:t>telemeters status </a:t>
            </a:r>
            <a:r>
              <a:rPr lang="en-US" sz="1600" dirty="0"/>
              <a:t>of ONOPTOUT for this resource</a:t>
            </a:r>
          </a:p>
          <a:p>
            <a:pPr lvl="1"/>
            <a:r>
              <a:rPr lang="en-US" sz="1600" dirty="0" smtClean="0"/>
              <a:t>10:00:00 </a:t>
            </a:r>
            <a:r>
              <a:rPr lang="en-US" sz="1600" dirty="0"/>
              <a:t>SCED </a:t>
            </a:r>
            <a:r>
              <a:rPr lang="en-US" sz="1600" dirty="0" smtClean="0"/>
              <a:t>reads </a:t>
            </a:r>
            <a:r>
              <a:rPr lang="en-US" sz="1600" dirty="0"/>
              <a:t>the ONOPTOUT status and </a:t>
            </a:r>
            <a:r>
              <a:rPr lang="en-US" sz="1600" dirty="0" smtClean="0"/>
              <a:t>sets </a:t>
            </a:r>
            <a:r>
              <a:rPr lang="en-US" sz="1600" dirty="0"/>
              <a:t>the BUYBACK_FLAG=YES for the </a:t>
            </a:r>
            <a:r>
              <a:rPr lang="en-US" sz="1600" dirty="0" smtClean="0"/>
              <a:t>block</a:t>
            </a:r>
          </a:p>
          <a:p>
            <a:pPr lvl="1"/>
            <a:endParaRPr lang="en-US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SCED</a:t>
            </a:r>
            <a:endParaRPr lang="en-US" sz="2000" dirty="0"/>
          </a:p>
          <a:p>
            <a:pPr lvl="1"/>
            <a:endParaRPr lang="en-US" sz="1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670195"/>
              </p:ext>
            </p:extLst>
          </p:nvPr>
        </p:nvGraphicFramePr>
        <p:xfrm>
          <a:off x="838200" y="4096139"/>
          <a:ext cx="7543800" cy="1905000"/>
        </p:xfrm>
        <a:graphic>
          <a:graphicData uri="http://schemas.openxmlformats.org/drawingml/2006/table">
            <a:tbl>
              <a:tblPr/>
              <a:tblGrid>
                <a:gridCol w="1498600"/>
                <a:gridCol w="1270000"/>
                <a:gridCol w="1282700"/>
                <a:gridCol w="1016000"/>
                <a:gridCol w="1193800"/>
                <a:gridCol w="1282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SCED_EXECUTION_TIME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TELEMETRY_STATUS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RUC_COMMITMENT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BUYBACK_FLAG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STATUS_OVERRIDE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09:40:00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09:45:00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 complete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 flag is set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064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NPRR744 </a:t>
            </a:r>
            <a:r>
              <a:rPr lang="en-US" dirty="0" smtClean="0"/>
              <a:t>Schedule Update</a:t>
            </a:r>
          </a:p>
          <a:p>
            <a:r>
              <a:rPr lang="en-US" dirty="0" smtClean="0"/>
              <a:t>Current Implementation and Issues</a:t>
            </a:r>
          </a:p>
          <a:p>
            <a:r>
              <a:rPr lang="en-US" dirty="0" smtClean="0"/>
              <a:t>Overview of NPRR744</a:t>
            </a:r>
          </a:p>
          <a:p>
            <a:r>
              <a:rPr lang="en-US" dirty="0" smtClean="0"/>
              <a:t>Implementation of NPRR744</a:t>
            </a:r>
          </a:p>
          <a:p>
            <a:r>
              <a:rPr lang="en-US" dirty="0" smtClean="0"/>
              <a:t>APPENDIX </a:t>
            </a:r>
          </a:p>
          <a:p>
            <a:pPr lvl="1"/>
            <a:r>
              <a:rPr lang="en-US" dirty="0" smtClean="0"/>
              <a:t>NPRR744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2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Example 2: Off-line Buyback with Snapshot during First Hour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2800739"/>
          </a:xfrm>
        </p:spPr>
        <p:txBody>
          <a:bodyPr/>
          <a:lstStyle/>
          <a:p>
            <a:r>
              <a:rPr lang="en-US" sz="2000" dirty="0" smtClean="0"/>
              <a:t>Scenario</a:t>
            </a:r>
          </a:p>
          <a:p>
            <a:pPr lvl="1"/>
            <a:r>
              <a:rPr lang="en-US" sz="1600" dirty="0"/>
              <a:t>08:20:00 HRUC </a:t>
            </a:r>
            <a:r>
              <a:rPr lang="en-US" sz="1600" dirty="0" smtClean="0"/>
              <a:t>commits </a:t>
            </a:r>
            <a:r>
              <a:rPr lang="en-US" sz="1600" dirty="0"/>
              <a:t>an Off-Line Resource for HE11-HE12</a:t>
            </a:r>
          </a:p>
          <a:p>
            <a:pPr lvl="1"/>
            <a:r>
              <a:rPr lang="en-US" sz="1600" dirty="0"/>
              <a:t>08:25:00 QSE </a:t>
            </a:r>
            <a:r>
              <a:rPr lang="en-US" sz="1600" dirty="0" smtClean="0"/>
              <a:t>updates </a:t>
            </a:r>
            <a:r>
              <a:rPr lang="en-US" sz="1600" dirty="0"/>
              <a:t>COP status for the Resource to ONOPTOUT for HE11-HE12</a:t>
            </a:r>
          </a:p>
          <a:p>
            <a:pPr lvl="1"/>
            <a:r>
              <a:rPr lang="en-US" sz="1600" dirty="0"/>
              <a:t>09:37:00 QSE </a:t>
            </a:r>
            <a:r>
              <a:rPr lang="en-US" sz="1600" dirty="0" smtClean="0"/>
              <a:t>telemeters status of STARTUP for this resource</a:t>
            </a:r>
            <a:endParaRPr lang="en-US" sz="1600" dirty="0"/>
          </a:p>
          <a:p>
            <a:pPr lvl="1"/>
            <a:r>
              <a:rPr lang="en-US" sz="1600" dirty="0"/>
              <a:t>10:03:00 QSE </a:t>
            </a:r>
            <a:r>
              <a:rPr lang="en-US" sz="1600" dirty="0" smtClean="0"/>
              <a:t>telemeters status </a:t>
            </a:r>
            <a:r>
              <a:rPr lang="en-US" sz="1600" dirty="0"/>
              <a:t>of ONOPTOUT for </a:t>
            </a:r>
            <a:r>
              <a:rPr lang="en-US" sz="1600" dirty="0" smtClean="0"/>
              <a:t>this </a:t>
            </a:r>
            <a:r>
              <a:rPr lang="en-US" sz="1600" dirty="0"/>
              <a:t>resource</a:t>
            </a:r>
          </a:p>
          <a:p>
            <a:pPr lvl="1"/>
            <a:r>
              <a:rPr lang="en-US" sz="1600" dirty="0"/>
              <a:t>10:05:00 SCED </a:t>
            </a:r>
            <a:r>
              <a:rPr lang="en-US" sz="1600" dirty="0" smtClean="0"/>
              <a:t>reads </a:t>
            </a:r>
            <a:r>
              <a:rPr lang="en-US" sz="1600" dirty="0"/>
              <a:t>the ONOPTOUT status and </a:t>
            </a:r>
            <a:r>
              <a:rPr lang="en-US" sz="1600" dirty="0" smtClean="0"/>
              <a:t>sets </a:t>
            </a:r>
            <a:r>
              <a:rPr lang="en-US" sz="1600" dirty="0"/>
              <a:t>the BUYBACK_FLAG=YES for the block</a:t>
            </a:r>
          </a:p>
          <a:p>
            <a:pPr lvl="1"/>
            <a:endParaRPr lang="en-US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SCED</a:t>
            </a:r>
            <a:endParaRPr lang="en-US" sz="2000" dirty="0"/>
          </a:p>
          <a:p>
            <a:pPr lvl="1"/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12282"/>
              </p:ext>
            </p:extLst>
          </p:nvPr>
        </p:nvGraphicFramePr>
        <p:xfrm>
          <a:off x="628650" y="4199937"/>
          <a:ext cx="7886699" cy="1895840"/>
        </p:xfrm>
        <a:graphic>
          <a:graphicData uri="http://schemas.openxmlformats.org/drawingml/2006/table">
            <a:tbl>
              <a:tblPr/>
              <a:tblGrid>
                <a:gridCol w="1491395"/>
                <a:gridCol w="1263894"/>
                <a:gridCol w="1276533"/>
                <a:gridCol w="1011115"/>
                <a:gridCol w="1188061"/>
                <a:gridCol w="1655701"/>
              </a:tblGrid>
              <a:tr h="189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SCED_EXECUTION_TIME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TELEMETRY_STATUS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RUC_COMMITMENT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BUYBACK_FLAG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STATUS_OVERRIDE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09:35:00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Off-Line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09:40:00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09:45:00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09:50:00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09:55:00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10:00:00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Startup, no status override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95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10:05:00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 flag is set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5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10:10:00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10:15:00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479" marR="9479" marT="9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234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Example 3: On-line Buyback with Snapshot at Start of First Hour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2800739"/>
          </a:xfrm>
        </p:spPr>
        <p:txBody>
          <a:bodyPr/>
          <a:lstStyle/>
          <a:p>
            <a:r>
              <a:rPr lang="en-US" sz="2000" dirty="0" smtClean="0"/>
              <a:t>Scenario</a:t>
            </a:r>
          </a:p>
          <a:p>
            <a:pPr lvl="1"/>
            <a:r>
              <a:rPr lang="en-US" sz="1600" dirty="0"/>
              <a:t>08:20:00 HRUC </a:t>
            </a:r>
            <a:r>
              <a:rPr lang="en-US" sz="1600" dirty="0" smtClean="0"/>
              <a:t>commits </a:t>
            </a:r>
            <a:r>
              <a:rPr lang="en-US" sz="1600" dirty="0"/>
              <a:t>an On-Line Resource for </a:t>
            </a:r>
            <a:r>
              <a:rPr lang="en-US" sz="1600" dirty="0" smtClean="0"/>
              <a:t>HE11-HE12 and </a:t>
            </a:r>
            <a:r>
              <a:rPr lang="en-US" sz="1600" dirty="0"/>
              <a:t>the Resource is self-committed for HE09-HE10</a:t>
            </a:r>
          </a:p>
          <a:p>
            <a:pPr lvl="1"/>
            <a:r>
              <a:rPr lang="en-US" sz="1600" dirty="0"/>
              <a:t>08:25:00 QSE </a:t>
            </a:r>
            <a:r>
              <a:rPr lang="en-US" sz="1600" dirty="0" smtClean="0"/>
              <a:t>updates </a:t>
            </a:r>
            <a:r>
              <a:rPr lang="en-US" sz="1600" dirty="0"/>
              <a:t>COP status for the Resource to ONOPTOUT for HE11-HE12</a:t>
            </a:r>
          </a:p>
          <a:p>
            <a:pPr lvl="1"/>
            <a:r>
              <a:rPr lang="en-US" sz="1600" dirty="0"/>
              <a:t>09:00:00 QSE </a:t>
            </a:r>
            <a:r>
              <a:rPr lang="en-US" sz="1600" dirty="0" smtClean="0"/>
              <a:t>telemeters status </a:t>
            </a:r>
            <a:r>
              <a:rPr lang="en-US" sz="1600" dirty="0"/>
              <a:t>of ON for this resource</a:t>
            </a:r>
          </a:p>
          <a:p>
            <a:pPr lvl="1"/>
            <a:r>
              <a:rPr lang="en-US" sz="1600" dirty="0"/>
              <a:t>09:58:00 QSE </a:t>
            </a:r>
            <a:r>
              <a:rPr lang="en-US" sz="1600" dirty="0" smtClean="0"/>
              <a:t>telemeters status </a:t>
            </a:r>
            <a:r>
              <a:rPr lang="en-US" sz="1600" dirty="0"/>
              <a:t>of ONOPTOUT for this resource</a:t>
            </a:r>
          </a:p>
          <a:p>
            <a:pPr lvl="1"/>
            <a:r>
              <a:rPr lang="en-US" sz="1600" dirty="0"/>
              <a:t>10:00:00 SCED </a:t>
            </a:r>
            <a:r>
              <a:rPr lang="en-US" sz="1600" dirty="0" smtClean="0"/>
              <a:t>reads </a:t>
            </a:r>
            <a:r>
              <a:rPr lang="en-US" sz="1600" dirty="0"/>
              <a:t>the ONOPTOUT status and </a:t>
            </a:r>
            <a:r>
              <a:rPr lang="en-US" sz="1600" dirty="0" smtClean="0"/>
              <a:t>sets </a:t>
            </a:r>
            <a:r>
              <a:rPr lang="en-US" sz="1600" dirty="0"/>
              <a:t>the BUYBACK_FLAG=YES for the </a:t>
            </a:r>
            <a:r>
              <a:rPr lang="en-US" sz="1600" dirty="0" smtClean="0"/>
              <a:t>block</a:t>
            </a:r>
            <a:endParaRPr lang="en-US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SCED</a:t>
            </a:r>
            <a:endParaRPr lang="en-US" sz="2000" dirty="0"/>
          </a:p>
          <a:p>
            <a:pPr lvl="1"/>
            <a:endParaRPr lang="en-US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021261"/>
              </p:ext>
            </p:extLst>
          </p:nvPr>
        </p:nvGraphicFramePr>
        <p:xfrm>
          <a:off x="787400" y="4080508"/>
          <a:ext cx="7645400" cy="1905000"/>
        </p:xfrm>
        <a:graphic>
          <a:graphicData uri="http://schemas.openxmlformats.org/drawingml/2006/table">
            <a:tbl>
              <a:tblPr/>
              <a:tblGrid>
                <a:gridCol w="1498600"/>
                <a:gridCol w="1270000"/>
                <a:gridCol w="1282700"/>
                <a:gridCol w="1016000"/>
                <a:gridCol w="1193800"/>
                <a:gridCol w="13843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SCED_EXECUTION_TIME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TELEMETRY_STATUS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RUC_COMMITMENT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BUYBACK_FLAG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STATUS_OVERRIDE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self-schedule On-Line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09:40:00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self-schedule On-Line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09:45:00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self-schedule On-Line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self-schedule On-Line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self-schedule On-Line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 flag is set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905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Example 4: Off-line ONRUC with Snapshot at Start of </a:t>
            </a:r>
            <a:r>
              <a:rPr lang="en-US" dirty="0"/>
              <a:t>F</a:t>
            </a:r>
            <a:r>
              <a:rPr lang="en-US" dirty="0" smtClean="0"/>
              <a:t>irst Hour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2800739"/>
          </a:xfrm>
        </p:spPr>
        <p:txBody>
          <a:bodyPr/>
          <a:lstStyle/>
          <a:p>
            <a:r>
              <a:rPr lang="en-US" sz="2000" dirty="0" smtClean="0"/>
              <a:t>Scenario</a:t>
            </a:r>
          </a:p>
          <a:p>
            <a:pPr lvl="1"/>
            <a:r>
              <a:rPr lang="en-US" sz="1600" dirty="0"/>
              <a:t>08:20:00 HRUC </a:t>
            </a:r>
            <a:r>
              <a:rPr lang="en-US" sz="1600" dirty="0" smtClean="0"/>
              <a:t>commits </a:t>
            </a:r>
            <a:r>
              <a:rPr lang="en-US" sz="1600" dirty="0"/>
              <a:t>an Off-Line Resource for HE11-HE12</a:t>
            </a:r>
          </a:p>
          <a:p>
            <a:pPr lvl="1"/>
            <a:r>
              <a:rPr lang="en-US" sz="1600" dirty="0"/>
              <a:t>08:25:00 QSE </a:t>
            </a:r>
            <a:r>
              <a:rPr lang="en-US" sz="1600" dirty="0" smtClean="0"/>
              <a:t>updates </a:t>
            </a:r>
            <a:r>
              <a:rPr lang="en-US" sz="1600" dirty="0"/>
              <a:t>COP status for the Resource to ONRUC for HE11-HE12</a:t>
            </a:r>
          </a:p>
          <a:p>
            <a:pPr lvl="1"/>
            <a:r>
              <a:rPr lang="en-US" sz="1600" dirty="0"/>
              <a:t>09:37:00 QSE </a:t>
            </a:r>
            <a:r>
              <a:rPr lang="en-US" sz="1600" dirty="0" smtClean="0"/>
              <a:t>telemeters status </a:t>
            </a:r>
            <a:r>
              <a:rPr lang="en-US" sz="1600" dirty="0"/>
              <a:t>of STARTUP for this resource</a:t>
            </a:r>
          </a:p>
          <a:p>
            <a:pPr lvl="1"/>
            <a:r>
              <a:rPr lang="en-US" sz="1600" dirty="0"/>
              <a:t>09:53:00 QSE </a:t>
            </a:r>
            <a:r>
              <a:rPr lang="en-US" sz="1600" dirty="0" smtClean="0"/>
              <a:t>telemeters status </a:t>
            </a:r>
            <a:r>
              <a:rPr lang="en-US" sz="1600" dirty="0"/>
              <a:t>of ONRUC for this resource</a:t>
            </a:r>
          </a:p>
          <a:p>
            <a:pPr lvl="1"/>
            <a:r>
              <a:rPr lang="en-US" sz="1600" dirty="0"/>
              <a:t>10:00:00 SCED </a:t>
            </a:r>
            <a:r>
              <a:rPr lang="en-US" sz="1600" dirty="0" smtClean="0"/>
              <a:t>reads </a:t>
            </a:r>
            <a:r>
              <a:rPr lang="en-US" sz="1600" dirty="0"/>
              <a:t>the ONRUC status and </a:t>
            </a:r>
            <a:r>
              <a:rPr lang="en-US" sz="1600" dirty="0" smtClean="0"/>
              <a:t>sets </a:t>
            </a:r>
            <a:r>
              <a:rPr lang="en-US" sz="1600" dirty="0"/>
              <a:t>the BUYBACK_FLAG=NO for the block</a:t>
            </a:r>
          </a:p>
          <a:p>
            <a:pPr marL="457200" lvl="1" indent="0">
              <a:buNone/>
            </a:pPr>
            <a:endParaRPr lang="en-US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SCED</a:t>
            </a:r>
            <a:endParaRPr lang="en-US" sz="2000" dirty="0"/>
          </a:p>
          <a:p>
            <a:pPr lvl="1"/>
            <a:endParaRPr lang="en-US" sz="1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83098"/>
              </p:ext>
            </p:extLst>
          </p:nvPr>
        </p:nvGraphicFramePr>
        <p:xfrm>
          <a:off x="800100" y="4096139"/>
          <a:ext cx="7543800" cy="1905000"/>
        </p:xfrm>
        <a:graphic>
          <a:graphicData uri="http://schemas.openxmlformats.org/drawingml/2006/table">
            <a:tbl>
              <a:tblPr/>
              <a:tblGrid>
                <a:gridCol w="1498600"/>
                <a:gridCol w="1270000"/>
                <a:gridCol w="1282700"/>
                <a:gridCol w="1016000"/>
                <a:gridCol w="1193800"/>
                <a:gridCol w="1282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SCED_EXECUTION_TIME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TELEMETRY_STATUS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RUC_COMMITMENT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BUYBACK_FLAG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STATUS_OVERRIDE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09:40:00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09:45:00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 override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 flag is set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186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Example 5: On-line ONRUC with Snapshot at Start of </a:t>
            </a:r>
            <a:r>
              <a:rPr lang="en-US" dirty="0"/>
              <a:t>F</a:t>
            </a:r>
            <a:r>
              <a:rPr lang="en-US" dirty="0" smtClean="0"/>
              <a:t>irst Hour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2800739"/>
          </a:xfrm>
        </p:spPr>
        <p:txBody>
          <a:bodyPr/>
          <a:lstStyle/>
          <a:p>
            <a:r>
              <a:rPr lang="en-US" sz="2000" dirty="0" smtClean="0"/>
              <a:t>Scenario</a:t>
            </a:r>
          </a:p>
          <a:p>
            <a:pPr lvl="1"/>
            <a:r>
              <a:rPr lang="en-US" sz="1600" dirty="0"/>
              <a:t>08:20:00 HRUC </a:t>
            </a:r>
            <a:r>
              <a:rPr lang="en-US" sz="1600" dirty="0" smtClean="0"/>
              <a:t>commits </a:t>
            </a:r>
            <a:r>
              <a:rPr lang="en-US" sz="1600" dirty="0"/>
              <a:t>an On-Line Resource for </a:t>
            </a:r>
            <a:r>
              <a:rPr lang="en-US" sz="1600" dirty="0" smtClean="0"/>
              <a:t>HE11-HE12 and </a:t>
            </a:r>
            <a:r>
              <a:rPr lang="en-US" sz="1600" dirty="0"/>
              <a:t>the Resource is self-committed for HE09-HE10</a:t>
            </a:r>
          </a:p>
          <a:p>
            <a:pPr lvl="1"/>
            <a:r>
              <a:rPr lang="en-US" sz="1600" dirty="0"/>
              <a:t>08:25:00 QSE </a:t>
            </a:r>
            <a:r>
              <a:rPr lang="en-US" sz="1600" dirty="0" smtClean="0"/>
              <a:t>updates the </a:t>
            </a:r>
            <a:r>
              <a:rPr lang="en-US" sz="1600" dirty="0"/>
              <a:t>COP status for the Resource to </a:t>
            </a:r>
            <a:r>
              <a:rPr lang="en-US" sz="1600" dirty="0" smtClean="0"/>
              <a:t>ONRUC </a:t>
            </a:r>
            <a:r>
              <a:rPr lang="en-US" sz="1600" dirty="0"/>
              <a:t>for HE11-HE12</a:t>
            </a:r>
          </a:p>
          <a:p>
            <a:pPr lvl="1"/>
            <a:r>
              <a:rPr lang="en-US" sz="1600" dirty="0"/>
              <a:t>09:00:00 QSE </a:t>
            </a:r>
            <a:r>
              <a:rPr lang="en-US" sz="1600" dirty="0" smtClean="0"/>
              <a:t>telemeters status </a:t>
            </a:r>
            <a:r>
              <a:rPr lang="en-US" sz="1600" dirty="0"/>
              <a:t>of ON for this resource</a:t>
            </a:r>
          </a:p>
          <a:p>
            <a:pPr lvl="1"/>
            <a:r>
              <a:rPr lang="en-US" sz="1600" dirty="0"/>
              <a:t>09:58:00 QSE </a:t>
            </a:r>
            <a:r>
              <a:rPr lang="en-US" sz="1600" dirty="0" smtClean="0"/>
              <a:t>telemeters status </a:t>
            </a:r>
            <a:r>
              <a:rPr lang="en-US" sz="1600" dirty="0"/>
              <a:t>of ONRUC for this resource</a:t>
            </a:r>
          </a:p>
          <a:p>
            <a:pPr lvl="1"/>
            <a:r>
              <a:rPr lang="en-US" sz="1600" dirty="0"/>
              <a:t>10:00:00 SCED </a:t>
            </a:r>
            <a:r>
              <a:rPr lang="en-US" sz="1600" dirty="0" smtClean="0"/>
              <a:t>reads </a:t>
            </a:r>
            <a:r>
              <a:rPr lang="en-US" sz="1600" dirty="0"/>
              <a:t>the ONRUC status and </a:t>
            </a:r>
            <a:r>
              <a:rPr lang="en-US" sz="1600" dirty="0" smtClean="0"/>
              <a:t>sets </a:t>
            </a:r>
            <a:r>
              <a:rPr lang="en-US" sz="1600" dirty="0"/>
              <a:t>the BUYBACK_FLAG=NO for the block</a:t>
            </a:r>
          </a:p>
          <a:p>
            <a:pPr marL="457200" lvl="1" indent="0">
              <a:buNone/>
            </a:pPr>
            <a:endParaRPr lang="en-US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SCED</a:t>
            </a:r>
            <a:endParaRPr lang="en-US" sz="2000" dirty="0"/>
          </a:p>
          <a:p>
            <a:pPr lvl="1"/>
            <a:endParaRPr lang="en-US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64545"/>
              </p:ext>
            </p:extLst>
          </p:nvPr>
        </p:nvGraphicFramePr>
        <p:xfrm>
          <a:off x="749300" y="4267200"/>
          <a:ext cx="7645400" cy="1905000"/>
        </p:xfrm>
        <a:graphic>
          <a:graphicData uri="http://schemas.openxmlformats.org/drawingml/2006/table">
            <a:tbl>
              <a:tblPr/>
              <a:tblGrid>
                <a:gridCol w="1498600"/>
                <a:gridCol w="1270000"/>
                <a:gridCol w="1282700"/>
                <a:gridCol w="1016000"/>
                <a:gridCol w="1193800"/>
                <a:gridCol w="13843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SCED_EXECUTION_TIME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TELEMETRY_STATUS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RUC_COMMITMENT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BUYBACK_FLAG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STATUS_OVERRIDE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self-schedule On-Line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09:40:00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self-schedule On-Line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09:45:00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self-schedule On-Line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self-schedule On-Line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self-schedule On-Line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 flag is set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8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Example 6: Buyback for Current Day and Next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2800739"/>
          </a:xfrm>
        </p:spPr>
        <p:txBody>
          <a:bodyPr/>
          <a:lstStyle/>
          <a:p>
            <a:r>
              <a:rPr lang="en-US" sz="2000" dirty="0" smtClean="0"/>
              <a:t>Scenario</a:t>
            </a:r>
          </a:p>
          <a:p>
            <a:pPr lvl="1"/>
            <a:r>
              <a:rPr lang="en-US" sz="1400" dirty="0"/>
              <a:t>18:20:00 HRUC </a:t>
            </a:r>
            <a:r>
              <a:rPr lang="en-US" sz="1400" dirty="0" smtClean="0"/>
              <a:t>commits </a:t>
            </a:r>
            <a:r>
              <a:rPr lang="en-US" sz="1400" dirty="0"/>
              <a:t>an Off-Line Resource from HE21 to next Operating Day HE07</a:t>
            </a:r>
          </a:p>
          <a:p>
            <a:pPr lvl="1"/>
            <a:r>
              <a:rPr lang="en-US" sz="1400" dirty="0"/>
              <a:t>18:25:00 QSE </a:t>
            </a:r>
            <a:r>
              <a:rPr lang="en-US" sz="1400" dirty="0" smtClean="0"/>
              <a:t>updates the COP </a:t>
            </a:r>
            <a:r>
              <a:rPr lang="en-US" sz="1400" dirty="0"/>
              <a:t>status for the Resource to ONOPTOUT for </a:t>
            </a:r>
            <a:r>
              <a:rPr lang="en-US" sz="1400" dirty="0" smtClean="0"/>
              <a:t>HE21 to OD+1 </a:t>
            </a:r>
            <a:r>
              <a:rPr lang="en-US" sz="1400" dirty="0"/>
              <a:t>HE07</a:t>
            </a:r>
          </a:p>
          <a:p>
            <a:pPr lvl="1"/>
            <a:r>
              <a:rPr lang="en-US" sz="1400" dirty="0"/>
              <a:t>19:37:00 QSE </a:t>
            </a:r>
            <a:r>
              <a:rPr lang="en-US" sz="1400" dirty="0" smtClean="0"/>
              <a:t>telemeters status </a:t>
            </a:r>
            <a:r>
              <a:rPr lang="en-US" sz="1400" dirty="0"/>
              <a:t>of STARTUP for this resource</a:t>
            </a:r>
          </a:p>
          <a:p>
            <a:pPr lvl="1"/>
            <a:r>
              <a:rPr lang="en-US" sz="1400" dirty="0"/>
              <a:t>19:53:00 QSE </a:t>
            </a:r>
            <a:r>
              <a:rPr lang="en-US" sz="1400" dirty="0" smtClean="0"/>
              <a:t>telemeters status </a:t>
            </a:r>
            <a:r>
              <a:rPr lang="en-US" sz="1400" dirty="0"/>
              <a:t>of ONOPTOUT for this resource</a:t>
            </a:r>
          </a:p>
          <a:p>
            <a:pPr lvl="1"/>
            <a:r>
              <a:rPr lang="en-US" sz="1400" dirty="0"/>
              <a:t>20:00:00 SCED </a:t>
            </a:r>
            <a:r>
              <a:rPr lang="en-US" sz="1400" dirty="0" smtClean="0"/>
              <a:t>reads </a:t>
            </a:r>
            <a:r>
              <a:rPr lang="en-US" sz="1400" dirty="0"/>
              <a:t>the ONOPTOUT status and </a:t>
            </a:r>
            <a:r>
              <a:rPr lang="en-US" sz="1400" dirty="0" smtClean="0"/>
              <a:t>sets </a:t>
            </a:r>
            <a:r>
              <a:rPr lang="en-US" sz="1400" dirty="0"/>
              <a:t>the BUYBACK_FLAG=YES for the block of current OD</a:t>
            </a:r>
          </a:p>
          <a:p>
            <a:pPr lvl="1"/>
            <a:r>
              <a:rPr lang="en-US" sz="1400" dirty="0"/>
              <a:t>00:00:00 OD+1 SCED </a:t>
            </a:r>
            <a:r>
              <a:rPr lang="en-US" sz="1400" dirty="0" smtClean="0"/>
              <a:t>reads </a:t>
            </a:r>
            <a:r>
              <a:rPr lang="en-US" sz="1400" dirty="0"/>
              <a:t>the ONOPTOUT status and </a:t>
            </a:r>
            <a:r>
              <a:rPr lang="en-US" sz="1400" dirty="0" smtClean="0"/>
              <a:t>sets </a:t>
            </a:r>
            <a:r>
              <a:rPr lang="en-US" sz="1400" dirty="0"/>
              <a:t>the BUYBACK_FLAG=YES for the block of </a:t>
            </a:r>
            <a:r>
              <a:rPr lang="en-US" sz="1400" dirty="0" smtClean="0"/>
              <a:t>OD+1</a:t>
            </a:r>
            <a:endParaRPr lang="en-US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SCED</a:t>
            </a:r>
            <a:endParaRPr lang="en-US" sz="2000" dirty="0"/>
          </a:p>
          <a:p>
            <a:pPr lvl="1"/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699605"/>
              </p:ext>
            </p:extLst>
          </p:nvPr>
        </p:nvGraphicFramePr>
        <p:xfrm>
          <a:off x="647701" y="4050216"/>
          <a:ext cx="7886699" cy="2121984"/>
        </p:xfrm>
        <a:graphic>
          <a:graphicData uri="http://schemas.openxmlformats.org/drawingml/2006/table">
            <a:tbl>
              <a:tblPr/>
              <a:tblGrid>
                <a:gridCol w="1390557"/>
                <a:gridCol w="1178439"/>
                <a:gridCol w="1190223"/>
                <a:gridCol w="942750"/>
                <a:gridCol w="1107732"/>
                <a:gridCol w="2076998"/>
              </a:tblGrid>
              <a:tr h="1768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SCED_EXECUTION_TIME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TELEMETRY_STATUS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RUC_COMMITMENT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BUYBACK_FLAG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STATUS_OVERRIDE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19:35:00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Off-Line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19:40:00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19:45:00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19:55:00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 complete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 flag is set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20:05:00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23:55:00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00:00:00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 flag is set for the new block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00:00:05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04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Example 7: Buyback for Current Day and ONRUC for Next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2800739"/>
          </a:xfrm>
        </p:spPr>
        <p:txBody>
          <a:bodyPr/>
          <a:lstStyle/>
          <a:p>
            <a:r>
              <a:rPr lang="en-US" sz="2000" dirty="0" smtClean="0"/>
              <a:t>Scenario</a:t>
            </a:r>
          </a:p>
          <a:p>
            <a:pPr lvl="1"/>
            <a:r>
              <a:rPr lang="en-US" sz="1400" dirty="0"/>
              <a:t>18:20:00 HRUC </a:t>
            </a:r>
            <a:r>
              <a:rPr lang="en-US" sz="1400" dirty="0" smtClean="0"/>
              <a:t>commits </a:t>
            </a:r>
            <a:r>
              <a:rPr lang="en-US" sz="1400" dirty="0"/>
              <a:t>an Off-Line Resource from HE21 to next Operating Day HE07</a:t>
            </a:r>
          </a:p>
          <a:p>
            <a:pPr lvl="1"/>
            <a:r>
              <a:rPr lang="en-US" sz="1400" dirty="0"/>
              <a:t>18:45:00 QSE </a:t>
            </a:r>
            <a:r>
              <a:rPr lang="en-US" sz="1400" dirty="0" smtClean="0"/>
              <a:t>updates the </a:t>
            </a:r>
            <a:r>
              <a:rPr lang="en-US" sz="1400" dirty="0"/>
              <a:t>COP status for the Resource to ONOPTOUT for HE21-HE24 and ONRUC for OD+1 HE01-HE07</a:t>
            </a:r>
          </a:p>
          <a:p>
            <a:pPr lvl="1"/>
            <a:r>
              <a:rPr lang="en-US" sz="1400" dirty="0"/>
              <a:t>19:37:00 QSE </a:t>
            </a:r>
            <a:r>
              <a:rPr lang="en-US" sz="1400" dirty="0" smtClean="0"/>
              <a:t>telemeters status </a:t>
            </a:r>
            <a:r>
              <a:rPr lang="en-US" sz="1400" dirty="0"/>
              <a:t>of STARTUP for this resource</a:t>
            </a:r>
          </a:p>
          <a:p>
            <a:pPr lvl="1"/>
            <a:r>
              <a:rPr lang="en-US" sz="1400" dirty="0"/>
              <a:t>19:53:00 QSE </a:t>
            </a:r>
            <a:r>
              <a:rPr lang="en-US" sz="1400" dirty="0" smtClean="0"/>
              <a:t>telemeters status </a:t>
            </a:r>
            <a:r>
              <a:rPr lang="en-US" sz="1400" dirty="0"/>
              <a:t>of ONOPTOUT for this resource</a:t>
            </a:r>
          </a:p>
          <a:p>
            <a:pPr lvl="1"/>
            <a:r>
              <a:rPr lang="en-US" sz="1400" dirty="0"/>
              <a:t>20:00:00 SCED </a:t>
            </a:r>
            <a:r>
              <a:rPr lang="en-US" sz="1400" dirty="0" smtClean="0"/>
              <a:t>reads </a:t>
            </a:r>
            <a:r>
              <a:rPr lang="en-US" sz="1400" dirty="0"/>
              <a:t>the ONOPTOUT status and </a:t>
            </a:r>
            <a:r>
              <a:rPr lang="en-US" sz="1400" dirty="0" smtClean="0"/>
              <a:t>sets </a:t>
            </a:r>
            <a:r>
              <a:rPr lang="en-US" sz="1400" dirty="0"/>
              <a:t>the BUYBACK_FLAG=YES for the block of current OD</a:t>
            </a:r>
          </a:p>
          <a:p>
            <a:pPr lvl="1"/>
            <a:r>
              <a:rPr lang="en-US" sz="1400" dirty="0"/>
              <a:t>23:58:00 QSE </a:t>
            </a:r>
            <a:r>
              <a:rPr lang="en-US" sz="1400" dirty="0" smtClean="0"/>
              <a:t>telemeters status </a:t>
            </a:r>
            <a:r>
              <a:rPr lang="en-US" sz="1400" dirty="0"/>
              <a:t>of ONRUC for this resource</a:t>
            </a:r>
          </a:p>
          <a:p>
            <a:pPr lvl="1"/>
            <a:r>
              <a:rPr lang="en-US" sz="1400" dirty="0"/>
              <a:t>00:00:00 OD+1 SCED read the ONRUC </a:t>
            </a:r>
            <a:r>
              <a:rPr lang="en-US" sz="1400" dirty="0" smtClean="0"/>
              <a:t>status </a:t>
            </a:r>
            <a:r>
              <a:rPr lang="en-US" sz="1400" dirty="0"/>
              <a:t>and set the BUYBACK_FLAG=NO for the </a:t>
            </a:r>
            <a:r>
              <a:rPr lang="en-US" sz="1400" dirty="0" smtClean="0"/>
              <a:t>block of OD+1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SCED</a:t>
            </a:r>
          </a:p>
          <a:p>
            <a:pPr lvl="1"/>
            <a:endParaRPr lang="en-US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338634"/>
              </p:ext>
            </p:extLst>
          </p:nvPr>
        </p:nvGraphicFramePr>
        <p:xfrm>
          <a:off x="628650" y="4202616"/>
          <a:ext cx="7886699" cy="2121984"/>
        </p:xfrm>
        <a:graphic>
          <a:graphicData uri="http://schemas.openxmlformats.org/drawingml/2006/table">
            <a:tbl>
              <a:tblPr/>
              <a:tblGrid>
                <a:gridCol w="1390557"/>
                <a:gridCol w="1178439"/>
                <a:gridCol w="1190223"/>
                <a:gridCol w="942750"/>
                <a:gridCol w="1107732"/>
                <a:gridCol w="2076998"/>
              </a:tblGrid>
              <a:tr h="1768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SCED_EXECUTION_TIME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TELEMETRY_STATUS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RUC_COMMITMENT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BUYBACK_FLAG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STATUS_OVERRIDE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19:35:00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Off-Line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19:40:00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19:45:00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19:55:00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 complete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 flag is set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20:05:00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23:55:00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00:00:00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 flag is set for the new block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683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00:00:05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8842" marR="8842" marT="88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552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NPRR744 </a:t>
            </a:r>
            <a:r>
              <a:rPr lang="en-US" dirty="0" smtClean="0"/>
              <a:t>Example 8: Telemetry </a:t>
            </a:r>
            <a:r>
              <a:rPr lang="en-US" dirty="0"/>
              <a:t>Resource Status </a:t>
            </a:r>
            <a:r>
              <a:rPr lang="en-US" dirty="0" smtClean="0"/>
              <a:t>Override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2800739"/>
          </a:xfrm>
        </p:spPr>
        <p:txBody>
          <a:bodyPr/>
          <a:lstStyle/>
          <a:p>
            <a:r>
              <a:rPr lang="en-US" sz="2000" dirty="0" smtClean="0"/>
              <a:t>Scenario</a:t>
            </a:r>
          </a:p>
          <a:p>
            <a:pPr lvl="1"/>
            <a:r>
              <a:rPr lang="en-US" sz="1400" dirty="0"/>
              <a:t>08:20:00 HRUC </a:t>
            </a:r>
            <a:r>
              <a:rPr lang="en-US" sz="1400" dirty="0" smtClean="0"/>
              <a:t>commits </a:t>
            </a:r>
            <a:r>
              <a:rPr lang="en-US" sz="1400" dirty="0"/>
              <a:t>an Off-Line Resource for HE11-HE12</a:t>
            </a:r>
          </a:p>
          <a:p>
            <a:pPr lvl="1"/>
            <a:r>
              <a:rPr lang="en-US" sz="1400" dirty="0"/>
              <a:t>08:25:00 QSE </a:t>
            </a:r>
            <a:r>
              <a:rPr lang="en-US" sz="1400" dirty="0" smtClean="0"/>
              <a:t>updates the </a:t>
            </a:r>
            <a:r>
              <a:rPr lang="en-US" sz="1400" dirty="0"/>
              <a:t>COP status for the Resource to ONOPTOUT for HE11-HE12</a:t>
            </a:r>
          </a:p>
          <a:p>
            <a:pPr lvl="1"/>
            <a:r>
              <a:rPr lang="en-US" sz="1400" dirty="0"/>
              <a:t>09:37:00 QSE </a:t>
            </a:r>
            <a:r>
              <a:rPr lang="en-US" sz="1400" dirty="0" smtClean="0"/>
              <a:t>telemeters status </a:t>
            </a:r>
            <a:r>
              <a:rPr lang="en-US" sz="1400" dirty="0"/>
              <a:t>of STARTUP for this resource</a:t>
            </a:r>
          </a:p>
          <a:p>
            <a:pPr lvl="1"/>
            <a:r>
              <a:rPr lang="en-US" sz="1400" dirty="0"/>
              <a:t>09:53:00 QSE </a:t>
            </a:r>
            <a:r>
              <a:rPr lang="en-US" sz="1400" dirty="0" smtClean="0"/>
              <a:t>telemeters status </a:t>
            </a:r>
            <a:r>
              <a:rPr lang="en-US" sz="1400" dirty="0"/>
              <a:t>of ONOPTOUT for this resource</a:t>
            </a:r>
          </a:p>
          <a:p>
            <a:pPr lvl="1"/>
            <a:r>
              <a:rPr lang="en-US" sz="1400" dirty="0"/>
              <a:t>10:00:00 SCED </a:t>
            </a:r>
            <a:r>
              <a:rPr lang="en-US" sz="1400" dirty="0" smtClean="0"/>
              <a:t>reads </a:t>
            </a:r>
            <a:r>
              <a:rPr lang="en-US" sz="1400" dirty="0"/>
              <a:t>the ONOPTOUT status and </a:t>
            </a:r>
            <a:r>
              <a:rPr lang="en-US" sz="1400" dirty="0" smtClean="0"/>
              <a:t>sets </a:t>
            </a:r>
            <a:r>
              <a:rPr lang="en-US" sz="1400" dirty="0"/>
              <a:t>the BUYBACK_FLAG=YES for the block</a:t>
            </a:r>
          </a:p>
          <a:p>
            <a:pPr lvl="1"/>
            <a:r>
              <a:rPr lang="en-US" sz="1400" dirty="0"/>
              <a:t>10:05:00 QSE </a:t>
            </a:r>
            <a:r>
              <a:rPr lang="en-US" sz="1400" dirty="0" smtClean="0"/>
              <a:t>telemeters status </a:t>
            </a:r>
            <a:r>
              <a:rPr lang="en-US" sz="1400" dirty="0"/>
              <a:t>of ON for this </a:t>
            </a:r>
            <a:r>
              <a:rPr lang="en-US" sz="1400" dirty="0" smtClean="0"/>
              <a:t>resource.  SCED overrides status to ONOPTOUT.</a:t>
            </a:r>
            <a:endParaRPr lang="en-US" sz="1400" dirty="0"/>
          </a:p>
          <a:p>
            <a:pPr lvl="1"/>
            <a:r>
              <a:rPr lang="en-US" sz="1400" dirty="0"/>
              <a:t>10:15:00 </a:t>
            </a:r>
            <a:r>
              <a:rPr lang="en-US" sz="1400" dirty="0" smtClean="0"/>
              <a:t>to 11:55:00 QSE telemeters status </a:t>
            </a:r>
            <a:r>
              <a:rPr lang="en-US" sz="1400" dirty="0"/>
              <a:t>of ONRUC for this resource. SCED overrides </a:t>
            </a:r>
            <a:r>
              <a:rPr lang="en-US" sz="1400" dirty="0" smtClean="0"/>
              <a:t>status </a:t>
            </a:r>
            <a:r>
              <a:rPr lang="en-US" sz="1400" dirty="0"/>
              <a:t>to ONOPTOUT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12:00:00 QSE telemeters status of ONRUC for this resource.  SCED overrides status to ON.</a:t>
            </a:r>
            <a:endParaRPr lang="en-US" sz="20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SCED</a:t>
            </a:r>
          </a:p>
          <a:p>
            <a:pPr lvl="1"/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043391"/>
              </p:ext>
            </p:extLst>
          </p:nvPr>
        </p:nvGraphicFramePr>
        <p:xfrm>
          <a:off x="800100" y="4070985"/>
          <a:ext cx="7543800" cy="1948815"/>
        </p:xfrm>
        <a:graphic>
          <a:graphicData uri="http://schemas.openxmlformats.org/drawingml/2006/table">
            <a:tbl>
              <a:tblPr/>
              <a:tblGrid>
                <a:gridCol w="1498600"/>
                <a:gridCol w="1270000"/>
                <a:gridCol w="1282700"/>
                <a:gridCol w="1016000"/>
                <a:gridCol w="1193800"/>
                <a:gridCol w="1282700"/>
              </a:tblGrid>
              <a:tr h="1611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SCED_EXECUTION_TIME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TELEMETRY_STATUS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RUC_COMMITMENT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BUYBACK_FLAG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STATUS_OVERRIDE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 complete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 flag is set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11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Override 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Override 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11:55:00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Override 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Override 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015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NPRR744 </a:t>
            </a:r>
            <a:r>
              <a:rPr lang="en-US" dirty="0" smtClean="0"/>
              <a:t>Example 9: Buyback for Combined Cycle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2800739"/>
          </a:xfrm>
        </p:spPr>
        <p:txBody>
          <a:bodyPr/>
          <a:lstStyle/>
          <a:p>
            <a:r>
              <a:rPr lang="en-US" sz="2000" dirty="0" smtClean="0"/>
              <a:t>Scenario</a:t>
            </a:r>
          </a:p>
          <a:p>
            <a:pPr lvl="1"/>
            <a:r>
              <a:rPr lang="en-US" sz="1400" dirty="0"/>
              <a:t>08:20:00 HRUC </a:t>
            </a:r>
            <a:r>
              <a:rPr lang="en-US" sz="1400" dirty="0" smtClean="0"/>
              <a:t>commits </a:t>
            </a:r>
            <a:r>
              <a:rPr lang="en-US" sz="1400" dirty="0"/>
              <a:t>an Off-Line CCGR XYZ_CC1_1 for HE11-HE12</a:t>
            </a:r>
          </a:p>
          <a:p>
            <a:pPr lvl="1"/>
            <a:r>
              <a:rPr lang="en-US" sz="1400" dirty="0"/>
              <a:t>08:25:00 QSE </a:t>
            </a:r>
            <a:r>
              <a:rPr lang="en-US" sz="1400" dirty="0" smtClean="0"/>
              <a:t>updates </a:t>
            </a:r>
            <a:r>
              <a:rPr lang="en-US" sz="1400" dirty="0"/>
              <a:t>COP status for the Resource to ONOPTOUT for HE11-HE12</a:t>
            </a:r>
          </a:p>
          <a:p>
            <a:pPr lvl="1"/>
            <a:r>
              <a:rPr lang="en-US" sz="1400" dirty="0"/>
              <a:t>09:37:00 QSE </a:t>
            </a:r>
            <a:r>
              <a:rPr lang="en-US" sz="1400" dirty="0" smtClean="0"/>
              <a:t>telemeters status </a:t>
            </a:r>
            <a:r>
              <a:rPr lang="en-US" sz="1400" dirty="0"/>
              <a:t>of STARTUP for CCGR XYZ_CC1_2</a:t>
            </a:r>
          </a:p>
          <a:p>
            <a:pPr lvl="1"/>
            <a:r>
              <a:rPr lang="en-US" sz="1400" dirty="0"/>
              <a:t>09:53:00 QSE </a:t>
            </a:r>
            <a:r>
              <a:rPr lang="en-US" sz="1400" dirty="0" smtClean="0"/>
              <a:t>telemeters status </a:t>
            </a:r>
            <a:r>
              <a:rPr lang="en-US" sz="1400" dirty="0"/>
              <a:t>of ONOPTOUT for XYZ_CC1_2</a:t>
            </a:r>
          </a:p>
          <a:p>
            <a:pPr lvl="1"/>
            <a:r>
              <a:rPr lang="en-US" sz="1400" dirty="0"/>
              <a:t>10:00:00 SCED </a:t>
            </a:r>
            <a:r>
              <a:rPr lang="en-US" sz="1400" dirty="0" smtClean="0"/>
              <a:t>reads </a:t>
            </a:r>
            <a:r>
              <a:rPr lang="en-US" sz="1400" dirty="0"/>
              <a:t>the ONOPTOUT status and </a:t>
            </a:r>
            <a:r>
              <a:rPr lang="en-US" sz="1400" dirty="0" smtClean="0"/>
              <a:t>sets </a:t>
            </a:r>
            <a:r>
              <a:rPr lang="en-US" sz="1400" dirty="0"/>
              <a:t>the BUYBACK_FLAG=YES for the block</a:t>
            </a:r>
          </a:p>
          <a:p>
            <a:pPr lvl="1"/>
            <a:r>
              <a:rPr lang="en-US" sz="1400" dirty="0"/>
              <a:t>10:05:00 QSE </a:t>
            </a:r>
            <a:r>
              <a:rPr lang="en-US" sz="1400" dirty="0" smtClean="0"/>
              <a:t>telemeters status </a:t>
            </a:r>
            <a:r>
              <a:rPr lang="en-US" sz="1400" dirty="0"/>
              <a:t>of ON </a:t>
            </a:r>
            <a:r>
              <a:rPr lang="en-US" sz="1400" dirty="0" smtClean="0"/>
              <a:t>XYZ_CC1_2.  SCED overrides status to ONOPTOUT.</a:t>
            </a:r>
            <a:endParaRPr lang="en-US" sz="1400" dirty="0"/>
          </a:p>
          <a:p>
            <a:pPr lvl="1"/>
            <a:r>
              <a:rPr lang="en-US" sz="1400" dirty="0"/>
              <a:t>10:10:00 QSE </a:t>
            </a:r>
            <a:r>
              <a:rPr lang="en-US" sz="1400" dirty="0" smtClean="0"/>
              <a:t>telemeters status </a:t>
            </a:r>
            <a:r>
              <a:rPr lang="en-US" sz="1400" dirty="0"/>
              <a:t>of ONRUC for XYZ_CC1_3. SCED overrides status to </a:t>
            </a:r>
            <a:r>
              <a:rPr lang="en-US" sz="1400" dirty="0" smtClean="0"/>
              <a:t>ONOPTOUT.</a:t>
            </a:r>
          </a:p>
          <a:p>
            <a:pPr lvl="1"/>
            <a:r>
              <a:rPr lang="en-US" sz="1400" dirty="0"/>
              <a:t>12:00:00 QSE telemeters status of ONRUC for this resource.  SCED overrides status to ON</a:t>
            </a:r>
            <a:r>
              <a:rPr lang="en-US" sz="1400" dirty="0" smtClean="0"/>
              <a:t>.</a:t>
            </a:r>
            <a:endParaRPr lang="en-US" sz="1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SCED</a:t>
            </a:r>
          </a:p>
          <a:p>
            <a:pPr lvl="1"/>
            <a:endParaRPr lang="en-US" sz="1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805164"/>
              </p:ext>
            </p:extLst>
          </p:nvPr>
        </p:nvGraphicFramePr>
        <p:xfrm>
          <a:off x="628650" y="4038938"/>
          <a:ext cx="7886701" cy="1826311"/>
        </p:xfrm>
        <a:graphic>
          <a:graphicData uri="http://schemas.openxmlformats.org/drawingml/2006/table">
            <a:tbl>
              <a:tblPr/>
              <a:tblGrid>
                <a:gridCol w="1216113"/>
                <a:gridCol w="919815"/>
                <a:gridCol w="1040911"/>
                <a:gridCol w="1071311"/>
                <a:gridCol w="990600"/>
                <a:gridCol w="772251"/>
                <a:gridCol w="937850"/>
                <a:gridCol w="937850"/>
              </a:tblGrid>
              <a:tr h="2799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SCED_EXECUTION_TIME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RESOURCE_NAME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CCGR_NAME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TELEMETRY_STATUS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RUC_COMMITMENT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BUYBACK_FLAG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STATUS_OVERRIDE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09:35:00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XYZ_CC1_1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Off-Line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09:50:00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XYZ_CC1_2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09:55:00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XYZ_CC1_2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 complete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10:00:00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XYZ_CC1_2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 flag is set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10:05:00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XYZ_CC1_2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Override status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10:10:00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XYZ_CC1_3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Override status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11:55:00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XYZ_CC1_3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Override status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12:00:00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XYZ_CC1_3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Override status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1717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Example 10: Unsuccessful Buyback due to Missed First SCED Interval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2800739"/>
          </a:xfrm>
        </p:spPr>
        <p:txBody>
          <a:bodyPr/>
          <a:lstStyle/>
          <a:p>
            <a:r>
              <a:rPr lang="en-US" sz="2000" dirty="0" smtClean="0"/>
              <a:t>Scenario</a:t>
            </a:r>
          </a:p>
          <a:p>
            <a:pPr lvl="1"/>
            <a:r>
              <a:rPr lang="en-US" sz="1600" dirty="0"/>
              <a:t>08:20:00 HRUC </a:t>
            </a:r>
            <a:r>
              <a:rPr lang="en-US" sz="1600" dirty="0" smtClean="0"/>
              <a:t>commits </a:t>
            </a:r>
            <a:r>
              <a:rPr lang="en-US" sz="1600" dirty="0"/>
              <a:t>an Off-Line Resource for HE11-HE12</a:t>
            </a:r>
          </a:p>
          <a:p>
            <a:pPr lvl="1"/>
            <a:r>
              <a:rPr lang="en-US" sz="1600" dirty="0"/>
              <a:t>08:25:00 QSE </a:t>
            </a:r>
            <a:r>
              <a:rPr lang="en-US" sz="1600" dirty="0" smtClean="0"/>
              <a:t>updates </a:t>
            </a:r>
            <a:r>
              <a:rPr lang="en-US" sz="1600" dirty="0"/>
              <a:t>COP status for the Resource to ONOPTOUT for HE11-HE12</a:t>
            </a:r>
          </a:p>
          <a:p>
            <a:pPr lvl="1"/>
            <a:r>
              <a:rPr lang="en-US" sz="1600" dirty="0"/>
              <a:t>09:37:00 QSE </a:t>
            </a:r>
            <a:r>
              <a:rPr lang="en-US" sz="1600" dirty="0" smtClean="0"/>
              <a:t>telemeters status </a:t>
            </a:r>
            <a:r>
              <a:rPr lang="en-US" sz="1600" dirty="0"/>
              <a:t>of STARTUP for this resource</a:t>
            </a:r>
          </a:p>
          <a:p>
            <a:pPr lvl="1"/>
            <a:r>
              <a:rPr lang="en-US" sz="1600" dirty="0"/>
              <a:t>09:53:00 QSE </a:t>
            </a:r>
            <a:r>
              <a:rPr lang="en-US" sz="1600" dirty="0" smtClean="0"/>
              <a:t>telemeters status </a:t>
            </a:r>
            <a:r>
              <a:rPr lang="en-US" sz="1600" dirty="0"/>
              <a:t>of </a:t>
            </a:r>
            <a:r>
              <a:rPr lang="en-US" sz="1600" dirty="0" smtClean="0"/>
              <a:t>ON </a:t>
            </a:r>
            <a:r>
              <a:rPr lang="en-US" sz="1600" dirty="0"/>
              <a:t>for this resource</a:t>
            </a:r>
          </a:p>
          <a:p>
            <a:pPr lvl="1"/>
            <a:r>
              <a:rPr lang="en-US" sz="1600" dirty="0"/>
              <a:t>10:00:00 SCED </a:t>
            </a:r>
            <a:r>
              <a:rPr lang="en-US" sz="1600" dirty="0" smtClean="0"/>
              <a:t>reads </a:t>
            </a:r>
            <a:r>
              <a:rPr lang="en-US" sz="1600" dirty="0"/>
              <a:t>the </a:t>
            </a:r>
            <a:r>
              <a:rPr lang="en-US" sz="1600" dirty="0" smtClean="0"/>
              <a:t>ON </a:t>
            </a:r>
            <a:r>
              <a:rPr lang="en-US" sz="1600" dirty="0"/>
              <a:t>status and </a:t>
            </a:r>
            <a:r>
              <a:rPr lang="en-US" sz="1600" dirty="0" smtClean="0"/>
              <a:t>sets </a:t>
            </a:r>
            <a:r>
              <a:rPr lang="en-US" sz="1600" dirty="0"/>
              <a:t>the </a:t>
            </a:r>
            <a:r>
              <a:rPr lang="en-US" sz="1600" dirty="0" smtClean="0"/>
              <a:t>BUYBACK_FLAG=NO </a:t>
            </a:r>
            <a:r>
              <a:rPr lang="en-US" sz="1600" dirty="0"/>
              <a:t>for the </a:t>
            </a:r>
            <a:r>
              <a:rPr lang="en-US" sz="1600" dirty="0" smtClean="0"/>
              <a:t>block</a:t>
            </a:r>
          </a:p>
          <a:p>
            <a:pPr lvl="1"/>
            <a:r>
              <a:rPr lang="en-US" sz="1600" dirty="0" smtClean="0"/>
              <a:t>10:03:00 </a:t>
            </a:r>
            <a:r>
              <a:rPr lang="en-US" sz="1600" dirty="0"/>
              <a:t>QSE telemeters status of </a:t>
            </a:r>
            <a:r>
              <a:rPr lang="en-US" sz="1600" dirty="0" smtClean="0"/>
              <a:t>ONOPTOUT </a:t>
            </a:r>
            <a:r>
              <a:rPr lang="en-US" sz="1600" dirty="0"/>
              <a:t>for this resource</a:t>
            </a:r>
          </a:p>
          <a:p>
            <a:pPr lvl="1"/>
            <a:r>
              <a:rPr lang="en-US" sz="1600" dirty="0" smtClean="0"/>
              <a:t>10:00:00+ SCED overrides status to ONRUC</a:t>
            </a:r>
            <a:endParaRPr lang="en-US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SCED</a:t>
            </a:r>
            <a:endParaRPr lang="en-US" sz="2000" dirty="0"/>
          </a:p>
          <a:p>
            <a:pPr lvl="1"/>
            <a:endParaRPr lang="en-US" sz="1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379845"/>
              </p:ext>
            </p:extLst>
          </p:nvPr>
        </p:nvGraphicFramePr>
        <p:xfrm>
          <a:off x="838200" y="4381500"/>
          <a:ext cx="7543800" cy="1524000"/>
        </p:xfrm>
        <a:graphic>
          <a:graphicData uri="http://schemas.openxmlformats.org/drawingml/2006/table">
            <a:tbl>
              <a:tblPr/>
              <a:tblGrid>
                <a:gridCol w="1498600"/>
                <a:gridCol w="1270000"/>
                <a:gridCol w="1282700"/>
                <a:gridCol w="1016000"/>
                <a:gridCol w="1193800"/>
                <a:gridCol w="1282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SCED_EXECUTION_TIME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TELEMETRY_STATUS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RUC_COMMITMENT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BUYBACK_FLAG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STATUS_OVERRIDE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 complete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 flag is set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1422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Example 11: Unsuccessful Buyback due to Missed First SCED Interval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2800739"/>
          </a:xfrm>
        </p:spPr>
        <p:txBody>
          <a:bodyPr/>
          <a:lstStyle/>
          <a:p>
            <a:r>
              <a:rPr lang="en-US" sz="2000" dirty="0" smtClean="0"/>
              <a:t>Scenario</a:t>
            </a:r>
          </a:p>
          <a:p>
            <a:pPr lvl="1"/>
            <a:r>
              <a:rPr lang="en-US" sz="1600" dirty="0"/>
              <a:t>08:20:00 HRUC </a:t>
            </a:r>
            <a:r>
              <a:rPr lang="en-US" sz="1600" dirty="0" smtClean="0"/>
              <a:t>commits </a:t>
            </a:r>
            <a:r>
              <a:rPr lang="en-US" sz="1600" dirty="0"/>
              <a:t>an Off-Line Resource for HE11-HE12</a:t>
            </a:r>
          </a:p>
          <a:p>
            <a:pPr lvl="1"/>
            <a:r>
              <a:rPr lang="en-US" sz="1600" dirty="0"/>
              <a:t>08:25:00 QSE </a:t>
            </a:r>
            <a:r>
              <a:rPr lang="en-US" sz="1600" dirty="0" smtClean="0"/>
              <a:t>updates </a:t>
            </a:r>
            <a:r>
              <a:rPr lang="en-US" sz="1600" dirty="0"/>
              <a:t>COP status for the Resource to ONOPTOUT for HE11-HE12</a:t>
            </a:r>
          </a:p>
          <a:p>
            <a:pPr lvl="1"/>
            <a:r>
              <a:rPr lang="en-US" sz="1600" dirty="0"/>
              <a:t>09:37:00 QSE </a:t>
            </a:r>
            <a:r>
              <a:rPr lang="en-US" sz="1600" dirty="0" smtClean="0"/>
              <a:t>telemeters status </a:t>
            </a:r>
            <a:r>
              <a:rPr lang="en-US" sz="1600" dirty="0"/>
              <a:t>of STARTUP for this resource</a:t>
            </a:r>
          </a:p>
          <a:p>
            <a:pPr lvl="1"/>
            <a:r>
              <a:rPr lang="en-US" sz="1600" dirty="0"/>
              <a:t>09:53:00 QSE </a:t>
            </a:r>
            <a:r>
              <a:rPr lang="en-US" sz="1600" dirty="0" smtClean="0"/>
              <a:t>telemeters status </a:t>
            </a:r>
            <a:r>
              <a:rPr lang="en-US" sz="1600" dirty="0"/>
              <a:t>of </a:t>
            </a:r>
            <a:r>
              <a:rPr lang="en-US" sz="1600" dirty="0" smtClean="0"/>
              <a:t>ONOPTOUT </a:t>
            </a:r>
            <a:r>
              <a:rPr lang="en-US" sz="1600" dirty="0"/>
              <a:t>for this </a:t>
            </a:r>
            <a:r>
              <a:rPr lang="en-US" sz="1600" dirty="0" smtClean="0"/>
              <a:t>resource</a:t>
            </a:r>
          </a:p>
          <a:p>
            <a:pPr lvl="1"/>
            <a:r>
              <a:rPr lang="en-US" sz="1600" dirty="0" smtClean="0"/>
              <a:t>09:57:00 </a:t>
            </a:r>
            <a:r>
              <a:rPr lang="en-US" sz="1600" dirty="0"/>
              <a:t>QSE telemeters status of </a:t>
            </a:r>
            <a:r>
              <a:rPr lang="en-US" sz="1600" dirty="0" smtClean="0"/>
              <a:t>ON </a:t>
            </a:r>
            <a:r>
              <a:rPr lang="en-US" sz="1600" dirty="0"/>
              <a:t>for this resource</a:t>
            </a:r>
          </a:p>
          <a:p>
            <a:pPr lvl="1"/>
            <a:r>
              <a:rPr lang="en-US" sz="1600" dirty="0" smtClean="0"/>
              <a:t>10:00:00 </a:t>
            </a:r>
            <a:r>
              <a:rPr lang="en-US" sz="1600" dirty="0"/>
              <a:t>SCED </a:t>
            </a:r>
            <a:r>
              <a:rPr lang="en-US" sz="1600" dirty="0" smtClean="0"/>
              <a:t>reads </a:t>
            </a:r>
            <a:r>
              <a:rPr lang="en-US" sz="1600" dirty="0"/>
              <a:t>the </a:t>
            </a:r>
            <a:r>
              <a:rPr lang="en-US" sz="1600" dirty="0" smtClean="0"/>
              <a:t>ON </a:t>
            </a:r>
            <a:r>
              <a:rPr lang="en-US" sz="1600" dirty="0"/>
              <a:t>status and </a:t>
            </a:r>
            <a:r>
              <a:rPr lang="en-US" sz="1600" dirty="0" smtClean="0"/>
              <a:t>sets </a:t>
            </a:r>
            <a:r>
              <a:rPr lang="en-US" sz="1600" dirty="0"/>
              <a:t>the </a:t>
            </a:r>
            <a:r>
              <a:rPr lang="en-US" sz="1600" dirty="0" smtClean="0"/>
              <a:t>BUYBACK_FLAG=NO </a:t>
            </a:r>
            <a:r>
              <a:rPr lang="en-US" sz="1600" dirty="0"/>
              <a:t>for the </a:t>
            </a:r>
            <a:r>
              <a:rPr lang="en-US" sz="1600" dirty="0" smtClean="0"/>
              <a:t>block</a:t>
            </a:r>
          </a:p>
          <a:p>
            <a:pPr lvl="1"/>
            <a:r>
              <a:rPr lang="en-US" sz="1600" dirty="0" smtClean="0"/>
              <a:t>10:00:00+ SCED overrides status to ONRUC</a:t>
            </a:r>
            <a:endParaRPr lang="en-US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SCED</a:t>
            </a:r>
            <a:endParaRPr lang="en-US" sz="2000" dirty="0"/>
          </a:p>
          <a:p>
            <a:pPr lvl="1"/>
            <a:endParaRPr lang="en-US" sz="1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7499"/>
              </p:ext>
            </p:extLst>
          </p:nvPr>
        </p:nvGraphicFramePr>
        <p:xfrm>
          <a:off x="838200" y="4379976"/>
          <a:ext cx="7543800" cy="1524000"/>
        </p:xfrm>
        <a:graphic>
          <a:graphicData uri="http://schemas.openxmlformats.org/drawingml/2006/table">
            <a:tbl>
              <a:tblPr/>
              <a:tblGrid>
                <a:gridCol w="1498600"/>
                <a:gridCol w="1270000"/>
                <a:gridCol w="1282700"/>
                <a:gridCol w="1016000"/>
                <a:gridCol w="1193800"/>
                <a:gridCol w="1282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SCED_EXECUTION_TIME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TELEMETRY_STATUS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RUC_COMMITMENT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BUYBACK_FLAG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STATUS_OVERRIDE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09:55:00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 complete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Buyback flag is set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10:05:00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set buyback flag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60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Schedule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NPRR744 approved by Board on April 19, 2016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NPRR744 code is currently under testing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Update of NPRR744 implementation and training overview to QMWG (today)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WebEx Training for NPRR744 is scheduled for 2-3 PM on May 16, 2017.  A market notice will be sent next week.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Implementation in production scheduled for June 1, 2017.  Market notices will be sent ahead of implementation.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7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(pre-NPRR744) Protocol 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5433129"/>
            <a:ext cx="5621484" cy="8152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7009" y="1152337"/>
            <a:ext cx="5627076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2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(pre-NPRR744)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QSE </a:t>
            </a:r>
            <a:r>
              <a:rPr lang="en-US" sz="2400" dirty="0" smtClean="0"/>
              <a:t>needs </a:t>
            </a:r>
            <a:r>
              <a:rPr lang="en-US" sz="2400" dirty="0"/>
              <a:t>to </a:t>
            </a:r>
            <a:r>
              <a:rPr lang="en-US" sz="2400" dirty="0" smtClean="0"/>
              <a:t>buyback the RUC-committed Resource </a:t>
            </a:r>
            <a:r>
              <a:rPr lang="en-US" sz="2400" dirty="0"/>
              <a:t>by submitting </a:t>
            </a:r>
            <a:r>
              <a:rPr lang="en-US" sz="2400" dirty="0" smtClean="0"/>
              <a:t>ONOPTOUT </a:t>
            </a:r>
            <a:r>
              <a:rPr lang="en-US" sz="2400" dirty="0"/>
              <a:t>status </a:t>
            </a:r>
            <a:r>
              <a:rPr lang="en-US" sz="2400" dirty="0" smtClean="0"/>
              <a:t>in COP before </a:t>
            </a:r>
            <a:r>
              <a:rPr lang="en-US" sz="2400" dirty="0"/>
              <a:t>the end of adjustment period of the first hour of the RUC block</a:t>
            </a:r>
          </a:p>
          <a:p>
            <a:endParaRPr lang="en-US" sz="2400" dirty="0" smtClean="0"/>
          </a:p>
          <a:p>
            <a:r>
              <a:rPr lang="en-US" sz="2400" dirty="0" smtClean="0"/>
              <a:t>Currently SCED performs a validation against the telemetered ONRUC status</a:t>
            </a:r>
          </a:p>
          <a:p>
            <a:pPr lvl="1"/>
            <a:r>
              <a:rPr lang="en-US" sz="2000" dirty="0" smtClean="0"/>
              <a:t>SCED reads the RUC commitment information for current hour</a:t>
            </a:r>
          </a:p>
          <a:p>
            <a:pPr lvl="1"/>
            <a:r>
              <a:rPr lang="en-US" sz="2000" dirty="0" smtClean="0"/>
              <a:t>If the ONRUC Resource is not in the RUC commitment list, SCED will override the ONRUC status to ON and will not trigger Real-Time On-Line Reliability Deployment Price Adder (RTORDPA) calculation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1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Current (pre-NPRR744)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71999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 QSE cannot buy back an HRUC commitment for the next hour or VDI commitment for current hour or next hour</a:t>
            </a:r>
          </a:p>
          <a:p>
            <a:pPr lvl="1"/>
            <a:r>
              <a:rPr lang="en-US" sz="2000" dirty="0" smtClean="0"/>
              <a:t>Because COP submission windows close at end of adjustment period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Resource telemetry status not consistent with Resource RUC commitment status or buyback status</a:t>
            </a:r>
          </a:p>
          <a:p>
            <a:pPr lvl="1"/>
            <a:r>
              <a:rPr lang="en-US" sz="2000" dirty="0" smtClean="0"/>
              <a:t>Buy back in COP but telemeter ONRUC in Real-Time</a:t>
            </a:r>
          </a:p>
          <a:p>
            <a:pPr lvl="1"/>
            <a:r>
              <a:rPr lang="en-US" sz="2000" dirty="0" smtClean="0"/>
              <a:t>Not buy back in COP but telemeter ONOPTOUT or ON in Real-Time</a:t>
            </a:r>
          </a:p>
          <a:p>
            <a:pPr lvl="1"/>
            <a:r>
              <a:rPr lang="en-US" sz="2000" dirty="0" smtClean="0"/>
              <a:t>Causes issues for the </a:t>
            </a:r>
            <a:r>
              <a:rPr lang="en-US" sz="2000" dirty="0"/>
              <a:t>RTORDPA pricing </a:t>
            </a:r>
            <a:r>
              <a:rPr lang="en-US" sz="2000" dirty="0" smtClean="0"/>
              <a:t>run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0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 Protocol 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826857"/>
            <a:ext cx="5715435" cy="542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01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NPRR744 Buy-Back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Regardless of when the RUC is </a:t>
            </a:r>
            <a:r>
              <a:rPr lang="en-US" sz="2400" dirty="0" smtClean="0"/>
              <a:t>communicated,  SCED will take a Resource status telemetry snapshot when the following are </a:t>
            </a:r>
            <a:r>
              <a:rPr lang="en-US" sz="2400" u="sng" dirty="0" smtClean="0"/>
              <a:t>ALL TRUE</a:t>
            </a:r>
            <a:r>
              <a:rPr lang="en-US" sz="2400" dirty="0" smtClean="0"/>
              <a:t>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Resource has a confirmed RUC commitment block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The </a:t>
            </a:r>
            <a:r>
              <a:rPr lang="en-US" sz="2000" dirty="0"/>
              <a:t>first hour of the RUC commitment block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F</a:t>
            </a:r>
            <a:r>
              <a:rPr lang="en-US" sz="2000" dirty="0" smtClean="0"/>
              <a:t>irst </a:t>
            </a:r>
            <a:r>
              <a:rPr lang="en-US" sz="2000" dirty="0"/>
              <a:t>SCED run when Resource is On-Line and available for SCED dispatch</a:t>
            </a:r>
          </a:p>
          <a:p>
            <a:pPr marL="1200150" lvl="3" indent="-342900">
              <a:lnSpc>
                <a:spcPct val="150000"/>
              </a:lnSpc>
            </a:pPr>
            <a:r>
              <a:rPr lang="en-US" sz="1800" dirty="0" smtClean="0"/>
              <a:t>Statuses treated as </a:t>
            </a:r>
            <a:r>
              <a:rPr lang="en-US" sz="1800" u="sng" dirty="0" smtClean="0"/>
              <a:t>not</a:t>
            </a:r>
            <a:r>
              <a:rPr lang="en-US" sz="1800" dirty="0" smtClean="0"/>
              <a:t> available </a:t>
            </a:r>
            <a:r>
              <a:rPr lang="en-US" sz="1800" dirty="0"/>
              <a:t>for SCED dispatch are: </a:t>
            </a:r>
            <a:r>
              <a:rPr lang="en-US" sz="1800" dirty="0" smtClean="0"/>
              <a:t>EMR, OFF, OFFNS, OFFQS, OUT, STARTUP, SHUTDOWN, ONTEST, ONRR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8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NPRR744 Buy-Back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This </a:t>
            </a:r>
            <a:r>
              <a:rPr lang="en-US" sz="2000" dirty="0"/>
              <a:t>Resource status </a:t>
            </a:r>
            <a:r>
              <a:rPr lang="en-US" sz="2000" dirty="0" smtClean="0"/>
              <a:t>telemetry snapshot will </a:t>
            </a:r>
            <a:r>
              <a:rPr lang="en-US" sz="2000" dirty="0"/>
              <a:t>be used </a:t>
            </a:r>
            <a:r>
              <a:rPr lang="en-US" sz="2000" dirty="0" smtClean="0"/>
              <a:t>to determine the buyback flag for </a:t>
            </a:r>
            <a:r>
              <a:rPr lang="en-US" sz="2000" dirty="0"/>
              <a:t>the entire RUC block and any extensions of the RUC commitment block, unless the RUC goes into the next operating day.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This determined buyback flag will be </a:t>
            </a:r>
            <a:r>
              <a:rPr lang="en-US" sz="2000" dirty="0"/>
              <a:t>used in the QSE’s settlement for the entire RUC commitment block as well as the RUC trigger for the RTORDPA pricing run. </a:t>
            </a:r>
            <a:endParaRPr lang="en-US" sz="2000" dirty="0" smtClean="0"/>
          </a:p>
          <a:p>
            <a:pPr lvl="1"/>
            <a:r>
              <a:rPr lang="en-US" sz="1600" dirty="0" smtClean="0"/>
              <a:t>If </a:t>
            </a:r>
            <a:r>
              <a:rPr lang="en-US" sz="1600" dirty="0"/>
              <a:t>snapshot is ONOPTOUT then Resource is opted-out of RUC settlement and RTORDPA pricing run will not be initiated</a:t>
            </a:r>
            <a:r>
              <a:rPr lang="en-US" sz="1600" dirty="0" smtClean="0"/>
              <a:t>. The buyback flag will be set to YES. </a:t>
            </a:r>
          </a:p>
          <a:p>
            <a:pPr lvl="1"/>
            <a:r>
              <a:rPr lang="en-US" sz="1600" dirty="0"/>
              <a:t>If any </a:t>
            </a:r>
            <a:r>
              <a:rPr lang="en-US" sz="1600" dirty="0" smtClean="0"/>
              <a:t>other online </a:t>
            </a:r>
            <a:r>
              <a:rPr lang="en-US" sz="1600" dirty="0"/>
              <a:t>status , since unit is RUC-committed, then Resource will be settled as per RUC settlement and the RTORDPA pricing runs will be initiated for the entire block</a:t>
            </a:r>
            <a:r>
              <a:rPr lang="en-US" sz="1600" dirty="0" smtClean="0"/>
              <a:t>. The buyback flag will be set to NO.</a:t>
            </a:r>
            <a:endParaRPr lang="en-US" sz="16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8731BF-D15C-4FCE-A269-B7C793DB6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6680</TotalTime>
  <Words>2930</Words>
  <Application>Microsoft Office PowerPoint</Application>
  <PresentationFormat>On-screen Show (4:3)</PresentationFormat>
  <Paragraphs>995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SimSun</vt:lpstr>
      <vt:lpstr>Arial</vt:lpstr>
      <vt:lpstr>Calibri</vt:lpstr>
      <vt:lpstr>1_Custom Design</vt:lpstr>
      <vt:lpstr>Office Theme</vt:lpstr>
      <vt:lpstr>Custom Design</vt:lpstr>
      <vt:lpstr>PowerPoint Presentation</vt:lpstr>
      <vt:lpstr>Outline</vt:lpstr>
      <vt:lpstr>NPRR744 Schedule Update</vt:lpstr>
      <vt:lpstr>Current (pre-NPRR744) Protocol Language</vt:lpstr>
      <vt:lpstr>Current (pre-NPRR744) Implementation</vt:lpstr>
      <vt:lpstr>Issues with Current (pre-NPRR744) Implementation</vt:lpstr>
      <vt:lpstr>NPRR744 Protocol Language</vt:lpstr>
      <vt:lpstr>Overview of NPRR744 Buy-Back Process</vt:lpstr>
      <vt:lpstr>Overview of NPRR744 Buy-Back Process</vt:lpstr>
      <vt:lpstr>Benefits of NPRR744</vt:lpstr>
      <vt:lpstr>NPRR744 Buy-Back Scenarios</vt:lpstr>
      <vt:lpstr>NPRR744 Implementation-RUC Block </vt:lpstr>
      <vt:lpstr>NPRR744 Implementation-SCED Changes</vt:lpstr>
      <vt:lpstr>NPRR744 Implementation-SCED Workflow</vt:lpstr>
      <vt:lpstr>NPRR744 Implementation-CDR Report and Notifications</vt:lpstr>
      <vt:lpstr>NPRR744 Implementation-Settlement Changes</vt:lpstr>
      <vt:lpstr>PowerPoint Presentation</vt:lpstr>
      <vt:lpstr>NPRR744 Examples</vt:lpstr>
      <vt:lpstr>NPRR744 Example 1: Off-line Buyback with Snapshot at Start of First Hour</vt:lpstr>
      <vt:lpstr>NPRR744 Example 2: Off-line Buyback with Snapshot during First Hour</vt:lpstr>
      <vt:lpstr>NPRR744 Example 3: On-line Buyback with Snapshot at Start of First Hour</vt:lpstr>
      <vt:lpstr>NPRR744 Example 4: Off-line ONRUC with Snapshot at Start of First Hour</vt:lpstr>
      <vt:lpstr>NPRR744 Example 5: On-line ONRUC with Snapshot at Start of First Hour</vt:lpstr>
      <vt:lpstr>NPRR744 Example 6: Buyback for Current Day and Next Day</vt:lpstr>
      <vt:lpstr>NPRR744 Example 7: Buyback for Current Day and ONRUC for Next Day</vt:lpstr>
      <vt:lpstr>NPRR744 Example 8: Telemetry Resource Status Override</vt:lpstr>
      <vt:lpstr>NPRR744 Example 9: Buyback for Combined Cycle Resources</vt:lpstr>
      <vt:lpstr>NPRR744 Example 10: Unsuccessful Buyback due to Missed First SCED Interval</vt:lpstr>
      <vt:lpstr>NPRR744 Example 11: Unsuccessful Buyback due to Missed First SCED Interval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Hui, Hailong</dc:creator>
  <cp:lastModifiedBy>Hui, Hailong</cp:lastModifiedBy>
  <cp:revision>243</cp:revision>
  <cp:lastPrinted>2016-08-02T14:16:19Z</cp:lastPrinted>
  <dcterms:created xsi:type="dcterms:W3CDTF">2016-01-21T15:20:31Z</dcterms:created>
  <dcterms:modified xsi:type="dcterms:W3CDTF">2017-05-01T04:18:18Z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