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38"/>
  </p:notesMasterIdLst>
  <p:handoutMasterIdLst>
    <p:handoutMasterId r:id="rId39"/>
  </p:handoutMasterIdLst>
  <p:sldIdLst>
    <p:sldId id="260" r:id="rId6"/>
    <p:sldId id="297" r:id="rId7"/>
    <p:sldId id="266" r:id="rId8"/>
    <p:sldId id="299" r:id="rId9"/>
    <p:sldId id="304" r:id="rId10"/>
    <p:sldId id="337" r:id="rId11"/>
    <p:sldId id="342" r:id="rId12"/>
    <p:sldId id="340" r:id="rId13"/>
    <p:sldId id="343" r:id="rId14"/>
    <p:sldId id="333" r:id="rId15"/>
    <p:sldId id="344" r:id="rId16"/>
    <p:sldId id="339" r:id="rId17"/>
    <p:sldId id="316" r:id="rId18"/>
    <p:sldId id="345" r:id="rId19"/>
    <p:sldId id="346" r:id="rId20"/>
    <p:sldId id="332" r:id="rId21"/>
    <p:sldId id="312" r:id="rId22"/>
    <p:sldId id="321" r:id="rId23"/>
    <p:sldId id="347" r:id="rId24"/>
    <p:sldId id="348" r:id="rId25"/>
    <p:sldId id="334" r:id="rId26"/>
    <p:sldId id="322" r:id="rId27"/>
    <p:sldId id="349" r:id="rId28"/>
    <p:sldId id="350" r:id="rId29"/>
    <p:sldId id="335" r:id="rId30"/>
    <p:sldId id="327" r:id="rId31"/>
    <p:sldId id="351" r:id="rId32"/>
    <p:sldId id="352" r:id="rId33"/>
    <p:sldId id="336" r:id="rId34"/>
    <p:sldId id="341" r:id="rId35"/>
    <p:sldId id="338" r:id="rId36"/>
    <p:sldId id="296" r:id="rId3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324" y="-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58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27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0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55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61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97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96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6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11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72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11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67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4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Analysis of Load Reductions Associated with 4-CP Transmission </a:t>
            </a:r>
            <a:r>
              <a:rPr lang="en-US" sz="2000" dirty="0" smtClean="0"/>
              <a:t>Charges</a:t>
            </a:r>
          </a:p>
          <a:p>
            <a:pPr algn="ctr"/>
            <a:r>
              <a:rPr lang="en-US" sz="2000" dirty="0" smtClean="0"/>
              <a:t> and </a:t>
            </a:r>
          </a:p>
          <a:p>
            <a:pPr algn="ctr"/>
            <a:r>
              <a:rPr lang="en-US" sz="2000" dirty="0" smtClean="0"/>
              <a:t>Price Responsive Load/Retail DR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Carl L Raish</a:t>
            </a:r>
            <a:endParaRPr lang="en-US" sz="1600" dirty="0"/>
          </a:p>
          <a:p>
            <a:pPr algn="ctr"/>
            <a:r>
              <a:rPr lang="en-US" sz="1600" dirty="0" smtClean="0"/>
              <a:t>Principal Load Profiling and Modeling</a:t>
            </a:r>
            <a:endParaRPr lang="en-US" sz="1600" dirty="0"/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RMS – May 2, 2017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REP DR Total Participation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1056144"/>
            <a:ext cx="7239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 dirty="0" smtClean="0"/>
              <a:t>ESIID counts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/>
              <a:t>2014:	763,000</a:t>
            </a:r>
          </a:p>
          <a:p>
            <a:pPr lvl="1">
              <a:spcBef>
                <a:spcPct val="0"/>
              </a:spcBef>
            </a:pPr>
            <a:r>
              <a:rPr lang="en-US" altLang="en-US" sz="1800" b="0" dirty="0" smtClean="0"/>
              <a:t>2015:	848,000   (+85,000)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/>
              <a:t>2016:	907,000   (+59,000)</a:t>
            </a:r>
          </a:p>
          <a:p>
            <a:pPr lvl="1">
              <a:spcBef>
                <a:spcPct val="0"/>
              </a:spcBef>
            </a:pPr>
            <a:endParaRPr lang="en-US" altLang="en-US" sz="18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800" b="0" dirty="0" smtClean="0"/>
              <a:t>REP counts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/>
              <a:t>2014:	33 (combining Sub-LSEs 23)</a:t>
            </a:r>
          </a:p>
          <a:p>
            <a:pPr lvl="1">
              <a:spcBef>
                <a:spcPct val="0"/>
              </a:spcBef>
            </a:pPr>
            <a:r>
              <a:rPr lang="en-US" altLang="en-US" sz="1800" b="0" dirty="0" smtClean="0"/>
              <a:t>2015:	32</a:t>
            </a:r>
            <a:r>
              <a:rPr lang="en-US" altLang="en-US" sz="1800" dirty="0"/>
              <a:t> (combining </a:t>
            </a:r>
            <a:r>
              <a:rPr lang="en-US" altLang="en-US" sz="1800" dirty="0" smtClean="0"/>
              <a:t>Sub-LSEs 25)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/>
              <a:t>2016:	35</a:t>
            </a:r>
            <a:r>
              <a:rPr lang="en-US" altLang="en-US" sz="1800" dirty="0"/>
              <a:t> (combining </a:t>
            </a:r>
            <a:r>
              <a:rPr lang="en-US" altLang="en-US" sz="1800" dirty="0" smtClean="0"/>
              <a:t>Sub-LSEs 27)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</a:pPr>
            <a:endParaRPr lang="en-US" altLang="en-US" sz="600" b="0" dirty="0"/>
          </a:p>
        </p:txBody>
      </p:sp>
    </p:spTree>
    <p:extLst>
      <p:ext uri="{BB962C8B-B14F-4D97-AF65-F5344CB8AC3E}">
        <p14:creationId xmlns:p14="http://schemas.microsoft.com/office/powerpoint/2010/main" val="376692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Block and Index ESIID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14400"/>
            <a:ext cx="7315200" cy="526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61530"/>
            <a:ext cx="7315200" cy="4410670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2015 Block &amp; Index Analysis</a:t>
            </a: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2425700" y="3352800"/>
            <a:ext cx="1308934" cy="4154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Jul 30, 2015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199.9 MW Reduce</a:t>
            </a:r>
            <a:endParaRPr lang="en-US" altLang="en-US" sz="105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838200"/>
            <a:ext cx="7239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14 </a:t>
            </a:r>
            <a:r>
              <a:rPr lang="en-US" altLang="en-US" sz="1600" b="0" dirty="0"/>
              <a:t>Reps </a:t>
            </a:r>
            <a:r>
              <a:rPr lang="en-US" altLang="en-US" sz="1600" b="0" dirty="0" smtClean="0"/>
              <a:t>with 8,643 Business ESIIDs on high-price day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6 Weekday high-price events were analyzed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Reductions 0 – 200 MW</a:t>
            </a:r>
          </a:p>
          <a:p>
            <a:pPr eaLnBrk="1" hangingPunct="1">
              <a:spcBef>
                <a:spcPct val="0"/>
              </a:spcBef>
            </a:pPr>
            <a:endParaRPr lang="en-US" altLang="en-US" sz="600" b="0" dirty="0"/>
          </a:p>
        </p:txBody>
      </p:sp>
    </p:spTree>
    <p:extLst>
      <p:ext uri="{BB962C8B-B14F-4D97-AF65-F5344CB8AC3E}">
        <p14:creationId xmlns:p14="http://schemas.microsoft.com/office/powerpoint/2010/main" val="86798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774" y="1600200"/>
            <a:ext cx="3953026" cy="3056692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2016 Block &amp; Index Analysis</a:t>
            </a: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1210353" y="2697410"/>
            <a:ext cx="1308934" cy="4154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2, 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80.0 MW Reduce</a:t>
            </a:r>
            <a:endParaRPr lang="en-US" altLang="en-US" sz="105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228600" y="838200"/>
            <a:ext cx="65532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 dirty="0" smtClean="0"/>
              <a:t>18 </a:t>
            </a:r>
            <a:r>
              <a:rPr lang="en-US" altLang="en-US" sz="1600" b="0" dirty="0"/>
              <a:t>Reps with 13,117 Business ESIIDs on high-price day</a:t>
            </a:r>
            <a:endParaRPr lang="en-US" altLang="en-US" sz="1600" b="0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2 Weekday high-price events were analyzed</a:t>
            </a:r>
          </a:p>
          <a:p>
            <a:pPr eaLnBrk="1" hangingPunct="1">
              <a:spcBef>
                <a:spcPct val="0"/>
              </a:spcBef>
            </a:pPr>
            <a:endParaRPr lang="en-US" altLang="en-US" sz="600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7574" y="3124201"/>
            <a:ext cx="3953026" cy="2968820"/>
          </a:xfrm>
          <a:prstGeom prst="rect">
            <a:avLst/>
          </a:prstGeom>
        </p:spPr>
      </p:pic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5325153" y="4173620"/>
            <a:ext cx="1308934" cy="4154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Nov 29, 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157.1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17305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Other Load Control ESIID Participation BUS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14400"/>
            <a:ext cx="7315200" cy="530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Other Load Control ESIID Participation RES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14400"/>
            <a:ext cx="7315200" cy="530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93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2015 Other Load Control Analysis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811649"/>
            <a:ext cx="7772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Both </a:t>
            </a:r>
            <a:r>
              <a:rPr lang="en-US" altLang="en-US" sz="1600" b="0" dirty="0"/>
              <a:t>Reps reported </a:t>
            </a:r>
            <a:r>
              <a:rPr lang="en-US" altLang="en-US" sz="1600" b="0" dirty="0" smtClean="0"/>
              <a:t>14 </a:t>
            </a:r>
            <a:r>
              <a:rPr lang="en-US" altLang="en-US" sz="1600" b="0" dirty="0"/>
              <a:t>deployments </a:t>
            </a:r>
            <a:r>
              <a:rPr lang="en-US" altLang="en-US" sz="1600" b="0" dirty="0" smtClean="0"/>
              <a:t>affecting 11,516 </a:t>
            </a:r>
            <a:r>
              <a:rPr lang="en-US" altLang="en-US" sz="1600" b="0" dirty="0"/>
              <a:t>Res and </a:t>
            </a:r>
            <a:r>
              <a:rPr lang="en-US" altLang="en-US" sz="1600" b="0" dirty="0" smtClean="0"/>
              <a:t>8 </a:t>
            </a:r>
            <a:r>
              <a:rPr lang="en-US" altLang="en-US" sz="1600" b="0" dirty="0"/>
              <a:t>Bus </a:t>
            </a:r>
            <a:r>
              <a:rPr lang="en-US" altLang="en-US" sz="1600" b="0" dirty="0" smtClean="0"/>
              <a:t>ESIIDs</a:t>
            </a:r>
            <a:endParaRPr lang="en-US" altLang="en-US" sz="6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Both REPs deployed 5 times on the same days, July 30, August 5, 11, 12 and 13</a:t>
            </a:r>
          </a:p>
          <a:p>
            <a:pPr>
              <a:spcBef>
                <a:spcPct val="0"/>
              </a:spcBef>
            </a:pPr>
            <a:r>
              <a:rPr lang="en-US" altLang="en-US" sz="1600" b="0" dirty="0" smtClean="0"/>
              <a:t>Reductions 2.3 </a:t>
            </a:r>
            <a:r>
              <a:rPr lang="en-US" altLang="en-US" sz="1600" b="0" dirty="0"/>
              <a:t>– </a:t>
            </a:r>
            <a:r>
              <a:rPr lang="en-US" altLang="en-US" sz="1600" b="0" dirty="0" smtClean="0"/>
              <a:t>7.3 </a:t>
            </a:r>
            <a:r>
              <a:rPr lang="en-US" altLang="en-US" sz="1600" b="0" dirty="0"/>
              <a:t>MW</a:t>
            </a:r>
          </a:p>
          <a:p>
            <a:pPr>
              <a:spcBef>
                <a:spcPct val="0"/>
              </a:spcBef>
            </a:pPr>
            <a:endParaRPr lang="en-US" altLang="en-US" sz="1600" b="0" dirty="0"/>
          </a:p>
          <a:p>
            <a:pPr eaLnBrk="1" hangingPunct="1">
              <a:spcBef>
                <a:spcPct val="0"/>
              </a:spcBef>
            </a:pPr>
            <a:endParaRPr lang="en-US" altLang="en-US" sz="1600" b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76400"/>
            <a:ext cx="7320998" cy="4424680"/>
          </a:xfrm>
          <a:prstGeom prst="rect">
            <a:avLst/>
          </a:prstGeom>
        </p:spPr>
      </p:pic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2514600" y="2819400"/>
            <a:ext cx="1295400" cy="4154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11, 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7.3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75960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92295"/>
            <a:ext cx="7315200" cy="4479905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2016 Other Load Control Analysis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811649"/>
            <a:ext cx="7162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 dirty="0" smtClean="0"/>
              <a:t>2 </a:t>
            </a:r>
            <a:r>
              <a:rPr lang="en-US" altLang="en-US" sz="1600" b="0" dirty="0"/>
              <a:t>Reps reported </a:t>
            </a:r>
            <a:r>
              <a:rPr lang="en-US" altLang="en-US" sz="1600" b="0" dirty="0" smtClean="0"/>
              <a:t>4 </a:t>
            </a:r>
            <a:r>
              <a:rPr lang="en-US" altLang="en-US" sz="1600" b="0" dirty="0"/>
              <a:t>BUS and </a:t>
            </a:r>
            <a:r>
              <a:rPr lang="en-US" altLang="en-US" sz="1600" b="0" dirty="0" smtClean="0"/>
              <a:t>8,720 </a:t>
            </a:r>
            <a:r>
              <a:rPr lang="en-US" altLang="en-US" sz="1600" b="0" dirty="0"/>
              <a:t>RES ESIIDs on annual survey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1 Rep </a:t>
            </a:r>
            <a:r>
              <a:rPr lang="en-US" altLang="en-US" sz="1600" b="0" dirty="0"/>
              <a:t>reported </a:t>
            </a:r>
            <a:r>
              <a:rPr lang="en-US" altLang="en-US" sz="1600" b="0" dirty="0" smtClean="0"/>
              <a:t>10 </a:t>
            </a:r>
            <a:r>
              <a:rPr lang="en-US" altLang="en-US" sz="1600" b="0" dirty="0"/>
              <a:t>deployments in </a:t>
            </a:r>
            <a:r>
              <a:rPr lang="en-US" altLang="en-US" sz="1600" b="0" dirty="0" smtClean="0"/>
              <a:t>2016 </a:t>
            </a:r>
            <a:r>
              <a:rPr lang="en-US" altLang="en-US" sz="1600" b="0" dirty="0"/>
              <a:t>affecting </a:t>
            </a:r>
            <a:r>
              <a:rPr lang="en-US" altLang="en-US" sz="1600" b="0" dirty="0" smtClean="0"/>
              <a:t>1,780 </a:t>
            </a:r>
            <a:r>
              <a:rPr lang="en-US" altLang="en-US" sz="1600" b="0" dirty="0"/>
              <a:t>Res </a:t>
            </a:r>
            <a:r>
              <a:rPr lang="en-US" altLang="en-US" sz="1600" b="0" dirty="0" smtClean="0"/>
              <a:t>customers</a:t>
            </a:r>
            <a:endParaRPr lang="en-US" altLang="en-US" sz="600" b="0" dirty="0"/>
          </a:p>
          <a:p>
            <a:pPr>
              <a:spcBef>
                <a:spcPct val="0"/>
              </a:spcBef>
            </a:pPr>
            <a:r>
              <a:rPr lang="en-US" altLang="en-US" sz="1600" b="0" dirty="0" smtClean="0"/>
              <a:t>Reductions 0.5 </a:t>
            </a:r>
            <a:r>
              <a:rPr lang="en-US" altLang="en-US" sz="1600" b="0" dirty="0"/>
              <a:t>– </a:t>
            </a:r>
            <a:r>
              <a:rPr lang="en-US" altLang="en-US" sz="1600" b="0" dirty="0" smtClean="0"/>
              <a:t>4.0 MW</a:t>
            </a:r>
            <a:endParaRPr lang="en-US" altLang="en-US" sz="1600" b="0" dirty="0"/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2971800" y="2667000"/>
            <a:ext cx="1308934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2, 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4.0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318847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2016 Other Voluntary DR Analysis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381000" y="921603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1 Rep </a:t>
            </a:r>
            <a:r>
              <a:rPr lang="en-US" altLang="en-US" sz="1600" b="0" dirty="0"/>
              <a:t>reported </a:t>
            </a:r>
            <a:r>
              <a:rPr lang="en-US" altLang="en-US" sz="1600" b="0" dirty="0" smtClean="0"/>
              <a:t>23 </a:t>
            </a:r>
            <a:r>
              <a:rPr lang="en-US" altLang="en-US" sz="1600" b="0" dirty="0"/>
              <a:t>deployments in </a:t>
            </a:r>
            <a:r>
              <a:rPr lang="en-US" altLang="en-US" sz="1600" b="0" dirty="0" smtClean="0"/>
              <a:t>2016 </a:t>
            </a:r>
            <a:r>
              <a:rPr lang="en-US" altLang="en-US" sz="1600" b="0" dirty="0"/>
              <a:t>affecting </a:t>
            </a:r>
            <a:r>
              <a:rPr lang="en-US" altLang="en-US" sz="1600" b="0" dirty="0" smtClean="0"/>
              <a:t>33,872 </a:t>
            </a:r>
            <a:r>
              <a:rPr lang="en-US" altLang="en-US" sz="1600" b="0" dirty="0"/>
              <a:t>Res and </a:t>
            </a:r>
            <a:r>
              <a:rPr lang="en-US" altLang="en-US" sz="1600" b="0" dirty="0" smtClean="0"/>
              <a:t>50 </a:t>
            </a:r>
            <a:r>
              <a:rPr lang="en-US" altLang="en-US" sz="1600" b="0" dirty="0"/>
              <a:t>Bus </a:t>
            </a:r>
            <a:r>
              <a:rPr lang="en-US" altLang="en-US" sz="1600" b="0" dirty="0" smtClean="0"/>
              <a:t>customers</a:t>
            </a:r>
            <a:endParaRPr lang="en-US" altLang="en-US" sz="6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Program description does not align with the other categories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Reductions ranged from 0 – 15.4 MW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1600" b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998821"/>
            <a:ext cx="7315200" cy="4173379"/>
          </a:xfrm>
          <a:prstGeom prst="rect">
            <a:avLst/>
          </a:prstGeom>
        </p:spPr>
      </p:pic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2133600" y="2667000"/>
            <a:ext cx="1308934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4, 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15.4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176729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Peak Rebate ESIID Participation BUS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14400"/>
            <a:ext cx="7315200" cy="528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63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400" dirty="0"/>
              <a:t>4CP </a:t>
            </a:r>
            <a:r>
              <a:rPr lang="en-US" altLang="en-US" sz="2400" dirty="0" smtClean="0"/>
              <a:t>Analysis</a:t>
            </a:r>
          </a:p>
          <a:p>
            <a:pPr lvl="2">
              <a:defRPr/>
            </a:pPr>
            <a:r>
              <a:rPr lang="en-US" altLang="en-US" sz="1800" dirty="0" smtClean="0"/>
              <a:t>Competitive and NOIE Areas</a:t>
            </a:r>
          </a:p>
          <a:p>
            <a:pPr lvl="2">
              <a:defRPr/>
            </a:pPr>
            <a:r>
              <a:rPr lang="en-US" altLang="en-US" sz="1800" dirty="0" smtClean="0"/>
              <a:t>2015 update and 2016 results</a:t>
            </a:r>
          </a:p>
          <a:p>
            <a:pPr lvl="1">
              <a:defRPr/>
            </a:pPr>
            <a:r>
              <a:rPr lang="en-US" altLang="en-US" sz="2400" dirty="0" smtClean="0"/>
              <a:t>Price Response and Retail DR (Based on annual REP survey since 2013)</a:t>
            </a:r>
          </a:p>
          <a:p>
            <a:pPr lvl="2">
              <a:defRPr/>
            </a:pPr>
            <a:r>
              <a:rPr lang="en-US" altLang="en-US" sz="1800" dirty="0" smtClean="0"/>
              <a:t>Block and Index Pricing (BI)</a:t>
            </a:r>
          </a:p>
          <a:p>
            <a:pPr lvl="2">
              <a:defRPr/>
            </a:pPr>
            <a:r>
              <a:rPr lang="en-US" altLang="en-US" sz="1800" dirty="0" smtClean="0"/>
              <a:t>Other Load Control (OLC)</a:t>
            </a:r>
          </a:p>
          <a:p>
            <a:pPr lvl="2">
              <a:defRPr/>
            </a:pPr>
            <a:r>
              <a:rPr lang="en-US" altLang="en-US" sz="1800" dirty="0" smtClean="0"/>
              <a:t>Other Voluntary DR (OTH)</a:t>
            </a:r>
          </a:p>
          <a:p>
            <a:pPr lvl="2">
              <a:defRPr/>
            </a:pPr>
            <a:r>
              <a:rPr lang="en-US" altLang="en-US" sz="1800" dirty="0" smtClean="0"/>
              <a:t>Peak Rebate (PR)</a:t>
            </a:r>
          </a:p>
          <a:p>
            <a:pPr lvl="2">
              <a:defRPr/>
            </a:pPr>
            <a:r>
              <a:rPr lang="en-US" altLang="en-US" sz="1800" dirty="0" smtClean="0"/>
              <a:t>Real Time Pricing (RTP)</a:t>
            </a:r>
          </a:p>
          <a:p>
            <a:pPr lvl="2">
              <a:defRPr/>
            </a:pPr>
            <a:r>
              <a:rPr lang="en-US" altLang="en-US" sz="1800" dirty="0" smtClean="0"/>
              <a:t>Time-of-Use Pricing (TOU)</a:t>
            </a:r>
          </a:p>
          <a:p>
            <a:pPr lvl="1">
              <a:defRPr/>
            </a:pPr>
            <a:r>
              <a:rPr lang="en-US" altLang="en-US" sz="2400" dirty="0" smtClean="0"/>
              <a:t>Still to come – updated analysis of the interaction of 4CP and price response</a:t>
            </a:r>
          </a:p>
          <a:p>
            <a:pPr lvl="2"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Peak Rebate ESIID Participation RES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14400"/>
            <a:ext cx="7315200" cy="524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56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468" y="1752600"/>
            <a:ext cx="4420365" cy="3263981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2015 Peak Rebate Analysis</a:t>
            </a: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914400" y="2286000"/>
            <a:ext cx="1308934" cy="4154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10, 2015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23.6 MW Reduce</a:t>
            </a:r>
            <a:endParaRPr lang="en-US" altLang="en-US" sz="105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811649"/>
            <a:ext cx="853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 dirty="0" smtClean="0"/>
              <a:t>7 </a:t>
            </a:r>
            <a:r>
              <a:rPr lang="en-US" altLang="en-US" sz="1600" b="0" dirty="0"/>
              <a:t>Reps reported </a:t>
            </a:r>
            <a:r>
              <a:rPr lang="en-US" altLang="en-US" sz="1600" b="0" dirty="0" smtClean="0"/>
              <a:t>19 </a:t>
            </a:r>
            <a:r>
              <a:rPr lang="en-US" altLang="en-US" sz="1600" b="0" dirty="0"/>
              <a:t>deployments in </a:t>
            </a:r>
            <a:r>
              <a:rPr lang="en-US" altLang="en-US" sz="1600" b="0" dirty="0" smtClean="0"/>
              <a:t>2015 </a:t>
            </a:r>
            <a:r>
              <a:rPr lang="en-US" altLang="en-US" sz="1600" b="0" dirty="0"/>
              <a:t>affecting 1,759 Bus </a:t>
            </a:r>
            <a:r>
              <a:rPr lang="en-US" altLang="en-US" sz="1600" b="0" dirty="0" smtClean="0"/>
              <a:t>and 43,602 </a:t>
            </a:r>
            <a:r>
              <a:rPr lang="en-US" altLang="en-US" sz="1600" b="0" dirty="0"/>
              <a:t>Res </a:t>
            </a:r>
            <a:r>
              <a:rPr lang="en-US" altLang="en-US" sz="1600" b="0" dirty="0" smtClean="0"/>
              <a:t>ESIIDs</a:t>
            </a:r>
            <a:endParaRPr lang="en-US" altLang="en-US" sz="6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5 REPs deployed on Aug 10</a:t>
            </a:r>
            <a:endParaRPr lang="en-US" altLang="en-US" sz="16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Composite graph shows total response if all REPs had deployed on the same day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895600"/>
            <a:ext cx="4186696" cy="3263981"/>
          </a:xfrm>
          <a:prstGeom prst="rect">
            <a:avLst/>
          </a:prstGeom>
        </p:spPr>
      </p:pic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5396666" y="3156719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Composite Deployment 2015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30.4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30040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52600"/>
            <a:ext cx="6597215" cy="4419600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2016 Peak Rebate Analysis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811649"/>
            <a:ext cx="8534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3 </a:t>
            </a:r>
            <a:r>
              <a:rPr lang="en-US" altLang="en-US" sz="1600" b="0" dirty="0"/>
              <a:t>Reps reported </a:t>
            </a:r>
            <a:r>
              <a:rPr lang="en-US" altLang="en-US" sz="1600" b="0" dirty="0" smtClean="0"/>
              <a:t>22 </a:t>
            </a:r>
            <a:r>
              <a:rPr lang="en-US" altLang="en-US" sz="1600" b="0" dirty="0"/>
              <a:t>deployments in </a:t>
            </a:r>
            <a:r>
              <a:rPr lang="en-US" altLang="en-US" sz="1600" b="0" dirty="0" smtClean="0"/>
              <a:t>2016 </a:t>
            </a:r>
            <a:r>
              <a:rPr lang="en-US" altLang="en-US" sz="1600" b="0" dirty="0"/>
              <a:t>affecting </a:t>
            </a:r>
            <a:r>
              <a:rPr lang="en-US" altLang="en-US" sz="1600" b="0" dirty="0" smtClean="0"/>
              <a:t>75,568 </a:t>
            </a:r>
            <a:r>
              <a:rPr lang="en-US" altLang="en-US" sz="1600" b="0" dirty="0"/>
              <a:t>Res and </a:t>
            </a:r>
            <a:r>
              <a:rPr lang="en-US" altLang="en-US" sz="1600" b="0" dirty="0" smtClean="0"/>
              <a:t>2,938 </a:t>
            </a:r>
            <a:r>
              <a:rPr lang="en-US" altLang="en-US" sz="1600" b="0" dirty="0"/>
              <a:t>Bus </a:t>
            </a:r>
            <a:r>
              <a:rPr lang="en-US" altLang="en-US" sz="1600" b="0" dirty="0" smtClean="0"/>
              <a:t>customers</a:t>
            </a:r>
            <a:endParaRPr lang="en-US" altLang="en-US" sz="6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No days with deployments by all 3 REPs</a:t>
            </a:r>
          </a:p>
          <a:p>
            <a:pPr>
              <a:spcBef>
                <a:spcPct val="0"/>
              </a:spcBef>
            </a:pPr>
            <a:r>
              <a:rPr lang="en-US" altLang="en-US" sz="1600" b="0" dirty="0" smtClean="0"/>
              <a:t>Composite </a:t>
            </a:r>
            <a:r>
              <a:rPr lang="en-US" altLang="en-US" sz="1600" b="0" dirty="0"/>
              <a:t>graph shows total response if all REPs had deployed on the same day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 b="0" dirty="0"/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2819400" y="24384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Composite Deployment 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28.2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302367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Real Time Pricing ESIID Participation BUS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14400"/>
            <a:ext cx="7315200" cy="528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53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Real Time Pricing ESIID Participation RES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14400"/>
            <a:ext cx="7315200" cy="530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8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2015 Real Time Pricing Analysis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811649"/>
            <a:ext cx="853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 dirty="0" smtClean="0"/>
              <a:t>9 </a:t>
            </a:r>
            <a:r>
              <a:rPr lang="en-US" altLang="en-US" sz="1600" b="0" dirty="0"/>
              <a:t>Reps with 4,009 Business and 851 Res ESIIDs on high-price day</a:t>
            </a:r>
          </a:p>
          <a:p>
            <a:pPr>
              <a:spcBef>
                <a:spcPct val="0"/>
              </a:spcBef>
            </a:pPr>
            <a:r>
              <a:rPr lang="en-US" altLang="en-US" sz="1600" b="0" dirty="0"/>
              <a:t>6 Weekday high-price events were analyzed</a:t>
            </a:r>
          </a:p>
          <a:p>
            <a:pPr>
              <a:spcBef>
                <a:spcPct val="0"/>
              </a:spcBef>
            </a:pPr>
            <a:r>
              <a:rPr lang="en-US" altLang="en-US" sz="1600" b="0" dirty="0"/>
              <a:t>Reductions </a:t>
            </a:r>
            <a:r>
              <a:rPr lang="en-US" altLang="en-US" sz="1600" b="0" dirty="0" smtClean="0"/>
              <a:t>1.2 </a:t>
            </a:r>
            <a:r>
              <a:rPr lang="en-US" altLang="en-US" sz="1600" b="0" dirty="0"/>
              <a:t>– </a:t>
            </a:r>
            <a:r>
              <a:rPr lang="en-US" altLang="en-US" sz="1600" b="0" dirty="0" smtClean="0"/>
              <a:t>11.1 MW</a:t>
            </a:r>
            <a:endParaRPr lang="en-US" altLang="en-US" sz="1600" b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92295"/>
            <a:ext cx="7239000" cy="4479905"/>
          </a:xfrm>
          <a:prstGeom prst="rect">
            <a:avLst/>
          </a:prstGeom>
        </p:spPr>
      </p:pic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1993701" y="2819400"/>
            <a:ext cx="1130499" cy="5539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0" dirty="0" smtClean="0"/>
              <a:t>Aug 12, 2015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0" dirty="0" smtClean="0"/>
              <a:t>11.1 MW Reduce</a:t>
            </a:r>
            <a:endParaRPr lang="en-US" altLang="en-US" sz="1000" b="0" dirty="0"/>
          </a:p>
        </p:txBody>
      </p:sp>
    </p:spTree>
    <p:extLst>
      <p:ext uri="{BB962C8B-B14F-4D97-AF65-F5344CB8AC3E}">
        <p14:creationId xmlns:p14="http://schemas.microsoft.com/office/powerpoint/2010/main" val="253812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700069"/>
            <a:ext cx="3962400" cy="34721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600200"/>
            <a:ext cx="3962400" cy="3472131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2016 Real Time Pricing Analysis</a:t>
            </a: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5334000" y="3927902"/>
            <a:ext cx="1227982" cy="4154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0" dirty="0" smtClean="0"/>
              <a:t>Nov 29, 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0" dirty="0" smtClean="0"/>
              <a:t>0.4 MW Reduce</a:t>
            </a:r>
            <a:endParaRPr lang="en-US" altLang="en-US" sz="100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811649"/>
            <a:ext cx="853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 dirty="0" smtClean="0"/>
              <a:t>11 </a:t>
            </a:r>
            <a:r>
              <a:rPr lang="en-US" altLang="en-US" sz="1600" b="0" dirty="0"/>
              <a:t>Reps </a:t>
            </a:r>
            <a:r>
              <a:rPr lang="en-US" altLang="en-US" sz="1600" b="0" dirty="0" smtClean="0"/>
              <a:t>1,321 </a:t>
            </a:r>
            <a:r>
              <a:rPr lang="en-US" altLang="en-US" sz="1600" b="0" dirty="0"/>
              <a:t>Res and </a:t>
            </a:r>
            <a:r>
              <a:rPr lang="en-US" altLang="en-US" sz="1600" b="0" dirty="0" smtClean="0"/>
              <a:t>8,255 </a:t>
            </a:r>
            <a:r>
              <a:rPr lang="en-US" altLang="en-US" sz="1600" b="0" dirty="0"/>
              <a:t>Bus </a:t>
            </a:r>
            <a:r>
              <a:rPr lang="en-US" altLang="en-US" sz="1600" b="0" dirty="0" smtClean="0"/>
              <a:t>customers on </a:t>
            </a:r>
            <a:r>
              <a:rPr lang="en-US" altLang="en-US" sz="1600" b="0" dirty="0"/>
              <a:t>high-price day</a:t>
            </a:r>
          </a:p>
          <a:p>
            <a:pPr>
              <a:spcBef>
                <a:spcPct val="0"/>
              </a:spcBef>
            </a:pPr>
            <a:r>
              <a:rPr lang="en-US" altLang="en-US" sz="1600" b="0" dirty="0" smtClean="0"/>
              <a:t>2 </a:t>
            </a:r>
            <a:r>
              <a:rPr lang="en-US" altLang="en-US" sz="1600" b="0" dirty="0"/>
              <a:t>Weekday high-price events were </a:t>
            </a:r>
            <a:r>
              <a:rPr lang="en-US" altLang="en-US" sz="1600" b="0" dirty="0" smtClean="0"/>
              <a:t>analyzed</a:t>
            </a: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1066800" y="2937302"/>
            <a:ext cx="1143000" cy="4154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0" dirty="0" smtClean="0"/>
              <a:t>Aug 2, 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0" dirty="0" smtClean="0"/>
              <a:t>0.6 MW Reduce</a:t>
            </a:r>
            <a:endParaRPr lang="en-US" altLang="en-US" sz="1000" b="0" dirty="0"/>
          </a:p>
        </p:txBody>
      </p:sp>
    </p:spTree>
    <p:extLst>
      <p:ext uri="{BB962C8B-B14F-4D97-AF65-F5344CB8AC3E}">
        <p14:creationId xmlns:p14="http://schemas.microsoft.com/office/powerpoint/2010/main" val="204254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Time of use Pricing ESIID Participation BUS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14400"/>
            <a:ext cx="7315200" cy="525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53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Time of Use Pricing ESIID Participation RES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14400"/>
            <a:ext cx="7315200" cy="528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01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Time-of-Use Pricing Analysis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1032808"/>
            <a:ext cx="8534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>
              <a:spcBef>
                <a:spcPct val="0"/>
              </a:spcBef>
              <a:buNone/>
            </a:pPr>
            <a:endParaRPr lang="en-US" altLang="en-US" sz="1600" dirty="0"/>
          </a:p>
          <a:p>
            <a:pPr>
              <a:spcBef>
                <a:spcPct val="0"/>
              </a:spcBef>
            </a:pPr>
            <a:r>
              <a:rPr lang="en-US" altLang="en-US" b="0" dirty="0" smtClean="0"/>
              <a:t>Analysis not started</a:t>
            </a:r>
          </a:p>
          <a:p>
            <a:pPr>
              <a:spcBef>
                <a:spcPct val="0"/>
              </a:spcBef>
            </a:pPr>
            <a:endParaRPr lang="en-US" altLang="en-US" b="0" dirty="0" smtClean="0"/>
          </a:p>
          <a:p>
            <a:pPr>
              <a:spcBef>
                <a:spcPct val="0"/>
              </a:spcBef>
            </a:pPr>
            <a:r>
              <a:rPr lang="en-US" altLang="en-US" b="0" dirty="0" smtClean="0"/>
              <a:t>Analysis goal will be to determine response levels on high-price and peak days</a:t>
            </a:r>
          </a:p>
        </p:txBody>
      </p:sp>
    </p:spTree>
    <p:extLst>
      <p:ext uri="{BB962C8B-B14F-4D97-AF65-F5344CB8AC3E}">
        <p14:creationId xmlns:p14="http://schemas.microsoft.com/office/powerpoint/2010/main" val="37086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Analysis </a:t>
            </a:r>
            <a:r>
              <a:rPr lang="en-US" altLang="en-US" dirty="0" smtClean="0"/>
              <a:t>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01000" cy="4648200"/>
          </a:xfrm>
        </p:spPr>
        <p:txBody>
          <a:bodyPr/>
          <a:lstStyle/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Identify 4CP and Near-CP days.</a:t>
            </a:r>
          </a:p>
          <a:p>
            <a:pPr lvl="1">
              <a:buFont typeface="+mj-lt"/>
              <a:buAutoNum type="arabicPeriod"/>
              <a:defRPr/>
            </a:pP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4CP days reported by ERCOT.</a:t>
            </a:r>
          </a:p>
          <a:p>
            <a:pPr lvl="1">
              <a:buFont typeface="+mj-lt"/>
              <a:buAutoNum type="arabicPeriod"/>
              <a:defRPr/>
            </a:pPr>
            <a:r>
              <a:rPr lang="en-US" altLang="en-US" sz="1600" b="0" dirty="0" smtClean="0">
                <a:solidFill>
                  <a:srgbClr val="000000"/>
                </a:solidFill>
                <a:cs typeface="Times New Roman" pitchFamily="18" charset="0"/>
              </a:rPr>
              <a:t>Near-CP days identified by significant reductions in the total load of competitive transmission ESIIDs.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Identify High-Price days (to exclude from baseline determination).</a:t>
            </a:r>
            <a:endParaRPr lang="en-US" altLang="en-US" sz="2000" b="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Identify specific NOIEs and ESIIDs that respond based on frequency and magnitude of response</a:t>
            </a:r>
            <a:endParaRPr lang="en-US" altLang="en-US" sz="2000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00050" eaLnBrk="1" hangingPunct="1">
              <a:buFont typeface="+mj-lt"/>
              <a:buAutoNum type="arabicPeriod"/>
              <a:defRPr/>
            </a:pP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Calculate baselines and load reductions for each 4CP/Near-CP day.</a:t>
            </a:r>
          </a:p>
        </p:txBody>
      </p:sp>
    </p:spTree>
    <p:extLst>
      <p:ext uri="{BB962C8B-B14F-4D97-AF65-F5344CB8AC3E}">
        <p14:creationId xmlns:p14="http://schemas.microsoft.com/office/powerpoint/2010/main" val="10318999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Summary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546959"/>
              </p:ext>
            </p:extLst>
          </p:nvPr>
        </p:nvGraphicFramePr>
        <p:xfrm>
          <a:off x="457200" y="914400"/>
          <a:ext cx="8229601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507"/>
                <a:gridCol w="1210234"/>
                <a:gridCol w="968188"/>
                <a:gridCol w="1290918"/>
                <a:gridCol w="1290918"/>
                <a:gridCol w="1290918"/>
                <a:gridCol w="1290918"/>
              </a:tblGrid>
              <a:tr h="1647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</a:p>
                    <a:p>
                      <a:pPr algn="ctr"/>
                      <a:r>
                        <a:rPr lang="en-US" dirty="0" smtClean="0"/>
                        <a:t>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ESIIDs Deployed 2015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ESIIDs Deployed 2016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ESIIDs Not Deployed 2015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ESIIDs Not Deployed 2016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4CP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1,321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1,409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1,800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1,700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9,700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OLC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7,000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34,000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435,000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RTP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TOU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322,000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331,000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14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Still to Come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2667000"/>
          </a:xfrm>
        </p:spPr>
        <p:txBody>
          <a:bodyPr/>
          <a:lstStyle/>
          <a:p>
            <a:r>
              <a:rPr lang="en-US" sz="2000" dirty="0" smtClean="0"/>
              <a:t>Interaction of high prices and 4CP response</a:t>
            </a:r>
          </a:p>
          <a:p>
            <a:pPr lvl="1"/>
            <a:r>
              <a:rPr lang="en-US" sz="2000" dirty="0" smtClean="0"/>
              <a:t>ESIIDs on Block &amp; Index or Real Time Pricing that are also subject to 4CP charges</a:t>
            </a:r>
          </a:p>
          <a:p>
            <a:pPr lvl="1"/>
            <a:r>
              <a:rPr lang="en-US" sz="2000" dirty="0" smtClean="0"/>
              <a:t>NOIEs with significant response on high-price non-4CP days</a:t>
            </a:r>
          </a:p>
          <a:p>
            <a:pPr lvl="1"/>
            <a:r>
              <a:rPr lang="en-US" sz="2000" dirty="0" smtClean="0"/>
              <a:t>NOIEs with significant response on high-price days and 4CP days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TOU analysis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2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735" y="3581399"/>
            <a:ext cx="3854647" cy="24987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7736" y="914400"/>
            <a:ext cx="3854647" cy="24987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581399"/>
            <a:ext cx="3869063" cy="2498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914400"/>
            <a:ext cx="3869063" cy="2498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Competitive </a:t>
            </a:r>
            <a:r>
              <a:rPr lang="en-US" altLang="en-US" dirty="0"/>
              <a:t>4 CP Days - </a:t>
            </a:r>
            <a:r>
              <a:rPr lang="en-US" altLang="en-US" dirty="0" smtClean="0"/>
              <a:t>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1078924" y="2406618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436</a:t>
            </a:r>
            <a:endParaRPr lang="en-US" altLang="en-US" dirty="0"/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1074737" y="4847511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626</a:t>
            </a:r>
            <a:endParaRPr lang="en-US" altLang="en-US" dirty="0"/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5372657" y="2409111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452</a:t>
            </a:r>
            <a:endParaRPr lang="en-US" altLang="en-US" dirty="0"/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5372657" y="4847510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577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9410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799" y="3681000"/>
            <a:ext cx="3869063" cy="24911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416" y="3681000"/>
            <a:ext cx="3863983" cy="24911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799" y="930959"/>
            <a:ext cx="3869063" cy="2453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336" y="930959"/>
            <a:ext cx="3869063" cy="2458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NOIE </a:t>
            </a:r>
            <a:r>
              <a:rPr lang="en-US" altLang="en-US" dirty="0"/>
              <a:t>4 CP Days - </a:t>
            </a:r>
            <a:r>
              <a:rPr lang="en-US" altLang="en-US" dirty="0" smtClean="0"/>
              <a:t>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990600" y="1371600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440</a:t>
            </a:r>
            <a:endParaRPr lang="en-US" altLang="en-US" dirty="0"/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990600" y="4151537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783</a:t>
            </a:r>
            <a:endParaRPr lang="en-US" altLang="en-US" dirty="0"/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5361771" y="1371599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481</a:t>
            </a:r>
            <a:endParaRPr lang="en-US" altLang="en-US" dirty="0"/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5361771" y="4151537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552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6792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Competitive + NOIE Response 2009 - 2016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0457" y="990600"/>
            <a:ext cx="7883086" cy="505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Max CP/</a:t>
            </a:r>
            <a:r>
              <a:rPr lang="en-US" altLang="en-US" sz="2400" dirty="0" err="1" smtClean="0"/>
              <a:t>NearCP</a:t>
            </a:r>
            <a:r>
              <a:rPr lang="en-US" altLang="en-US" sz="2400" dirty="0" smtClean="0"/>
              <a:t> Reductions - Hour </a:t>
            </a:r>
            <a:r>
              <a:rPr lang="en-US" altLang="en-US" sz="2400" dirty="0"/>
              <a:t>Ending </a:t>
            </a:r>
            <a:r>
              <a:rPr lang="en-US" altLang="en-US" sz="2400" dirty="0" smtClean="0"/>
              <a:t>17:00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49378"/>
            <a:ext cx="7315200" cy="526672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1752600" y="2590800"/>
            <a:ext cx="12192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Slope = 21</a:t>
            </a:r>
            <a:endParaRPr lang="en-US" sz="1600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2362200" y="2929354"/>
            <a:ext cx="76200" cy="65204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00" y="3481698"/>
            <a:ext cx="10668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Slope = 2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V="1">
            <a:off x="7391400" y="2743200"/>
            <a:ext cx="228600" cy="73849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19400" y="4232812"/>
            <a:ext cx="12192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Slope = 88</a:t>
            </a:r>
            <a:endParaRPr lang="en-US" sz="1600" dirty="0"/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flipH="1" flipV="1">
            <a:off x="2743200" y="3657600"/>
            <a:ext cx="685800" cy="57521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81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37" y="791602"/>
            <a:ext cx="4746303" cy="30183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Growth of ESIIDs and NOIEs with 4CP Response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4774" y="3352800"/>
            <a:ext cx="4738226" cy="303080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09800" y="2209800"/>
            <a:ext cx="12192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Slope = 10</a:t>
            </a:r>
            <a:endParaRPr lang="en-US" sz="16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286000" y="1676400"/>
            <a:ext cx="559981" cy="5334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05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Max CP/</a:t>
            </a:r>
            <a:r>
              <a:rPr lang="en-US" altLang="en-US" sz="2400" dirty="0" err="1" smtClean="0"/>
              <a:t>NearCP</a:t>
            </a:r>
            <a:r>
              <a:rPr lang="en-US" altLang="en-US" sz="2400" dirty="0" smtClean="0"/>
              <a:t> Reductions - Hour </a:t>
            </a:r>
            <a:r>
              <a:rPr lang="en-US" altLang="en-US" sz="2400" dirty="0"/>
              <a:t>Ending </a:t>
            </a:r>
            <a:r>
              <a:rPr lang="en-US" altLang="en-US" sz="2400" dirty="0" smtClean="0"/>
              <a:t>17:00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114800" y="1524000"/>
            <a:ext cx="4343400" cy="3124200"/>
            <a:chOff x="4791075" y="1447800"/>
            <a:chExt cx="4048125" cy="299561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91075" y="1624013"/>
              <a:ext cx="4048125" cy="2819400"/>
            </a:xfrm>
            <a:prstGeom prst="rect">
              <a:avLst/>
            </a:prstGeom>
            <a:ln w="12700"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6858000" y="3481698"/>
              <a:ext cx="1066800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Slope = 2</a:t>
              </a:r>
              <a:endParaRPr lang="en-US" sz="1600" dirty="0"/>
            </a:p>
          </p:txBody>
        </p: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V="1">
              <a:off x="7391400" y="2743200"/>
              <a:ext cx="228600" cy="73849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91075" y="1624013"/>
              <a:ext cx="4048125" cy="2819400"/>
            </a:xfrm>
            <a:prstGeom prst="rect">
              <a:avLst/>
            </a:prstGeom>
            <a:ln w="12700"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5" name="TextBox 4"/>
            <p:cNvSpPr txBox="1">
              <a:spLocks noChangeArrowheads="1"/>
            </p:cNvSpPr>
            <p:nvPr/>
          </p:nvSpPr>
          <p:spPr bwMode="auto">
            <a:xfrm>
              <a:off x="5384800" y="1447800"/>
              <a:ext cx="2997200" cy="49371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1C93C8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Postage Stamp Transmission Rates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2002-2017</a:t>
              </a:r>
            </a:p>
          </p:txBody>
        </p:sp>
        <p:sp>
          <p:nvSpPr>
            <p:cNvPr id="17" name="TextBox 2"/>
            <p:cNvSpPr txBox="1">
              <a:spLocks noChangeArrowheads="1"/>
            </p:cNvSpPr>
            <p:nvPr/>
          </p:nvSpPr>
          <p:spPr bwMode="auto">
            <a:xfrm>
              <a:off x="6248400" y="2105025"/>
              <a:ext cx="1600200" cy="307975"/>
            </a:xfrm>
            <a:prstGeom prst="rect">
              <a:avLst/>
            </a:prstGeom>
            <a:solidFill>
              <a:srgbClr val="0DD7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chemeClr val="bg1"/>
                  </a:solidFill>
                </a:rPr>
                <a:t>Currently $52.91</a:t>
              </a:r>
            </a:p>
          </p:txBody>
        </p:sp>
        <p:sp>
          <p:nvSpPr>
            <p:cNvPr id="18" name="Oval 3"/>
            <p:cNvSpPr>
              <a:spLocks noChangeArrowheads="1"/>
            </p:cNvSpPr>
            <p:nvPr/>
          </p:nvSpPr>
          <p:spPr bwMode="auto">
            <a:xfrm>
              <a:off x="8494713" y="2184400"/>
              <a:ext cx="279400" cy="231775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9" name="Right Arrow 4"/>
            <p:cNvSpPr>
              <a:spLocks noChangeArrowheads="1"/>
            </p:cNvSpPr>
            <p:nvPr/>
          </p:nvSpPr>
          <p:spPr bwMode="auto">
            <a:xfrm>
              <a:off x="7802563" y="2184400"/>
              <a:ext cx="604837" cy="152400"/>
            </a:xfrm>
            <a:prstGeom prst="rightArrow">
              <a:avLst>
                <a:gd name="adj1" fmla="val 50000"/>
                <a:gd name="adj2" fmla="val 49958"/>
              </a:avLst>
            </a:prstGeom>
            <a:solidFill>
              <a:srgbClr val="0DD7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74616" y="1515079"/>
            <a:ext cx="3587784" cy="3590321"/>
          </a:xfrm>
          <a:effectLst>
            <a:softEdge rad="63500"/>
          </a:effectLst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1800" dirty="0" smtClean="0"/>
              <a:t>Postage Stamp rate for Transmission Cost of Service has more than tripled since 2002</a:t>
            </a:r>
          </a:p>
          <a:p>
            <a:pPr>
              <a:defRPr/>
            </a:pPr>
            <a:r>
              <a:rPr lang="en-US" altLang="en-US" sz="1800" dirty="0" smtClean="0"/>
              <a:t>&gt;$7B in Competitive Renewable Energy Zone (CREZ) transmission investment </a:t>
            </a:r>
          </a:p>
          <a:p>
            <a:pPr lvl="1">
              <a:defRPr/>
            </a:pPr>
            <a:r>
              <a:rPr lang="en-US" altLang="en-US" sz="1800" dirty="0" smtClean="0"/>
              <a:t>$4.9B of CREZ activated in 2013 alone</a:t>
            </a:r>
          </a:p>
          <a:p>
            <a:pPr>
              <a:defRPr/>
            </a:pPr>
            <a:r>
              <a:rPr lang="en-US" altLang="en-US" sz="1800" dirty="0" smtClean="0"/>
              <a:t>&gt;$2B in projects activated in 2016</a:t>
            </a:r>
            <a:endParaRPr lang="en-US" altLang="en-US" dirty="0" smtClean="0"/>
          </a:p>
        </p:txBody>
      </p: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4534707" y="2659105"/>
            <a:ext cx="1371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Source:  PUCT Dockets</a:t>
            </a:r>
          </a:p>
        </p:txBody>
      </p:sp>
      <p:sp>
        <p:nvSpPr>
          <p:cNvPr id="22" name="TextBox 5"/>
          <p:cNvSpPr txBox="1">
            <a:spLocks noChangeArrowheads="1"/>
          </p:cNvSpPr>
          <p:nvPr/>
        </p:nvSpPr>
        <p:spPr bwMode="auto">
          <a:xfrm>
            <a:off x="4262437" y="4809521"/>
            <a:ext cx="40481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The postage stamp rate (per 4CP kW) is charged to DSPs, who in turn reimburse TSPs for their transmission investments</a:t>
            </a:r>
          </a:p>
        </p:txBody>
      </p:sp>
    </p:spTree>
    <p:extLst>
      <p:ext uri="{BB962C8B-B14F-4D97-AF65-F5344CB8AC3E}">
        <p14:creationId xmlns:p14="http://schemas.microsoft.com/office/powerpoint/2010/main" val="177310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c34af464-7aa1-4edd-9be4-83dffc1cb92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8809</TotalTime>
  <Words>927</Words>
  <Application>Microsoft Office PowerPoint</Application>
  <PresentationFormat>On-screen Show (4:3)</PresentationFormat>
  <Paragraphs>237</Paragraphs>
  <Slides>32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Britannic Bold</vt:lpstr>
      <vt:lpstr>Calibri</vt:lpstr>
      <vt:lpstr>Tahoma</vt:lpstr>
      <vt:lpstr>Times New Roman</vt:lpstr>
      <vt:lpstr>1_Custom Design</vt:lpstr>
      <vt:lpstr>Office Theme</vt:lpstr>
      <vt:lpstr>PowerPoint Presentation</vt:lpstr>
      <vt:lpstr>Overview</vt:lpstr>
      <vt:lpstr>Analysis Methodology</vt:lpstr>
      <vt:lpstr>Competitive 4 CP Days - 2016</vt:lpstr>
      <vt:lpstr>NOIE 4 CP Days - 2016</vt:lpstr>
      <vt:lpstr>Competitive + NOIE Response 2009 - 2016</vt:lpstr>
      <vt:lpstr>Max CP/NearCP Reductions - Hour Ending 17:00</vt:lpstr>
      <vt:lpstr>Growth of ESIIDs and NOIEs with 4CP Response</vt:lpstr>
      <vt:lpstr>Max CP/NearCP Reductions - Hour Ending 17:00</vt:lpstr>
      <vt:lpstr>REP DR Total Participation</vt:lpstr>
      <vt:lpstr>Block and Index ESIID Participation</vt:lpstr>
      <vt:lpstr>2015 Block &amp; Index Analysis</vt:lpstr>
      <vt:lpstr>2016 Block &amp; Index Analysis</vt:lpstr>
      <vt:lpstr>Other Load Control ESIID Participation BUS</vt:lpstr>
      <vt:lpstr>Other Load Control ESIID Participation RES</vt:lpstr>
      <vt:lpstr>2015 Other Load Control Analysis</vt:lpstr>
      <vt:lpstr>2016 Other Load Control Analysis</vt:lpstr>
      <vt:lpstr>2016 Other Voluntary DR Analysis</vt:lpstr>
      <vt:lpstr>Peak Rebate ESIID Participation BUS</vt:lpstr>
      <vt:lpstr>Peak Rebate ESIID Participation RES</vt:lpstr>
      <vt:lpstr>2015 Peak Rebate Analysis</vt:lpstr>
      <vt:lpstr>2016 Peak Rebate Analysis</vt:lpstr>
      <vt:lpstr>Real Time Pricing ESIID Participation BUS</vt:lpstr>
      <vt:lpstr>Real Time Pricing ESIID Participation RES</vt:lpstr>
      <vt:lpstr>2015 Real Time Pricing Analysis</vt:lpstr>
      <vt:lpstr>2016 Real Time Pricing Analysis</vt:lpstr>
      <vt:lpstr>Time of use Pricing ESIID Participation BUS</vt:lpstr>
      <vt:lpstr>Time of Use Pricing ESIID Participation RES</vt:lpstr>
      <vt:lpstr>Time-of-Use Pricing Analysis</vt:lpstr>
      <vt:lpstr>Summary</vt:lpstr>
      <vt:lpstr>Still to Come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212</cp:revision>
  <cp:lastPrinted>2017-03-24T11:28:55Z</cp:lastPrinted>
  <dcterms:created xsi:type="dcterms:W3CDTF">2016-01-21T15:20:31Z</dcterms:created>
  <dcterms:modified xsi:type="dcterms:W3CDTF">2017-05-01T16:03:17Z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