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57" r:id="rId8"/>
    <p:sldId id="26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45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130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Dave </a:t>
            </a: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Pagliai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IT 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May 2017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Service </a:t>
            </a:r>
            <a:r>
              <a:rPr lang="en-US" sz="1600" b="1" kern="0" dirty="0">
                <a:solidFill>
                  <a:srgbClr val="000000"/>
                </a:solidFill>
              </a:rPr>
              <a:t>Availability – </a:t>
            </a:r>
            <a:r>
              <a:rPr lang="en-US" sz="1600" b="1" kern="0" dirty="0" smtClean="0">
                <a:solidFill>
                  <a:srgbClr val="000000"/>
                </a:solidFill>
              </a:rPr>
              <a:t>April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Incidents 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April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 smtClean="0">
                <a:solidFill>
                  <a:srgbClr val="000000"/>
                </a:solidFill>
              </a:rPr>
              <a:t>04/12/17 (3:20 AM) – 04/13/17 (12:10 PM) – Retail processing degradation</a:t>
            </a:r>
          </a:p>
          <a:p>
            <a:pPr lvl="2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400" kern="0" dirty="0" smtClean="0">
                <a:solidFill>
                  <a:srgbClr val="000000"/>
                </a:solidFill>
              </a:rPr>
              <a:t>ERCOT </a:t>
            </a:r>
            <a:r>
              <a:rPr lang="en-US" sz="1400" kern="0" dirty="0">
                <a:solidFill>
                  <a:srgbClr val="000000"/>
                </a:solidFill>
              </a:rPr>
              <a:t>failed to process </a:t>
            </a:r>
            <a:r>
              <a:rPr lang="en-US" sz="1400" kern="0" dirty="0" smtClean="0">
                <a:solidFill>
                  <a:srgbClr val="000000"/>
                </a:solidFill>
              </a:rPr>
              <a:t>129 814_26 transactions</a:t>
            </a:r>
          </a:p>
          <a:p>
            <a:pPr lvl="2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400" kern="0" dirty="0">
                <a:solidFill>
                  <a:srgbClr val="000000"/>
                </a:solidFill>
              </a:rPr>
              <a:t>Other processing was not impacted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en-US" sz="1600" kern="0" dirty="0" smtClean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 smtClean="0">
                <a:solidFill>
                  <a:srgbClr val="000000"/>
                </a:solidFill>
              </a:rPr>
              <a:t>04/15/17 (11:17 AM – 12:00 PM) – Market Information System (MIS) Outage</a:t>
            </a:r>
          </a:p>
          <a:p>
            <a:pPr lvl="2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400" kern="0" dirty="0" smtClean="0">
                <a:solidFill>
                  <a:srgbClr val="000000"/>
                </a:solidFill>
              </a:rPr>
              <a:t>Retail Application components of the MIS were unavailable, including Find ESIID and Find Transaction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04/23/17 </a:t>
            </a:r>
            <a:r>
              <a:rPr lang="en-US" sz="1600" dirty="0"/>
              <a:t>– Planned Maintenance (Site Failover – Retail Processing, </a:t>
            </a:r>
            <a:r>
              <a:rPr lang="en-US" sz="1600" dirty="0" err="1"/>
              <a:t>MarkeTrak</a:t>
            </a:r>
            <a:r>
              <a:rPr lang="en-US" sz="1600" dirty="0"/>
              <a:t>, </a:t>
            </a:r>
            <a:r>
              <a:rPr lang="en-US" sz="1600" dirty="0" err="1"/>
              <a:t>FindESIID</a:t>
            </a:r>
            <a:r>
              <a:rPr lang="en-US" sz="1600" dirty="0"/>
              <a:t>, </a:t>
            </a:r>
            <a:r>
              <a:rPr lang="en-US" sz="1600" dirty="0" err="1"/>
              <a:t>FindTransaction</a:t>
            </a:r>
            <a:r>
              <a:rPr lang="en-US" sz="1600" dirty="0"/>
              <a:t>)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en-US" sz="1600" kern="0" dirty="0" smtClean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 smtClean="0">
                <a:solidFill>
                  <a:srgbClr val="000000"/>
                </a:solidFill>
              </a:rPr>
              <a:t>04/25/17 (2:19 PM – 2:53 PM) – </a:t>
            </a:r>
            <a:r>
              <a:rPr lang="en-US" sz="1600" kern="0" dirty="0" err="1" smtClean="0">
                <a:solidFill>
                  <a:srgbClr val="000000"/>
                </a:solidFill>
              </a:rPr>
              <a:t>MarkeTrak</a:t>
            </a:r>
            <a:r>
              <a:rPr lang="en-US" sz="1600" kern="0" dirty="0" smtClean="0">
                <a:solidFill>
                  <a:srgbClr val="000000"/>
                </a:solidFill>
              </a:rPr>
              <a:t> API Outage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en-US" sz="14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en-US" sz="1600" kern="0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1676400"/>
            <a:ext cx="8534400" cy="205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c34af464-7aa1-4edd-9be4-83dffc1cb92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</TotalTime>
  <Words>127</Words>
  <Application>Microsoft Office PowerPoint</Application>
  <PresentationFormat>On-screen Show (4:3)</PresentationFormat>
  <Paragraphs>28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Arial Black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Incident Report Highlights</vt:lpstr>
      <vt:lpstr>MarkeTrak Performance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Pagliai, Dave</cp:lastModifiedBy>
  <cp:revision>72</cp:revision>
  <cp:lastPrinted>2016-01-21T20:53:15Z</cp:lastPrinted>
  <dcterms:created xsi:type="dcterms:W3CDTF">2016-01-21T15:20:31Z</dcterms:created>
  <dcterms:modified xsi:type="dcterms:W3CDTF">2017-05-01T16:51:16Z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